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70" r:id="rId3"/>
    <p:sldId id="269" r:id="rId4"/>
    <p:sldId id="271" r:id="rId5"/>
    <p:sldId id="272" r:id="rId6"/>
    <p:sldId id="281" r:id="rId7"/>
    <p:sldId id="273" r:id="rId8"/>
    <p:sldId id="274" r:id="rId9"/>
    <p:sldId id="280" r:id="rId10"/>
    <p:sldId id="275" r:id="rId11"/>
    <p:sldId id="276" r:id="rId12"/>
    <p:sldId id="277" r:id="rId13"/>
    <p:sldId id="278" r:id="rId14"/>
    <p:sldId id="259" r:id="rId15"/>
    <p:sldId id="279" r:id="rId16"/>
  </p:sldIdLst>
  <p:sldSz cx="12192000" cy="6858000"/>
  <p:notesSz cx="6794500" cy="9918700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38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845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pos="3908" userDrawn="1">
          <p15:clr>
            <a:srgbClr val="A4A3A4"/>
          </p15:clr>
        </p15:guide>
        <p15:guide id="7" pos="3772" userDrawn="1">
          <p15:clr>
            <a:srgbClr val="A4A3A4"/>
          </p15:clr>
        </p15:guide>
        <p15:guide id="8" orient="horz" pos="23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ja" initials="K" lastIdx="1" clrIdx="0"/>
  <p:cmAuthor id="1" name="Lennart Säger" initials="" lastIdx="47" clrIdx="1"/>
  <p:cmAuthor id="2" name="Jan N" initials="" lastIdx="5" clrIdx="2"/>
  <p:cmAuthor id="3" name="Nikolai" initials="N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2AC"/>
    <a:srgbClr val="A6A6A6"/>
    <a:srgbClr val="1E467D"/>
    <a:srgbClr val="A5A5A5"/>
    <a:srgbClr val="646464"/>
    <a:srgbClr val="D8D8D8"/>
    <a:srgbClr val="969696"/>
    <a:srgbClr val="002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27" autoAdjust="0"/>
    <p:restoredTop sz="89824" autoAdjust="0"/>
  </p:normalViewPr>
  <p:slideViewPr>
    <p:cSldViewPr>
      <p:cViewPr varScale="1">
        <p:scale>
          <a:sx n="110" d="100"/>
          <a:sy n="110" d="100"/>
        </p:scale>
        <p:origin x="804" y="138"/>
      </p:cViewPr>
      <p:guideLst>
        <p:guide pos="438"/>
        <p:guide pos="7242"/>
        <p:guide orient="horz" pos="845"/>
        <p:guide orient="horz" pos="3861"/>
        <p:guide pos="3840"/>
        <p:guide pos="3908"/>
        <p:guide pos="3772"/>
        <p:guide orient="horz" pos="2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5" d="100"/>
          <a:sy n="65" d="100"/>
        </p:scale>
        <p:origin x="2841" y="57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SC\Documents\FFF\forderungs%20AG\BilRess\Grafike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800"/>
              <a:t>Entwicklung der Endenergieverbräuche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87-44C5-9C2D-9F12BB9945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Tabelle1!$B$2:$B$5</c:f>
              <c:strCache>
                <c:ptCount val="4"/>
                <c:pt idx="0">
                  <c:v>2018</c:v>
                </c:pt>
                <c:pt idx="1">
                  <c:v>dena</c:v>
                </c:pt>
                <c:pt idx="2">
                  <c:v>GreenSupreme</c:v>
                </c:pt>
                <c:pt idx="3">
                  <c:v>1,5-Grad-Ziel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8964</c:v>
                </c:pt>
                <c:pt idx="1">
                  <c:v>5749</c:v>
                </c:pt>
                <c:pt idx="2">
                  <c:v>3739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87-44C5-9C2D-9F12BB9945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746016"/>
        <c:axId val="413745360"/>
      </c:barChart>
      <c:catAx>
        <c:axId val="41374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13745360"/>
        <c:crosses val="autoZero"/>
        <c:auto val="1"/>
        <c:lblAlgn val="ctr"/>
        <c:lblOffset val="100"/>
        <c:noMultiLvlLbl val="0"/>
      </c:catAx>
      <c:valAx>
        <c:axId val="41374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400"/>
                  <a:t>Endenergieverbrauch in PJ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1374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800"/>
              <a:t>Entwicklung der Endenergieverbräuche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87-44C5-9C2D-9F12BB9945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Tabelle1!$B$2:$B$5</c:f>
              <c:strCache>
                <c:ptCount val="4"/>
                <c:pt idx="0">
                  <c:v>2018</c:v>
                </c:pt>
                <c:pt idx="1">
                  <c:v>dena</c:v>
                </c:pt>
                <c:pt idx="2">
                  <c:v>GreenSupreme</c:v>
                </c:pt>
                <c:pt idx="3">
                  <c:v>1,5-Grad-Ziel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8964</c:v>
                </c:pt>
                <c:pt idx="1">
                  <c:v>5749</c:v>
                </c:pt>
                <c:pt idx="2">
                  <c:v>3739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87-44C5-9C2D-9F12BB9945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746016"/>
        <c:axId val="413745360"/>
      </c:barChart>
      <c:catAx>
        <c:axId val="41374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13745360"/>
        <c:crosses val="autoZero"/>
        <c:auto val="1"/>
        <c:lblAlgn val="ctr"/>
        <c:lblOffset val="100"/>
        <c:noMultiLvlLbl val="0"/>
      </c:catAx>
      <c:valAx>
        <c:axId val="41374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400"/>
                  <a:t>Endenergieverbrauch in PJ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1374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Entwicklung der Wohnfläche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Tabelle1!$B$19:$B$21</c:f>
              <c:strCache>
                <c:ptCount val="3"/>
                <c:pt idx="0">
                  <c:v>2011</c:v>
                </c:pt>
                <c:pt idx="1">
                  <c:v>2018</c:v>
                </c:pt>
                <c:pt idx="2">
                  <c:v>GreenSupreme</c:v>
                </c:pt>
              </c:strCache>
            </c:strRef>
          </c:cat>
          <c:val>
            <c:numRef>
              <c:f>Tabelle1!$C$19:$C$21</c:f>
              <c:numCache>
                <c:formatCode>General</c:formatCode>
                <c:ptCount val="3"/>
                <c:pt idx="0">
                  <c:v>46.1</c:v>
                </c:pt>
                <c:pt idx="1">
                  <c:v>46.7</c:v>
                </c:pt>
                <c:pt idx="2">
                  <c:v>41.2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B-411B-80B7-66E111E765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746016"/>
        <c:axId val="413745360"/>
      </c:barChart>
      <c:catAx>
        <c:axId val="41374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13745360"/>
        <c:crosses val="autoZero"/>
        <c:auto val="1"/>
        <c:lblAlgn val="ctr"/>
        <c:lblOffset val="100"/>
        <c:noMultiLvlLbl val="0"/>
      </c:catAx>
      <c:valAx>
        <c:axId val="41374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Wohnfläche in qm pro Kopf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1374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0C30F-BC49-49C2-8AA2-343A9D3F77BC}" type="datetimeFigureOut">
              <a:rPr lang="de-DE" smtClean="0"/>
              <a:t>16.09.2020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100" y="94218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8D3EA-048F-4BCF-9E0E-D7E9EDEB9C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4771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B4E02-6D3F-4718-A9D2-1BFBD4416903}" type="datetimeFigureOut">
              <a:rPr lang="de-DE" smtClean="0"/>
              <a:pPr/>
              <a:t>16.09.2020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0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1383"/>
            <a:ext cx="5435600" cy="4463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21044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FE526-AE9F-4639-87F5-2330DB2495E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91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FE526-AE9F-4639-87F5-2330DB2495E1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867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FE526-AE9F-4639-87F5-2330DB2495E1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124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2.wdp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27348" y="420467"/>
            <a:ext cx="4032448" cy="344237"/>
          </a:xfrm>
          <a:prstGeom prst="rect">
            <a:avLst/>
          </a:prstGeom>
        </p:spPr>
        <p:txBody>
          <a:bodyPr lIns="0" tIns="36000" rIns="36000" bIns="36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accent6"/>
                </a:solidFill>
                <a:latin typeface="+mn-lt"/>
              </a:defRPr>
            </a:lvl1pPr>
            <a:lvl2pPr marL="4572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Einordnung</a:t>
            </a:r>
            <a:br>
              <a:rPr lang="de-DE" dirty="0"/>
            </a:br>
            <a:endParaRPr lang="de-DE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27348" y="779064"/>
            <a:ext cx="4032264" cy="684076"/>
          </a:xfrm>
          <a:prstGeom prst="rect">
            <a:avLst/>
          </a:prstGeom>
        </p:spPr>
        <p:txBody>
          <a:bodyPr lIns="0" tIns="36000" rIns="36000" bIns="36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rgbClr val="92D050"/>
                </a:solidFill>
                <a:latin typeface="+mn-lt"/>
              </a:defRPr>
            </a:lvl1pPr>
            <a:lvl2pPr marL="4572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Überschrift</a:t>
            </a:r>
            <a:br>
              <a:rPr lang="de-DE" dirty="0"/>
            </a:br>
            <a:endParaRPr lang="de-DE" dirty="0"/>
          </a:p>
        </p:txBody>
      </p:sp>
      <p:sp>
        <p:nvSpPr>
          <p:cNvPr id="7" name="Textplatzhalt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227348" y="2024844"/>
            <a:ext cx="3240000" cy="21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227348" y="2276872"/>
            <a:ext cx="3240000" cy="21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  <a:br>
              <a:rPr lang="de-DE" dirty="0"/>
            </a:br>
            <a:endParaRPr lang="de-DE" dirty="0"/>
          </a:p>
        </p:txBody>
      </p:sp>
      <p:sp>
        <p:nvSpPr>
          <p:cNvPr id="9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227348" y="2528900"/>
            <a:ext cx="3240000" cy="21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  <a:br>
              <a:rPr lang="de-DE" dirty="0"/>
            </a:br>
            <a:endParaRPr lang="de-DE" dirty="0"/>
          </a:p>
        </p:txBody>
      </p:sp>
      <p:sp>
        <p:nvSpPr>
          <p:cNvPr id="10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27348" y="2780928"/>
            <a:ext cx="3240000" cy="21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  <a:br>
              <a:rPr lang="de-DE" dirty="0"/>
            </a:br>
            <a:endParaRPr lang="de-DE" dirty="0"/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227348" y="3032956"/>
            <a:ext cx="3240000" cy="21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  <a:br>
              <a:rPr lang="de-DE" dirty="0"/>
            </a:br>
            <a:endParaRPr lang="de-DE" dirty="0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8"/>
          </p:nvPr>
        </p:nvSpPr>
        <p:spPr>
          <a:xfrm>
            <a:off x="3134694" y="-6525"/>
            <a:ext cx="9058912" cy="6868800"/>
          </a:xfrm>
          <a:custGeom>
            <a:avLst/>
            <a:gdLst>
              <a:gd name="connsiteX0" fmla="*/ 25049 w 9058912"/>
              <a:gd name="connsiteY0" fmla="*/ 6866097 h 6868800"/>
              <a:gd name="connsiteX1" fmla="*/ 6953 w 9058912"/>
              <a:gd name="connsiteY1" fmla="*/ 6868800 h 6868800"/>
              <a:gd name="connsiteX2" fmla="*/ 1905 w 9058912"/>
              <a:gd name="connsiteY2" fmla="*/ 6868800 h 6868800"/>
              <a:gd name="connsiteX3" fmla="*/ 0 w 9058912"/>
              <a:gd name="connsiteY3" fmla="*/ 6868537 h 6868800"/>
              <a:gd name="connsiteX4" fmla="*/ 23522 w 9058912"/>
              <a:gd name="connsiteY4" fmla="*/ 6866163 h 6868800"/>
              <a:gd name="connsiteX5" fmla="*/ 1327666 w 9058912"/>
              <a:gd name="connsiteY5" fmla="*/ 28 h 6868800"/>
              <a:gd name="connsiteX6" fmla="*/ 1405673 w 9058912"/>
              <a:gd name="connsiteY6" fmla="*/ 542 h 6868800"/>
              <a:gd name="connsiteX7" fmla="*/ 9058912 w 9058912"/>
              <a:gd name="connsiteY7" fmla="*/ 1232 h 6868800"/>
              <a:gd name="connsiteX8" fmla="*/ 9058912 w 9058912"/>
              <a:gd name="connsiteY8" fmla="*/ 6864520 h 6868800"/>
              <a:gd name="connsiteX9" fmla="*/ 83521 w 9058912"/>
              <a:gd name="connsiteY9" fmla="*/ 6864520 h 6868800"/>
              <a:gd name="connsiteX10" fmla="*/ 48435 w 9058912"/>
              <a:gd name="connsiteY10" fmla="*/ 6865095 h 6868800"/>
              <a:gd name="connsiteX11" fmla="*/ 25049 w 9058912"/>
              <a:gd name="connsiteY11" fmla="*/ 6866097 h 6868800"/>
              <a:gd name="connsiteX12" fmla="*/ 28682 w 9058912"/>
              <a:gd name="connsiteY12" fmla="*/ 6865554 h 6868800"/>
              <a:gd name="connsiteX13" fmla="*/ 152992 w 9058912"/>
              <a:gd name="connsiteY13" fmla="*/ 6759170 h 6868800"/>
              <a:gd name="connsiteX14" fmla="*/ 1517754 w 9058912"/>
              <a:gd name="connsiteY14" fmla="*/ 146236 h 6868800"/>
              <a:gd name="connsiteX15" fmla="*/ 1295766 w 9058912"/>
              <a:gd name="connsiteY15" fmla="*/ 618 h 6868800"/>
              <a:gd name="connsiteX16" fmla="*/ 1327666 w 9058912"/>
              <a:gd name="connsiteY16" fmla="*/ 28 h 686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058912" h="6868800">
                <a:moveTo>
                  <a:pt x="25049" y="6866097"/>
                </a:moveTo>
                <a:lnTo>
                  <a:pt x="6953" y="6868800"/>
                </a:lnTo>
                <a:lnTo>
                  <a:pt x="1905" y="6868800"/>
                </a:lnTo>
                <a:lnTo>
                  <a:pt x="0" y="6868537"/>
                </a:lnTo>
                <a:cubicBezTo>
                  <a:pt x="2698" y="6867899"/>
                  <a:pt x="10070" y="6866970"/>
                  <a:pt x="23522" y="6866163"/>
                </a:cubicBezTo>
                <a:close/>
                <a:moveTo>
                  <a:pt x="1327666" y="28"/>
                </a:moveTo>
                <a:cubicBezTo>
                  <a:pt x="1347998" y="-57"/>
                  <a:pt x="1376015" y="43"/>
                  <a:pt x="1405673" y="542"/>
                </a:cubicBezTo>
                <a:lnTo>
                  <a:pt x="9058912" y="1232"/>
                </a:lnTo>
                <a:lnTo>
                  <a:pt x="9058912" y="6864520"/>
                </a:lnTo>
                <a:lnTo>
                  <a:pt x="83521" y="6864520"/>
                </a:lnTo>
                <a:cubicBezTo>
                  <a:pt x="70013" y="6864595"/>
                  <a:pt x="58377" y="6864804"/>
                  <a:pt x="48435" y="6865095"/>
                </a:cubicBezTo>
                <a:lnTo>
                  <a:pt x="25049" y="6866097"/>
                </a:lnTo>
                <a:lnTo>
                  <a:pt x="28682" y="6865554"/>
                </a:lnTo>
                <a:cubicBezTo>
                  <a:pt x="70224" y="6856821"/>
                  <a:pt x="141623" y="6830184"/>
                  <a:pt x="152992" y="6759170"/>
                </a:cubicBezTo>
                <a:cubicBezTo>
                  <a:pt x="608283" y="4554477"/>
                  <a:pt x="1036884" y="2414923"/>
                  <a:pt x="1517754" y="146236"/>
                </a:cubicBezTo>
                <a:cubicBezTo>
                  <a:pt x="1549172" y="1105"/>
                  <a:pt x="1369268" y="5628"/>
                  <a:pt x="1295766" y="618"/>
                </a:cubicBezTo>
                <a:cubicBezTo>
                  <a:pt x="1294686" y="381"/>
                  <a:pt x="1307334" y="112"/>
                  <a:pt x="1327666" y="28"/>
                </a:cubicBezTo>
                <a:close/>
              </a:path>
            </a:pathLst>
          </a:custGeom>
        </p:spPr>
        <p:txBody>
          <a:bodyPr wrap="square" lIns="1800000">
            <a:noAutofit/>
          </a:bodyPr>
          <a:lstStyle>
            <a:lvl1pPr marL="144000" indent="-144000"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000"/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3" name="Grafik 2" descr="Ein Bild, das Schild, draußen, Raum, Gebäude enthält.&#10;&#10;Automatisch generierte Beschreibung">
            <a:extLst>
              <a:ext uri="{FF2B5EF4-FFF2-40B4-BE49-F238E27FC236}">
                <a16:creationId xmlns:a16="http://schemas.microsoft.com/office/drawing/2014/main" id="{01D185C9-1CDF-46BC-A5D1-1BAAE6167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8" b="96835" l="2954" r="97468">
                        <a14:foregroundMark x1="25105" y1="9705" x2="8017" y2="29536"/>
                        <a14:foregroundMark x1="8017" y1="29536" x2="4430" y2="56962"/>
                        <a14:foregroundMark x1="4430" y1="56962" x2="22996" y2="80169"/>
                        <a14:foregroundMark x1="22996" y1="80169" x2="46835" y2="95570"/>
                        <a14:foregroundMark x1="46835" y1="95570" x2="73418" y2="89873"/>
                        <a14:foregroundMark x1="73418" y1="89873" x2="93460" y2="69831"/>
                        <a14:foregroundMark x1="93460" y1="69831" x2="94304" y2="40506"/>
                        <a14:foregroundMark x1="94304" y1="40506" x2="82489" y2="16667"/>
                        <a14:foregroundMark x1="82489" y1="16667" x2="55907" y2="8228"/>
                        <a14:foregroundMark x1="55907" y1="8228" x2="28059" y2="7173"/>
                        <a14:foregroundMark x1="28059" y1="7173" x2="19620" y2="11392"/>
                        <a14:foregroundMark x1="14768" y1="24895" x2="4430" y2="49578"/>
                        <a14:foregroundMark x1="4430" y1="49578" x2="2954" y2="62236"/>
                        <a14:foregroundMark x1="8439" y1="51899" x2="38608" y2="9705"/>
                        <a14:foregroundMark x1="49789" y1="10549" x2="22996" y2="20464"/>
                        <a14:foregroundMark x1="22996" y1="20464" x2="15612" y2="26371"/>
                        <a14:foregroundMark x1="32278" y1="5696" x2="59494" y2="4852"/>
                        <a14:foregroundMark x1="59494" y1="4852" x2="77637" y2="15190"/>
                        <a14:foregroundMark x1="84810" y1="31224" x2="84810" y2="63924"/>
                        <a14:foregroundMark x1="84810" y1="63924" x2="65401" y2="81857"/>
                        <a14:foregroundMark x1="65401" y1="81857" x2="41139" y2="91561"/>
                        <a14:foregroundMark x1="41139" y1="91561" x2="62447" y2="95570"/>
                        <a14:foregroundMark x1="56118" y1="97257" x2="46624" y2="96414"/>
                        <a14:foregroundMark x1="83966" y1="75738" x2="92405" y2="50211"/>
                        <a14:foregroundMark x1="92405" y1="50211" x2="92616" y2="43038"/>
                        <a14:foregroundMark x1="94304" y1="66878" x2="97468" y2="49578"/>
                        <a14:backgroundMark x1="2954" y1="11392" x2="2954" y2="11392"/>
                        <a14:backgroundMark x1="2954" y1="11392" x2="2954" y2="9705"/>
                        <a14:backgroundMark x1="2954" y1="9705" x2="13291" y2="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10" y="4612156"/>
            <a:ext cx="1825377" cy="18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45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788188" y="4077072"/>
            <a:ext cx="4140028" cy="396044"/>
          </a:xfrm>
          <a:prstGeom prst="rect">
            <a:avLst/>
          </a:prstGeom>
        </p:spPr>
        <p:txBody>
          <a:bodyPr wrap="square" lIns="72000" tIns="36000" rIns="72000" bIns="3600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Wir bedanken uns für Eure Aufmerksamkeit</a:t>
            </a:r>
          </a:p>
        </p:txBody>
      </p:sp>
      <p:sp>
        <p:nvSpPr>
          <p:cNvPr id="26" name="Textplatzhalt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7788188" y="4725144"/>
            <a:ext cx="2412268" cy="288000"/>
          </a:xfrm>
          <a:prstGeom prst="rect">
            <a:avLst/>
          </a:prstGeom>
        </p:spPr>
        <p:txBody>
          <a:bodyPr wrap="square" lIns="72000" tIns="36000" rIns="72000" bIns="36000" anchor="t" anchorCtr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2"/>
          </p:nvPr>
        </p:nvSpPr>
        <p:spPr>
          <a:xfrm>
            <a:off x="-4573" y="-4949"/>
            <a:ext cx="8708929" cy="6867897"/>
          </a:xfrm>
          <a:custGeom>
            <a:avLst/>
            <a:gdLst>
              <a:gd name="connsiteX0" fmla="*/ 0 w 8697919"/>
              <a:gd name="connsiteY0" fmla="*/ 1690 h 6862870"/>
              <a:gd name="connsiteX1" fmla="*/ 8631465 w 8697919"/>
              <a:gd name="connsiteY1" fmla="*/ 2868 h 6862870"/>
              <a:gd name="connsiteX2" fmla="*/ 8599487 w 8697919"/>
              <a:gd name="connsiteY2" fmla="*/ 8897 h 6862870"/>
              <a:gd name="connsiteX3" fmla="*/ 8515501 w 8697919"/>
              <a:gd name="connsiteY3" fmla="*/ 71303 h 6862870"/>
              <a:gd name="connsiteX4" fmla="*/ 7133231 w 8697919"/>
              <a:gd name="connsiteY4" fmla="*/ 6726464 h 6862870"/>
              <a:gd name="connsiteX5" fmla="*/ 7228246 w 8697919"/>
              <a:gd name="connsiteY5" fmla="*/ 6862870 h 6862870"/>
              <a:gd name="connsiteX6" fmla="*/ 0 w 8697919"/>
              <a:gd name="connsiteY6" fmla="*/ 6859714 h 6862870"/>
              <a:gd name="connsiteX7" fmla="*/ 8665407 w 8697919"/>
              <a:gd name="connsiteY7" fmla="*/ 74 h 6862870"/>
              <a:gd name="connsiteX8" fmla="*/ 8690350 w 8697919"/>
              <a:gd name="connsiteY8" fmla="*/ 2876 h 6862870"/>
              <a:gd name="connsiteX9" fmla="*/ 8631465 w 8697919"/>
              <a:gd name="connsiteY9" fmla="*/ 2868 h 6862870"/>
              <a:gd name="connsiteX10" fmla="*/ 8634415 w 8697919"/>
              <a:gd name="connsiteY10" fmla="*/ 2312 h 6862870"/>
              <a:gd name="connsiteX11" fmla="*/ 8665407 w 8697919"/>
              <a:gd name="connsiteY11" fmla="*/ 74 h 6862870"/>
              <a:gd name="connsiteX0" fmla="*/ 0 w 8697919"/>
              <a:gd name="connsiteY0" fmla="*/ 1690 h 6862870"/>
              <a:gd name="connsiteX1" fmla="*/ 8631465 w 8697919"/>
              <a:gd name="connsiteY1" fmla="*/ 2868 h 6862870"/>
              <a:gd name="connsiteX2" fmla="*/ 8599487 w 8697919"/>
              <a:gd name="connsiteY2" fmla="*/ 8897 h 6862870"/>
              <a:gd name="connsiteX3" fmla="*/ 8513108 w 8697919"/>
              <a:gd name="connsiteY3" fmla="*/ 79676 h 6862870"/>
              <a:gd name="connsiteX4" fmla="*/ 7133231 w 8697919"/>
              <a:gd name="connsiteY4" fmla="*/ 6726464 h 6862870"/>
              <a:gd name="connsiteX5" fmla="*/ 7228246 w 8697919"/>
              <a:gd name="connsiteY5" fmla="*/ 6862870 h 6862870"/>
              <a:gd name="connsiteX6" fmla="*/ 0 w 8697919"/>
              <a:gd name="connsiteY6" fmla="*/ 6859714 h 6862870"/>
              <a:gd name="connsiteX7" fmla="*/ 0 w 8697919"/>
              <a:gd name="connsiteY7" fmla="*/ 1690 h 6862870"/>
              <a:gd name="connsiteX8" fmla="*/ 8665407 w 8697919"/>
              <a:gd name="connsiteY8" fmla="*/ 74 h 6862870"/>
              <a:gd name="connsiteX9" fmla="*/ 8690350 w 8697919"/>
              <a:gd name="connsiteY9" fmla="*/ 2876 h 6862870"/>
              <a:gd name="connsiteX10" fmla="*/ 8631465 w 8697919"/>
              <a:gd name="connsiteY10" fmla="*/ 2868 h 6862870"/>
              <a:gd name="connsiteX11" fmla="*/ 8634415 w 8697919"/>
              <a:gd name="connsiteY11" fmla="*/ 2312 h 6862870"/>
              <a:gd name="connsiteX12" fmla="*/ 8665407 w 8697919"/>
              <a:gd name="connsiteY12" fmla="*/ 74 h 6862870"/>
              <a:gd name="connsiteX0" fmla="*/ 0 w 8697919"/>
              <a:gd name="connsiteY0" fmla="*/ 1690 h 6862870"/>
              <a:gd name="connsiteX1" fmla="*/ 8631465 w 8697919"/>
              <a:gd name="connsiteY1" fmla="*/ 2868 h 6862870"/>
              <a:gd name="connsiteX2" fmla="*/ 8599487 w 8697919"/>
              <a:gd name="connsiteY2" fmla="*/ 8897 h 6862870"/>
              <a:gd name="connsiteX3" fmla="*/ 8513108 w 8697919"/>
              <a:gd name="connsiteY3" fmla="*/ 79676 h 6862870"/>
              <a:gd name="connsiteX4" fmla="*/ 7133231 w 8697919"/>
              <a:gd name="connsiteY4" fmla="*/ 6726464 h 6862870"/>
              <a:gd name="connsiteX5" fmla="*/ 7228246 w 8697919"/>
              <a:gd name="connsiteY5" fmla="*/ 6862870 h 6862870"/>
              <a:gd name="connsiteX6" fmla="*/ 0 w 8697919"/>
              <a:gd name="connsiteY6" fmla="*/ 6859714 h 6862870"/>
              <a:gd name="connsiteX7" fmla="*/ 0 w 8697919"/>
              <a:gd name="connsiteY7" fmla="*/ 1690 h 6862870"/>
              <a:gd name="connsiteX8" fmla="*/ 8665407 w 8697919"/>
              <a:gd name="connsiteY8" fmla="*/ 74 h 6862870"/>
              <a:gd name="connsiteX9" fmla="*/ 8690350 w 8697919"/>
              <a:gd name="connsiteY9" fmla="*/ 2876 h 6862870"/>
              <a:gd name="connsiteX10" fmla="*/ 8631465 w 8697919"/>
              <a:gd name="connsiteY10" fmla="*/ 2868 h 6862870"/>
              <a:gd name="connsiteX11" fmla="*/ 8634415 w 8697919"/>
              <a:gd name="connsiteY11" fmla="*/ 2312 h 6862870"/>
              <a:gd name="connsiteX12" fmla="*/ 8665407 w 8697919"/>
              <a:gd name="connsiteY12" fmla="*/ 74 h 6862870"/>
              <a:gd name="connsiteX0" fmla="*/ 0 w 8697919"/>
              <a:gd name="connsiteY0" fmla="*/ 1690 h 6862870"/>
              <a:gd name="connsiteX1" fmla="*/ 8631465 w 8697919"/>
              <a:gd name="connsiteY1" fmla="*/ 2868 h 6862870"/>
              <a:gd name="connsiteX2" fmla="*/ 8599487 w 8697919"/>
              <a:gd name="connsiteY2" fmla="*/ 8897 h 6862870"/>
              <a:gd name="connsiteX3" fmla="*/ 8508320 w 8697919"/>
              <a:gd name="connsiteY3" fmla="*/ 108383 h 6862870"/>
              <a:gd name="connsiteX4" fmla="*/ 7133231 w 8697919"/>
              <a:gd name="connsiteY4" fmla="*/ 6726464 h 6862870"/>
              <a:gd name="connsiteX5" fmla="*/ 7228246 w 8697919"/>
              <a:gd name="connsiteY5" fmla="*/ 6862870 h 6862870"/>
              <a:gd name="connsiteX6" fmla="*/ 0 w 8697919"/>
              <a:gd name="connsiteY6" fmla="*/ 6859714 h 6862870"/>
              <a:gd name="connsiteX7" fmla="*/ 0 w 8697919"/>
              <a:gd name="connsiteY7" fmla="*/ 1690 h 6862870"/>
              <a:gd name="connsiteX8" fmla="*/ 8665407 w 8697919"/>
              <a:gd name="connsiteY8" fmla="*/ 74 h 6862870"/>
              <a:gd name="connsiteX9" fmla="*/ 8690350 w 8697919"/>
              <a:gd name="connsiteY9" fmla="*/ 2876 h 6862870"/>
              <a:gd name="connsiteX10" fmla="*/ 8631465 w 8697919"/>
              <a:gd name="connsiteY10" fmla="*/ 2868 h 6862870"/>
              <a:gd name="connsiteX11" fmla="*/ 8634415 w 8697919"/>
              <a:gd name="connsiteY11" fmla="*/ 2312 h 6862870"/>
              <a:gd name="connsiteX12" fmla="*/ 8665407 w 8697919"/>
              <a:gd name="connsiteY12" fmla="*/ 74 h 6862870"/>
              <a:gd name="connsiteX0" fmla="*/ 0 w 8697919"/>
              <a:gd name="connsiteY0" fmla="*/ 1690 h 6862870"/>
              <a:gd name="connsiteX1" fmla="*/ 8631465 w 8697919"/>
              <a:gd name="connsiteY1" fmla="*/ 2868 h 6862870"/>
              <a:gd name="connsiteX2" fmla="*/ 8599487 w 8697919"/>
              <a:gd name="connsiteY2" fmla="*/ 8897 h 6862870"/>
              <a:gd name="connsiteX3" fmla="*/ 8508320 w 8697919"/>
              <a:gd name="connsiteY3" fmla="*/ 108383 h 6862870"/>
              <a:gd name="connsiteX4" fmla="*/ 7133231 w 8697919"/>
              <a:gd name="connsiteY4" fmla="*/ 6726464 h 6862870"/>
              <a:gd name="connsiteX5" fmla="*/ 7228246 w 8697919"/>
              <a:gd name="connsiteY5" fmla="*/ 6862870 h 6862870"/>
              <a:gd name="connsiteX6" fmla="*/ 0 w 8697919"/>
              <a:gd name="connsiteY6" fmla="*/ 6859714 h 6862870"/>
              <a:gd name="connsiteX7" fmla="*/ 0 w 8697919"/>
              <a:gd name="connsiteY7" fmla="*/ 1690 h 6862870"/>
              <a:gd name="connsiteX8" fmla="*/ 8665407 w 8697919"/>
              <a:gd name="connsiteY8" fmla="*/ 74 h 6862870"/>
              <a:gd name="connsiteX9" fmla="*/ 8690350 w 8697919"/>
              <a:gd name="connsiteY9" fmla="*/ 2876 h 6862870"/>
              <a:gd name="connsiteX10" fmla="*/ 8631465 w 8697919"/>
              <a:gd name="connsiteY10" fmla="*/ 2868 h 6862870"/>
              <a:gd name="connsiteX11" fmla="*/ 8634415 w 8697919"/>
              <a:gd name="connsiteY11" fmla="*/ 2312 h 6862870"/>
              <a:gd name="connsiteX12" fmla="*/ 8665407 w 8697919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599487 w 8722008"/>
              <a:gd name="connsiteY2" fmla="*/ 8897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31465 w 8722008"/>
              <a:gd name="connsiteY10" fmla="*/ 2868 h 6862870"/>
              <a:gd name="connsiteX11" fmla="*/ 8634415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599487 w 8722008"/>
              <a:gd name="connsiteY2" fmla="*/ 8897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31465 w 8722008"/>
              <a:gd name="connsiteY10" fmla="*/ 2868 h 6862870"/>
              <a:gd name="connsiteX11" fmla="*/ 8647580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610259 w 8722008"/>
              <a:gd name="connsiteY2" fmla="*/ 4112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31465 w 8722008"/>
              <a:gd name="connsiteY10" fmla="*/ 2868 h 6862870"/>
              <a:gd name="connsiteX11" fmla="*/ 8647580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625818 w 8722008"/>
              <a:gd name="connsiteY2" fmla="*/ 6505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31465 w 8722008"/>
              <a:gd name="connsiteY10" fmla="*/ 2868 h 6862870"/>
              <a:gd name="connsiteX11" fmla="*/ 8647580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625818 w 8722008"/>
              <a:gd name="connsiteY2" fmla="*/ 6505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31465 w 8722008"/>
              <a:gd name="connsiteY10" fmla="*/ 2868 h 6862870"/>
              <a:gd name="connsiteX11" fmla="*/ 8671517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625818 w 8722008"/>
              <a:gd name="connsiteY2" fmla="*/ 6505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51812 w 8722008"/>
              <a:gd name="connsiteY10" fmla="*/ 4064 h 6862870"/>
              <a:gd name="connsiteX11" fmla="*/ 8671517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644968 w 8722008"/>
              <a:gd name="connsiteY2" fmla="*/ 6505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51812 w 8722008"/>
              <a:gd name="connsiteY10" fmla="*/ 4064 h 6862870"/>
              <a:gd name="connsiteX11" fmla="*/ 8671517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1690 h 6862870"/>
              <a:gd name="connsiteX1" fmla="*/ 8631465 w 8722008"/>
              <a:gd name="connsiteY1" fmla="*/ 2868 h 6862870"/>
              <a:gd name="connsiteX2" fmla="*/ 8644968 w 8722008"/>
              <a:gd name="connsiteY2" fmla="*/ 6505 h 6862870"/>
              <a:gd name="connsiteX3" fmla="*/ 8508320 w 8722008"/>
              <a:gd name="connsiteY3" fmla="*/ 108383 h 6862870"/>
              <a:gd name="connsiteX4" fmla="*/ 7133231 w 8722008"/>
              <a:gd name="connsiteY4" fmla="*/ 6726464 h 6862870"/>
              <a:gd name="connsiteX5" fmla="*/ 7228246 w 8722008"/>
              <a:gd name="connsiteY5" fmla="*/ 6862870 h 6862870"/>
              <a:gd name="connsiteX6" fmla="*/ 0 w 8722008"/>
              <a:gd name="connsiteY6" fmla="*/ 6859714 h 6862870"/>
              <a:gd name="connsiteX7" fmla="*/ 0 w 8722008"/>
              <a:gd name="connsiteY7" fmla="*/ 1690 h 6862870"/>
              <a:gd name="connsiteX8" fmla="*/ 8665407 w 8722008"/>
              <a:gd name="connsiteY8" fmla="*/ 74 h 6862870"/>
              <a:gd name="connsiteX9" fmla="*/ 8717878 w 8722008"/>
              <a:gd name="connsiteY9" fmla="*/ 2876 h 6862870"/>
              <a:gd name="connsiteX10" fmla="*/ 8651812 w 8722008"/>
              <a:gd name="connsiteY10" fmla="*/ 4064 h 6862870"/>
              <a:gd name="connsiteX11" fmla="*/ 8671517 w 8722008"/>
              <a:gd name="connsiteY11" fmla="*/ 2312 h 6862870"/>
              <a:gd name="connsiteX12" fmla="*/ 8665407 w 8722008"/>
              <a:gd name="connsiteY12" fmla="*/ 74 h 6862870"/>
              <a:gd name="connsiteX0" fmla="*/ 0 w 8722008"/>
              <a:gd name="connsiteY0" fmla="*/ 2411 h 6863591"/>
              <a:gd name="connsiteX1" fmla="*/ 8631465 w 8722008"/>
              <a:gd name="connsiteY1" fmla="*/ 3589 h 6863591"/>
              <a:gd name="connsiteX2" fmla="*/ 8644968 w 8722008"/>
              <a:gd name="connsiteY2" fmla="*/ 7226 h 6863591"/>
              <a:gd name="connsiteX3" fmla="*/ 8508320 w 8722008"/>
              <a:gd name="connsiteY3" fmla="*/ 109104 h 6863591"/>
              <a:gd name="connsiteX4" fmla="*/ 7133231 w 8722008"/>
              <a:gd name="connsiteY4" fmla="*/ 6727185 h 6863591"/>
              <a:gd name="connsiteX5" fmla="*/ 7228246 w 8722008"/>
              <a:gd name="connsiteY5" fmla="*/ 6863591 h 6863591"/>
              <a:gd name="connsiteX6" fmla="*/ 0 w 8722008"/>
              <a:gd name="connsiteY6" fmla="*/ 6860435 h 6863591"/>
              <a:gd name="connsiteX7" fmla="*/ 0 w 8722008"/>
              <a:gd name="connsiteY7" fmla="*/ 2411 h 6863591"/>
              <a:gd name="connsiteX8" fmla="*/ 8665407 w 8722008"/>
              <a:gd name="connsiteY8" fmla="*/ 795 h 6863591"/>
              <a:gd name="connsiteX9" fmla="*/ 8717878 w 8722008"/>
              <a:gd name="connsiteY9" fmla="*/ 3597 h 6863591"/>
              <a:gd name="connsiteX10" fmla="*/ 8661387 w 8722008"/>
              <a:gd name="connsiteY10" fmla="*/ 0 h 6863591"/>
              <a:gd name="connsiteX11" fmla="*/ 8671517 w 8722008"/>
              <a:gd name="connsiteY11" fmla="*/ 3033 h 6863591"/>
              <a:gd name="connsiteX12" fmla="*/ 8665407 w 8722008"/>
              <a:gd name="connsiteY12" fmla="*/ 795 h 6863591"/>
              <a:gd name="connsiteX0" fmla="*/ 0 w 8736691"/>
              <a:gd name="connsiteY0" fmla="*/ 2411 h 6863591"/>
              <a:gd name="connsiteX1" fmla="*/ 8631465 w 8736691"/>
              <a:gd name="connsiteY1" fmla="*/ 3589 h 6863591"/>
              <a:gd name="connsiteX2" fmla="*/ 8644968 w 8736691"/>
              <a:gd name="connsiteY2" fmla="*/ 7226 h 6863591"/>
              <a:gd name="connsiteX3" fmla="*/ 8508320 w 8736691"/>
              <a:gd name="connsiteY3" fmla="*/ 109104 h 6863591"/>
              <a:gd name="connsiteX4" fmla="*/ 7133231 w 8736691"/>
              <a:gd name="connsiteY4" fmla="*/ 6727185 h 6863591"/>
              <a:gd name="connsiteX5" fmla="*/ 7228246 w 8736691"/>
              <a:gd name="connsiteY5" fmla="*/ 6863591 h 6863591"/>
              <a:gd name="connsiteX6" fmla="*/ 0 w 8736691"/>
              <a:gd name="connsiteY6" fmla="*/ 6860435 h 6863591"/>
              <a:gd name="connsiteX7" fmla="*/ 0 w 8736691"/>
              <a:gd name="connsiteY7" fmla="*/ 2411 h 6863591"/>
              <a:gd name="connsiteX8" fmla="*/ 8665407 w 8736691"/>
              <a:gd name="connsiteY8" fmla="*/ 795 h 6863591"/>
              <a:gd name="connsiteX9" fmla="*/ 8733437 w 8736691"/>
              <a:gd name="connsiteY9" fmla="*/ 5989 h 6863591"/>
              <a:gd name="connsiteX10" fmla="*/ 8661387 w 8736691"/>
              <a:gd name="connsiteY10" fmla="*/ 0 h 6863591"/>
              <a:gd name="connsiteX11" fmla="*/ 8671517 w 8736691"/>
              <a:gd name="connsiteY11" fmla="*/ 3033 h 6863591"/>
              <a:gd name="connsiteX12" fmla="*/ 8665407 w 8736691"/>
              <a:gd name="connsiteY12" fmla="*/ 795 h 6863591"/>
              <a:gd name="connsiteX0" fmla="*/ 0 w 8736230"/>
              <a:gd name="connsiteY0" fmla="*/ 2411 h 6863591"/>
              <a:gd name="connsiteX1" fmla="*/ 8631465 w 8736230"/>
              <a:gd name="connsiteY1" fmla="*/ 3589 h 6863591"/>
              <a:gd name="connsiteX2" fmla="*/ 8644968 w 8736230"/>
              <a:gd name="connsiteY2" fmla="*/ 7226 h 6863591"/>
              <a:gd name="connsiteX3" fmla="*/ 8508320 w 8736230"/>
              <a:gd name="connsiteY3" fmla="*/ 109104 h 6863591"/>
              <a:gd name="connsiteX4" fmla="*/ 7133231 w 8736230"/>
              <a:gd name="connsiteY4" fmla="*/ 6727185 h 6863591"/>
              <a:gd name="connsiteX5" fmla="*/ 7228246 w 8736230"/>
              <a:gd name="connsiteY5" fmla="*/ 6863591 h 6863591"/>
              <a:gd name="connsiteX6" fmla="*/ 0 w 8736230"/>
              <a:gd name="connsiteY6" fmla="*/ 6860435 h 6863591"/>
              <a:gd name="connsiteX7" fmla="*/ 0 w 8736230"/>
              <a:gd name="connsiteY7" fmla="*/ 2411 h 6863591"/>
              <a:gd name="connsiteX8" fmla="*/ 8653439 w 8736230"/>
              <a:gd name="connsiteY8" fmla="*/ 795 h 6863591"/>
              <a:gd name="connsiteX9" fmla="*/ 8733437 w 8736230"/>
              <a:gd name="connsiteY9" fmla="*/ 5989 h 6863591"/>
              <a:gd name="connsiteX10" fmla="*/ 8661387 w 8736230"/>
              <a:gd name="connsiteY10" fmla="*/ 0 h 6863591"/>
              <a:gd name="connsiteX11" fmla="*/ 8671517 w 8736230"/>
              <a:gd name="connsiteY11" fmla="*/ 3033 h 6863591"/>
              <a:gd name="connsiteX12" fmla="*/ 8653439 w 8736230"/>
              <a:gd name="connsiteY12" fmla="*/ 795 h 6863591"/>
              <a:gd name="connsiteX0" fmla="*/ 0 w 8708929"/>
              <a:gd name="connsiteY0" fmla="*/ 2411 h 6863591"/>
              <a:gd name="connsiteX1" fmla="*/ 8631465 w 8708929"/>
              <a:gd name="connsiteY1" fmla="*/ 3589 h 6863591"/>
              <a:gd name="connsiteX2" fmla="*/ 8644968 w 8708929"/>
              <a:gd name="connsiteY2" fmla="*/ 7226 h 6863591"/>
              <a:gd name="connsiteX3" fmla="*/ 8508320 w 8708929"/>
              <a:gd name="connsiteY3" fmla="*/ 109104 h 6863591"/>
              <a:gd name="connsiteX4" fmla="*/ 7133231 w 8708929"/>
              <a:gd name="connsiteY4" fmla="*/ 6727185 h 6863591"/>
              <a:gd name="connsiteX5" fmla="*/ 7228246 w 8708929"/>
              <a:gd name="connsiteY5" fmla="*/ 6863591 h 6863591"/>
              <a:gd name="connsiteX6" fmla="*/ 0 w 8708929"/>
              <a:gd name="connsiteY6" fmla="*/ 6860435 h 6863591"/>
              <a:gd name="connsiteX7" fmla="*/ 0 w 8708929"/>
              <a:gd name="connsiteY7" fmla="*/ 2411 h 6863591"/>
              <a:gd name="connsiteX8" fmla="*/ 8653439 w 8708929"/>
              <a:gd name="connsiteY8" fmla="*/ 795 h 6863591"/>
              <a:gd name="connsiteX9" fmla="*/ 8704712 w 8708929"/>
              <a:gd name="connsiteY9" fmla="*/ 5989 h 6863591"/>
              <a:gd name="connsiteX10" fmla="*/ 8661387 w 8708929"/>
              <a:gd name="connsiteY10" fmla="*/ 0 h 6863591"/>
              <a:gd name="connsiteX11" fmla="*/ 8671517 w 8708929"/>
              <a:gd name="connsiteY11" fmla="*/ 3033 h 6863591"/>
              <a:gd name="connsiteX12" fmla="*/ 8653439 w 8708929"/>
              <a:gd name="connsiteY12" fmla="*/ 795 h 6863591"/>
              <a:gd name="connsiteX0" fmla="*/ 0 w 8708929"/>
              <a:gd name="connsiteY0" fmla="*/ 2411 h 6863591"/>
              <a:gd name="connsiteX1" fmla="*/ 8631465 w 8708929"/>
              <a:gd name="connsiteY1" fmla="*/ 3589 h 6863591"/>
              <a:gd name="connsiteX2" fmla="*/ 8649755 w 8708929"/>
              <a:gd name="connsiteY2" fmla="*/ 4834 h 6863591"/>
              <a:gd name="connsiteX3" fmla="*/ 8508320 w 8708929"/>
              <a:gd name="connsiteY3" fmla="*/ 109104 h 6863591"/>
              <a:gd name="connsiteX4" fmla="*/ 7133231 w 8708929"/>
              <a:gd name="connsiteY4" fmla="*/ 6727185 h 6863591"/>
              <a:gd name="connsiteX5" fmla="*/ 7228246 w 8708929"/>
              <a:gd name="connsiteY5" fmla="*/ 6863591 h 6863591"/>
              <a:gd name="connsiteX6" fmla="*/ 0 w 8708929"/>
              <a:gd name="connsiteY6" fmla="*/ 6860435 h 6863591"/>
              <a:gd name="connsiteX7" fmla="*/ 0 w 8708929"/>
              <a:gd name="connsiteY7" fmla="*/ 2411 h 6863591"/>
              <a:gd name="connsiteX8" fmla="*/ 8653439 w 8708929"/>
              <a:gd name="connsiteY8" fmla="*/ 795 h 6863591"/>
              <a:gd name="connsiteX9" fmla="*/ 8704712 w 8708929"/>
              <a:gd name="connsiteY9" fmla="*/ 5989 h 6863591"/>
              <a:gd name="connsiteX10" fmla="*/ 8661387 w 8708929"/>
              <a:gd name="connsiteY10" fmla="*/ 0 h 6863591"/>
              <a:gd name="connsiteX11" fmla="*/ 8671517 w 8708929"/>
              <a:gd name="connsiteY11" fmla="*/ 3033 h 6863591"/>
              <a:gd name="connsiteX12" fmla="*/ 8653439 w 8708929"/>
              <a:gd name="connsiteY12" fmla="*/ 795 h 686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08929" h="6863591">
                <a:moveTo>
                  <a:pt x="0" y="2411"/>
                </a:moveTo>
                <a:lnTo>
                  <a:pt x="8631465" y="3589"/>
                </a:lnTo>
                <a:lnTo>
                  <a:pt x="8649755" y="4834"/>
                </a:lnTo>
                <a:cubicBezTo>
                  <a:pt x="8617931" y="4576"/>
                  <a:pt x="8531808" y="16913"/>
                  <a:pt x="8508320" y="109104"/>
                </a:cubicBezTo>
                <a:cubicBezTo>
                  <a:pt x="8042595" y="2343102"/>
                  <a:pt x="7586978" y="4513955"/>
                  <a:pt x="7133231" y="6727185"/>
                </a:cubicBezTo>
                <a:cubicBezTo>
                  <a:pt x="7099375" y="6882960"/>
                  <a:pt x="7393206" y="6860399"/>
                  <a:pt x="7228246" y="6863591"/>
                </a:cubicBezTo>
                <a:lnTo>
                  <a:pt x="0" y="6860435"/>
                </a:lnTo>
                <a:lnTo>
                  <a:pt x="0" y="2411"/>
                </a:lnTo>
                <a:close/>
                <a:moveTo>
                  <a:pt x="8653439" y="795"/>
                </a:moveTo>
                <a:cubicBezTo>
                  <a:pt x="8680982" y="178"/>
                  <a:pt x="8722288" y="5989"/>
                  <a:pt x="8704712" y="5989"/>
                </a:cubicBezTo>
                <a:lnTo>
                  <a:pt x="8661387" y="0"/>
                </a:lnTo>
                <a:lnTo>
                  <a:pt x="8671517" y="3033"/>
                </a:lnTo>
                <a:cubicBezTo>
                  <a:pt x="8682750" y="1654"/>
                  <a:pt x="8644258" y="1000"/>
                  <a:pt x="8653439" y="795"/>
                </a:cubicBezTo>
                <a:close/>
              </a:path>
            </a:pathLst>
          </a:custGeom>
        </p:spPr>
        <p:txBody>
          <a:bodyPr wrap="square" lIns="396000">
            <a:noAutofit/>
          </a:bodyPr>
          <a:lstStyle>
            <a:lvl1pPr marL="144000" indent="-144000"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000"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8" name="Textplatzhalt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308468" y="4725144"/>
            <a:ext cx="1619944" cy="288000"/>
          </a:xfrm>
          <a:prstGeom prst="rect">
            <a:avLst/>
          </a:prstGeom>
        </p:spPr>
        <p:txBody>
          <a:bodyPr wrap="square" lIns="72000" tIns="32400" rIns="72000" bIns="0" anchor="t" anchorCtr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Projektfunktion</a:t>
            </a:r>
          </a:p>
        </p:txBody>
      </p:sp>
      <p:sp>
        <p:nvSpPr>
          <p:cNvPr id="9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7788188" y="5085184"/>
            <a:ext cx="2412268" cy="288000"/>
          </a:xfrm>
          <a:prstGeom prst="rect">
            <a:avLst/>
          </a:prstGeom>
        </p:spPr>
        <p:txBody>
          <a:bodyPr wrap="square" lIns="72000" tIns="36000" rIns="72000" bIns="3600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308468" y="5085184"/>
            <a:ext cx="1619944" cy="288000"/>
          </a:xfrm>
          <a:prstGeom prst="rect">
            <a:avLst/>
          </a:prstGeom>
        </p:spPr>
        <p:txBody>
          <a:bodyPr wrap="square" lIns="72000" tIns="32400" rIns="7200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Projektfunktion</a:t>
            </a:r>
          </a:p>
        </p:txBody>
      </p:sp>
      <p:sp>
        <p:nvSpPr>
          <p:cNvPr id="6" name="Rechteck 5"/>
          <p:cNvSpPr/>
          <p:nvPr userDrawn="1"/>
        </p:nvSpPr>
        <p:spPr>
          <a:xfrm>
            <a:off x="8076220" y="3420000"/>
            <a:ext cx="3852000" cy="180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0000" tIns="36000" bIns="36000" rtlCol="0" anchor="ctr" anchorCtr="0"/>
          <a:lstStyle/>
          <a:p>
            <a:pPr algn="ctr"/>
            <a:endParaRPr lang="de-DE" sz="1200" dirty="0" err="1">
              <a:solidFill>
                <a:schemeClr val="bg1"/>
              </a:solidFill>
            </a:endParaRPr>
          </a:p>
        </p:txBody>
      </p:sp>
      <p:sp>
        <p:nvSpPr>
          <p:cNvPr id="23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7788251" y="5439785"/>
            <a:ext cx="2412268" cy="288000"/>
          </a:xfrm>
          <a:prstGeom prst="rect">
            <a:avLst/>
          </a:prstGeom>
        </p:spPr>
        <p:txBody>
          <a:bodyPr wrap="square" lIns="72000" tIns="36000" rIns="72000" bIns="3600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10308531" y="5439785"/>
            <a:ext cx="1619944" cy="288000"/>
          </a:xfrm>
          <a:prstGeom prst="rect">
            <a:avLst/>
          </a:prstGeom>
        </p:spPr>
        <p:txBody>
          <a:bodyPr wrap="square" lIns="72000" tIns="32400" rIns="7200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Projektfunktion</a:t>
            </a:r>
          </a:p>
        </p:txBody>
      </p:sp>
      <p:sp>
        <p:nvSpPr>
          <p:cNvPr id="27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7788251" y="5799825"/>
            <a:ext cx="2412268" cy="288000"/>
          </a:xfrm>
          <a:prstGeom prst="rect">
            <a:avLst/>
          </a:prstGeom>
        </p:spPr>
        <p:txBody>
          <a:bodyPr wrap="square" lIns="72000" tIns="36000" rIns="72000" bIns="3600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28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10308531" y="5799825"/>
            <a:ext cx="1619944" cy="288000"/>
          </a:xfrm>
          <a:prstGeom prst="rect">
            <a:avLst/>
          </a:prstGeom>
        </p:spPr>
        <p:txBody>
          <a:bodyPr wrap="square" lIns="72000" tIns="32400" rIns="7200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Projektfunktion</a:t>
            </a:r>
          </a:p>
        </p:txBody>
      </p:sp>
      <p:sp>
        <p:nvSpPr>
          <p:cNvPr id="29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7788188" y="6156288"/>
            <a:ext cx="2412268" cy="288000"/>
          </a:xfrm>
          <a:prstGeom prst="rect">
            <a:avLst/>
          </a:prstGeom>
        </p:spPr>
        <p:txBody>
          <a:bodyPr wrap="square" lIns="72000" tIns="36000" rIns="72000" bIns="3600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30" name="Textplatzhalt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10308468" y="6156288"/>
            <a:ext cx="1619944" cy="288000"/>
          </a:xfrm>
          <a:prstGeom prst="rect">
            <a:avLst/>
          </a:prstGeom>
        </p:spPr>
        <p:txBody>
          <a:bodyPr wrap="square" lIns="72000" tIns="32400" rIns="7200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 baseline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Projektfunktion</a:t>
            </a:r>
          </a:p>
        </p:txBody>
      </p:sp>
      <p:pic>
        <p:nvPicPr>
          <p:cNvPr id="19" name="Grafik 18" descr="Ein Bild, das Schild, draußen, Raum, Gebäude enthält.&#10;&#10;Automatisch generierte Beschreibung">
            <a:extLst>
              <a:ext uri="{FF2B5EF4-FFF2-40B4-BE49-F238E27FC236}">
                <a16:creationId xmlns:a16="http://schemas.microsoft.com/office/drawing/2014/main" id="{720768B3-1FDE-4615-8CC9-03C156B43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8" b="96835" l="2954" r="97468">
                        <a14:foregroundMark x1="25105" y1="9705" x2="8017" y2="29536"/>
                        <a14:foregroundMark x1="8017" y1="29536" x2="4430" y2="56962"/>
                        <a14:foregroundMark x1="4430" y1="56962" x2="22996" y2="80169"/>
                        <a14:foregroundMark x1="22996" y1="80169" x2="46835" y2="95570"/>
                        <a14:foregroundMark x1="46835" y1="95570" x2="73418" y2="89873"/>
                        <a14:foregroundMark x1="73418" y1="89873" x2="93460" y2="69831"/>
                        <a14:foregroundMark x1="93460" y1="69831" x2="94304" y2="40506"/>
                        <a14:foregroundMark x1="94304" y1="40506" x2="82489" y2="16667"/>
                        <a14:foregroundMark x1="82489" y1="16667" x2="55907" y2="8228"/>
                        <a14:foregroundMark x1="55907" y1="8228" x2="28059" y2="7173"/>
                        <a14:foregroundMark x1="28059" y1="7173" x2="19620" y2="11392"/>
                        <a14:foregroundMark x1="14768" y1="24895" x2="4430" y2="49578"/>
                        <a14:foregroundMark x1="4430" y1="49578" x2="2954" y2="62236"/>
                        <a14:foregroundMark x1="8439" y1="51899" x2="38608" y2="9705"/>
                        <a14:foregroundMark x1="49789" y1="10549" x2="22996" y2="20464"/>
                        <a14:foregroundMark x1="22996" y1="20464" x2="15612" y2="26371"/>
                        <a14:foregroundMark x1="32278" y1="5696" x2="59494" y2="4852"/>
                        <a14:foregroundMark x1="59494" y1="4852" x2="77637" y2="15190"/>
                        <a14:foregroundMark x1="84810" y1="31224" x2="84810" y2="63924"/>
                        <a14:foregroundMark x1="84810" y1="63924" x2="65401" y2="81857"/>
                        <a14:foregroundMark x1="65401" y1="81857" x2="41139" y2="91561"/>
                        <a14:foregroundMark x1="41139" y1="91561" x2="62447" y2="95570"/>
                        <a14:foregroundMark x1="56118" y1="97257" x2="46624" y2="96414"/>
                        <a14:foregroundMark x1="83966" y1="75738" x2="92405" y2="50211"/>
                        <a14:foregroundMark x1="92405" y1="50211" x2="92616" y2="43038"/>
                        <a14:foregroundMark x1="94304" y1="66878" x2="97468" y2="49578"/>
                        <a14:backgroundMark x1="2954" y1="11392" x2="2954" y2="11392"/>
                        <a14:backgroundMark x1="2954" y1="11392" x2="2954" y2="9705"/>
                        <a14:backgroundMark x1="2954" y1="9705" x2="13291" y2="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531" y="413712"/>
            <a:ext cx="1825377" cy="18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63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kt 3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1966562"/>
              </p:ext>
            </p:ext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85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hteck 11"/>
          <p:cNvSpPr/>
          <p:nvPr userDrawn="1"/>
        </p:nvSpPr>
        <p:spPr>
          <a:xfrm>
            <a:off x="462000" y="6309320"/>
            <a:ext cx="11268000" cy="108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462000" y="789908"/>
            <a:ext cx="11268000" cy="108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/>
          </a:p>
        </p:txBody>
      </p:sp>
      <p:sp>
        <p:nvSpPr>
          <p:cNvPr id="17" name="Titel 6"/>
          <p:cNvSpPr>
            <a:spLocks noGrp="1"/>
          </p:cNvSpPr>
          <p:nvPr>
            <p:ph type="title" hasCustomPrompt="1"/>
          </p:nvPr>
        </p:nvSpPr>
        <p:spPr>
          <a:xfrm>
            <a:off x="534000" y="332656"/>
            <a:ext cx="11124000" cy="360040"/>
          </a:xfrm>
          <a:prstGeom prst="rect">
            <a:avLst/>
          </a:prstGeom>
        </p:spPr>
        <p:txBody>
          <a:bodyPr tIns="0" rIns="72000" bIns="0" anchor="ctr" anchorCtr="0"/>
          <a:lstStyle>
            <a:lvl1pPr algn="l">
              <a:defRPr sz="2000">
                <a:latin typeface="Helvetica Light" pitchFamily="2" charset="0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de-DE" dirty="0"/>
          </a:p>
        </p:txBody>
      </p:sp>
      <p:sp>
        <p:nvSpPr>
          <p:cNvPr id="18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551384" y="960983"/>
            <a:ext cx="5975019" cy="3077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e-DE" sz="1400" kern="1200" cap="all" spc="110" baseline="0" dirty="0">
                <a:solidFill>
                  <a:schemeClr val="accent6"/>
                </a:solidFill>
                <a:latin typeface="Helvetica Light"/>
                <a:ea typeface="+mn-ea"/>
                <a:cs typeface="+mn-cs"/>
              </a:defRPr>
            </a:lvl1pPr>
          </a:lstStyle>
          <a:p>
            <a:endParaRPr lang="de-DE" dirty="0"/>
          </a:p>
        </p:txBody>
      </p:sp>
      <p:sp>
        <p:nvSpPr>
          <p:cNvPr id="19" name="Textfeld 18"/>
          <p:cNvSpPr txBox="1"/>
          <p:nvPr userDrawn="1"/>
        </p:nvSpPr>
        <p:spPr>
          <a:xfrm>
            <a:off x="550800" y="6439562"/>
            <a:ext cx="781877" cy="255775"/>
          </a:xfrm>
          <a:prstGeom prst="rect">
            <a:avLst/>
          </a:prstGeom>
        </p:spPr>
        <p:txBody>
          <a:bodyPr tIns="46800" bIns="46800" anchor="b" anchorCtr="0"/>
          <a:lstStyle>
            <a:defPPr>
              <a:defRPr lang="de-DE"/>
            </a:defPPr>
            <a:lvl1pPr>
              <a:spcBef>
                <a:spcPct val="20000"/>
              </a:spcBef>
              <a:buFont typeface="Arial" pitchFamily="34" charset="0"/>
              <a:buNone/>
              <a:defRPr sz="1000">
                <a:latin typeface="Helvetica Light" pitchFamily="2" charset="0"/>
              </a:defRPr>
            </a:lvl1pPr>
          </a:lstStyle>
          <a:p>
            <a:pPr lvl="0"/>
            <a:r>
              <a:rPr lang="de-DE" dirty="0"/>
              <a:t>Seite </a:t>
            </a:r>
            <a:fld id="{DD608E45-DDF2-4823-A5F2-DA1D8F559DEE}" type="slidenum">
              <a:rPr lang="de-DE" smtClean="0"/>
              <a:pPr lvl="0"/>
              <a:t>‹Nr.›</a:t>
            </a:fld>
            <a:endParaRPr lang="de-DE" dirty="0"/>
          </a:p>
        </p:txBody>
      </p:sp>
      <p:sp>
        <p:nvSpPr>
          <p:cNvPr id="2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648000" y="6439737"/>
            <a:ext cx="4896000" cy="255600"/>
          </a:xfrm>
          <a:prstGeom prst="rect">
            <a:avLst/>
          </a:prstGeom>
        </p:spPr>
        <p:txBody>
          <a:bodyPr tIns="46800" bIns="46800" anchor="b" anchorCtr="0"/>
          <a:lstStyle>
            <a:lvl1pPr algn="ctr">
              <a:defRPr lang="de-DE" sz="1000" baseline="0" dirty="0">
                <a:solidFill>
                  <a:schemeClr val="tx1"/>
                </a:solidFill>
                <a:latin typeface="Helvetica Light" pitchFamily="2" charset="0"/>
              </a:defRPr>
            </a:lvl1pPr>
          </a:lstStyle>
          <a:p>
            <a:pPr>
              <a:spcBef>
                <a:spcPct val="20000"/>
              </a:spcBef>
            </a:pPr>
            <a:r>
              <a:rPr lang="de-DE"/>
              <a:t>Fridays For Future und die Rolle von Effizienz, Suffizienz und Kreislaufwirtschaft, 22.09.2020, Fabian Stichtenoth</a:t>
            </a:r>
            <a:endParaRPr lang="de-DE" dirty="0"/>
          </a:p>
        </p:txBody>
      </p:sp>
      <p:pic>
        <p:nvPicPr>
          <p:cNvPr id="10" name="Grafik 9" descr="Ein Bild, das Schild, draußen, Raum, Gebäude enthält.&#10;&#10;Automatisch generierte Beschreibung">
            <a:extLst>
              <a:ext uri="{FF2B5EF4-FFF2-40B4-BE49-F238E27FC236}">
                <a16:creationId xmlns:a16="http://schemas.microsoft.com/office/drawing/2014/main" id="{B1B781D5-E3D0-4DCB-AAAA-DFFF6966A09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08" b="96835" l="2954" r="97468">
                        <a14:foregroundMark x1="25105" y1="9705" x2="8017" y2="29536"/>
                        <a14:foregroundMark x1="8017" y1="29536" x2="4430" y2="56962"/>
                        <a14:foregroundMark x1="4430" y1="56962" x2="22996" y2="80169"/>
                        <a14:foregroundMark x1="22996" y1="80169" x2="46835" y2="95570"/>
                        <a14:foregroundMark x1="46835" y1="95570" x2="73418" y2="89873"/>
                        <a14:foregroundMark x1="73418" y1="89873" x2="93460" y2="69831"/>
                        <a14:foregroundMark x1="93460" y1="69831" x2="94304" y2="40506"/>
                        <a14:foregroundMark x1="94304" y1="40506" x2="82489" y2="16667"/>
                        <a14:foregroundMark x1="82489" y1="16667" x2="55907" y2="8228"/>
                        <a14:foregroundMark x1="55907" y1="8228" x2="28059" y2="7173"/>
                        <a14:foregroundMark x1="28059" y1="7173" x2="19620" y2="11392"/>
                        <a14:foregroundMark x1="14768" y1="24895" x2="4430" y2="49578"/>
                        <a14:foregroundMark x1="4430" y1="49578" x2="2954" y2="62236"/>
                        <a14:foregroundMark x1="8439" y1="51899" x2="38608" y2="9705"/>
                        <a14:foregroundMark x1="49789" y1="10549" x2="22996" y2="20464"/>
                        <a14:foregroundMark x1="22996" y1="20464" x2="15612" y2="26371"/>
                        <a14:foregroundMark x1="32278" y1="5696" x2="59494" y2="4852"/>
                        <a14:foregroundMark x1="59494" y1="4852" x2="77637" y2="15190"/>
                        <a14:foregroundMark x1="84810" y1="31224" x2="84810" y2="63924"/>
                        <a14:foregroundMark x1="84810" y1="63924" x2="65401" y2="81857"/>
                        <a14:foregroundMark x1="65401" y1="81857" x2="41139" y2="91561"/>
                        <a14:foregroundMark x1="41139" y1="91561" x2="62447" y2="95570"/>
                        <a14:foregroundMark x1="56118" y1="97257" x2="46624" y2="96414"/>
                        <a14:foregroundMark x1="83966" y1="75738" x2="92405" y2="50211"/>
                        <a14:foregroundMark x1="92405" y1="50211" x2="92616" y2="43038"/>
                        <a14:foregroundMark x1="94304" y1="66878" x2="97468" y2="49578"/>
                        <a14:backgroundMark x1="2954" y1="11392" x2="2954" y2="11392"/>
                        <a14:backgroundMark x1="2954" y1="11392" x2="2954" y2="9705"/>
                        <a14:backgroundMark x1="2954" y1="9705" x2="13291" y2="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038" y="6364964"/>
            <a:ext cx="471638" cy="47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8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3861">
          <p15:clr>
            <a:srgbClr val="A4A3A4"/>
          </p15:clr>
        </p15:guide>
        <p15:guide id="4" orient="horz" pos="2364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pos="3908" userDrawn="1">
          <p15:clr>
            <a:srgbClr val="A4A3A4"/>
          </p15:clr>
        </p15:guide>
        <p15:guide id="7" pos="3772" userDrawn="1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5417876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11" name="think-cell Folie" r:id="rId7" imgW="136" imgH="136" progId="TCLayout.ActiveDocument.1">
                  <p:embed/>
                </p:oleObj>
              </mc:Choice>
              <mc:Fallback>
                <p:oleObj name="think-cell Folie" r:id="rId7" imgW="136" imgH="13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Auf der gleichen Seite des Rechtecks liegende Ecken abrunden 1"/>
          <p:cNvSpPr/>
          <p:nvPr userDrawn="1"/>
        </p:nvSpPr>
        <p:spPr>
          <a:xfrm>
            <a:off x="983432" y="-525583"/>
            <a:ext cx="640800" cy="360040"/>
          </a:xfrm>
          <a:prstGeom prst="round2SameRect">
            <a:avLst>
              <a:gd name="adj1" fmla="val 21164"/>
              <a:gd name="adj2" fmla="val 21164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de-DE" sz="1800"/>
          </a:p>
        </p:txBody>
      </p:sp>
      <p:sp>
        <p:nvSpPr>
          <p:cNvPr id="3" name="Auf der gleichen Seite des Rechtecks liegende Ecken abrunden 2"/>
          <p:cNvSpPr/>
          <p:nvPr userDrawn="1"/>
        </p:nvSpPr>
        <p:spPr>
          <a:xfrm>
            <a:off x="1761118" y="-525583"/>
            <a:ext cx="640800" cy="360040"/>
          </a:xfrm>
          <a:prstGeom prst="round2SameRect">
            <a:avLst>
              <a:gd name="adj1" fmla="val 21164"/>
              <a:gd name="adj2" fmla="val 21164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de-DE" sz="1800"/>
          </a:p>
        </p:txBody>
      </p:sp>
      <p:sp>
        <p:nvSpPr>
          <p:cNvPr id="4" name="Auf der gleichen Seite des Rechtecks liegende Ecken abrunden 3"/>
          <p:cNvSpPr/>
          <p:nvPr userDrawn="1"/>
        </p:nvSpPr>
        <p:spPr>
          <a:xfrm>
            <a:off x="2538804" y="-525583"/>
            <a:ext cx="640800" cy="360040"/>
          </a:xfrm>
          <a:prstGeom prst="round2SameRect">
            <a:avLst>
              <a:gd name="adj1" fmla="val 21164"/>
              <a:gd name="adj2" fmla="val 21164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de-DE" sz="1800"/>
          </a:p>
        </p:txBody>
      </p:sp>
      <p:sp>
        <p:nvSpPr>
          <p:cNvPr id="5" name="Auf der gleichen Seite des Rechtecks liegende Ecken abrunden 4"/>
          <p:cNvSpPr/>
          <p:nvPr userDrawn="1"/>
        </p:nvSpPr>
        <p:spPr>
          <a:xfrm>
            <a:off x="3316490" y="-525583"/>
            <a:ext cx="640800" cy="360040"/>
          </a:xfrm>
          <a:prstGeom prst="round2SameRect">
            <a:avLst>
              <a:gd name="adj1" fmla="val 21164"/>
              <a:gd name="adj2" fmla="val 21164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de-DE" sz="1800"/>
          </a:p>
        </p:txBody>
      </p:sp>
      <p:sp>
        <p:nvSpPr>
          <p:cNvPr id="6" name="Auf der gleichen Seite des Rechtecks liegende Ecken abrunden 5"/>
          <p:cNvSpPr/>
          <p:nvPr userDrawn="1"/>
        </p:nvSpPr>
        <p:spPr>
          <a:xfrm>
            <a:off x="4094176" y="-525583"/>
            <a:ext cx="640800" cy="360040"/>
          </a:xfrm>
          <a:prstGeom prst="round2SameRect">
            <a:avLst>
              <a:gd name="adj1" fmla="val 21164"/>
              <a:gd name="adj2" fmla="val 2116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de-DE" sz="1800"/>
          </a:p>
        </p:txBody>
      </p:sp>
      <p:sp>
        <p:nvSpPr>
          <p:cNvPr id="7" name="Auf der gleichen Seite des Rechtecks liegende Ecken abrunden 6"/>
          <p:cNvSpPr/>
          <p:nvPr userDrawn="1"/>
        </p:nvSpPr>
        <p:spPr>
          <a:xfrm>
            <a:off x="4871864" y="-525583"/>
            <a:ext cx="640800" cy="360040"/>
          </a:xfrm>
          <a:prstGeom prst="round2SameRect">
            <a:avLst>
              <a:gd name="adj1" fmla="val 21164"/>
              <a:gd name="adj2" fmla="val 21164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de-DE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6" r:id="rId2"/>
    <p:sldLayoutId id="2147483693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umweltbundesamt.de/sites/default/files/medien/376/publikationen/rescue_studie_cc_36-2019_wege_in_eine_ressourcenschonende_treibhausgasneutralitaet.pdf" TargetMode="External"/><Relationship Id="rId4" Type="http://schemas.openxmlformats.org/officeDocument/2006/relationships/hyperlink" Target="https://www.dena.d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weltrat.de/SharedDocs/Downloads/DE/01_Umweltgutachten/2016_2020/2020_Umweltgutachten_Entschlossene_Umweltpolitik.pdf;jsessionid=E5B3600691A73A3870038105B5AA8D28.1_cid284?__blob=publicationFile&amp;v=2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weltbundesamt.de/sites/default/files/medien/376/publikationen/rescue_studie_cc_36-2019_wege_in_eine_ressourcenschonende_treibhausgasneutralitaet.pdf" TargetMode="External"/><Relationship Id="rId2" Type="http://schemas.openxmlformats.org/officeDocument/2006/relationships/hyperlink" Target="https://www.dena.de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weltbundesamt.de/sites/default/files/medien/376/publikationen/rescue_studie_cc_36-2019_wege_in_eine_ressourcenschonende_treibhausgasneutralitaet.pdf" TargetMode="External"/><Relationship Id="rId2" Type="http://schemas.openxmlformats.org/officeDocument/2006/relationships/hyperlink" Target="https://www.dena.de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umweltbundesamt.de/" TargetMode="External"/><Relationship Id="rId7" Type="http://schemas.openxmlformats.org/officeDocument/2006/relationships/image" Target="../media/image12.png"/><Relationship Id="rId2" Type="http://schemas.openxmlformats.org/officeDocument/2006/relationships/hyperlink" Target="https://wupperinst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weltbundesamt.de/" TargetMode="External"/><Relationship Id="rId2" Type="http://schemas.openxmlformats.org/officeDocument/2006/relationships/hyperlink" Target="https://www.dena.de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hyperlink" Target="https://www.agora-energiewende.de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fridaysforfuture.i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42CB28D-1D8E-4C75-AE95-06E534C90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13. </a:t>
            </a:r>
            <a:r>
              <a:rPr lang="de-DE" dirty="0" err="1"/>
              <a:t>BilRess</a:t>
            </a:r>
            <a:r>
              <a:rPr lang="de-DE" dirty="0"/>
              <a:t>-Netzwerkkonferenz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B4BF0D-C282-4577-95AC-AC6371760B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Fridays For Future und die Rolle von Effizienz, Suffizienz und Kreislaufwirtschaft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28F7BA-B0FB-4E94-A8B6-AFE2B8C36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Fabian Stichtenoth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230135-D9C8-4DA1-95C3-59645D1F7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AA7282C-8C54-4BEE-A91D-5DD1BBB76A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FAD3859-DFAB-42D7-91E3-8B84BE7E92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96F3CF2-5D2C-43D9-A0CA-611351B717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endParaRPr lang="de-DE"/>
          </a:p>
        </p:txBody>
      </p:sp>
      <p:pic>
        <p:nvPicPr>
          <p:cNvPr id="15" name="Bildplatzhalter 14" descr="Ein Bild, das Text, Kabine, Zeitung, Gebäude enthält.&#10;&#10;Automatisch generierte Beschreibung">
            <a:extLst>
              <a:ext uri="{FF2B5EF4-FFF2-40B4-BE49-F238E27FC236}">
                <a16:creationId xmlns:a16="http://schemas.microsoft.com/office/drawing/2014/main" id="{FA8540DB-81C8-4AC2-8E01-681F9D025A3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2" r="128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372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B2C6FE-63FE-4833-9527-F6AE888E4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 meinem Vortrag werde ich mich auf einige der ambitioniertesten Klimastudien berufen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073B0B5-A1F5-4C15-9672-6FB00AD75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Studienlage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632DD3F-A300-4D95-8C83-FE1429297798}"/>
              </a:ext>
            </a:extLst>
          </p:cNvPr>
          <p:cNvGrpSpPr/>
          <p:nvPr/>
        </p:nvGrpSpPr>
        <p:grpSpPr>
          <a:xfrm>
            <a:off x="712804" y="1567984"/>
            <a:ext cx="10764432" cy="3517200"/>
            <a:chOff x="712804" y="2006451"/>
            <a:chExt cx="10764432" cy="3517200"/>
          </a:xfrm>
        </p:grpSpPr>
        <p:pic>
          <p:nvPicPr>
            <p:cNvPr id="6" name="Grafik 5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0FC74EBC-4EE8-462E-AF17-0199940D8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804" y="2006451"/>
              <a:ext cx="2471436" cy="3515705"/>
            </a:xfrm>
            <a:prstGeom prst="rect">
              <a:avLst/>
            </a:prstGeom>
          </p:spPr>
        </p:pic>
        <p:pic>
          <p:nvPicPr>
            <p:cNvPr id="8" name="Grafik 7" descr="Ein Bild, das Tisch enthält.&#10;&#10;Automatisch generierte Beschreibung">
              <a:extLst>
                <a:ext uri="{FF2B5EF4-FFF2-40B4-BE49-F238E27FC236}">
                  <a16:creationId xmlns:a16="http://schemas.microsoft.com/office/drawing/2014/main" id="{C01DB820-BE27-42B1-9246-350297B7B75E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5799" y="2006451"/>
              <a:ext cx="2471437" cy="3517200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DD1BF0EB-0085-40E0-B049-6E8AC58F89B9}"/>
                </a:ext>
              </a:extLst>
            </p:cNvPr>
            <p:cNvSpPr txBox="1"/>
            <p:nvPr/>
          </p:nvSpPr>
          <p:spPr bwMode="auto">
            <a:xfrm>
              <a:off x="3184240" y="2006451"/>
              <a:ext cx="2803810" cy="3515705"/>
            </a:xfrm>
            <a:prstGeom prst="rect">
              <a:avLst/>
            </a:prstGeom>
            <a:no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>
              <a:noAutofit/>
            </a:bodyPr>
            <a:lstStyle/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Verschiedene Szenarien untersucht (Fokus auf Technologie, Energieeffizienz, …)</a:t>
              </a:r>
            </a:p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 err="1">
                  <a:solidFill>
                    <a:srgbClr val="000000"/>
                  </a:solidFill>
                  <a:ea typeface="Arial"/>
                  <a:cs typeface="Arial" pitchFamily="34" charset="0"/>
                </a:rPr>
                <a:t>GreenSupreme</a:t>
              </a: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 ambitioniertestes Szenario</a:t>
              </a:r>
            </a:p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THG-Neutralität bis 2050</a:t>
              </a:r>
            </a:p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Setzt auf hohe technische Innovationen und gleichzeitig auf starke Veränderungen unserer Lebensweisen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71AD9CB8-5618-4D8A-BBBB-8FCF15676638}"/>
                </a:ext>
              </a:extLst>
            </p:cNvPr>
            <p:cNvSpPr txBox="1"/>
            <p:nvPr/>
          </p:nvSpPr>
          <p:spPr bwMode="auto">
            <a:xfrm>
              <a:off x="6204012" y="2006451"/>
              <a:ext cx="2803810" cy="3515705"/>
            </a:xfrm>
            <a:prstGeom prst="rect">
              <a:avLst/>
            </a:prstGeom>
            <a:no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>
              <a:noAutofit/>
            </a:bodyPr>
            <a:lstStyle/>
            <a:p>
              <a:pPr marL="144000" indent="-144000" algn="r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95% THG-Reduktion bis 2050</a:t>
              </a:r>
            </a:p>
            <a:p>
              <a:pPr marL="144000" indent="-144000" algn="r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Setzt auf ein aufeinander abgestimmtes und intelligentes Energiesystem</a:t>
              </a:r>
            </a:p>
            <a:p>
              <a:pPr marL="144000" indent="-144000" algn="r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Fokus liegt weniger auf Suffizienz und Verhaltensänderungen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D265C8F9-099E-47BA-9893-7D528138C680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FEFEBE93-6F60-4B03-A182-CF526764080F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Pfeil: nach rechts 14">
              <a:extLst>
                <a:ext uri="{FF2B5EF4-FFF2-40B4-BE49-F238E27FC236}">
                  <a16:creationId xmlns:a16="http://schemas.microsoft.com/office/drawing/2014/main" id="{9A95BB3C-8BDE-4DFD-B42D-181C65CB8CB4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E36344C8-86C3-47D2-B6BD-DC96F98870C5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Die ambitioniertesten Studien und Szenarien zur Klimakrise, zu Treibhausgasreduktionen und zur Energiewende beeinflussen maßgebend den Dialog und was als politisch möglich angesehen wird!</a:t>
              </a:r>
            </a:p>
          </p:txBody>
        </p:sp>
      </p:grp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72D280E-9BA3-40BB-916C-EAD34CCBA83F}"/>
              </a:ext>
            </a:extLst>
          </p:cNvPr>
          <p:cNvCxnSpPr>
            <a:cxnSpLocks/>
          </p:cNvCxnSpPr>
          <p:nvPr/>
        </p:nvCxnSpPr>
        <p:spPr>
          <a:xfrm>
            <a:off x="6096000" y="1376363"/>
            <a:ext cx="0" cy="4176873"/>
          </a:xfrm>
          <a:prstGeom prst="line">
            <a:avLst/>
          </a:prstGeom>
          <a:ln w="31750">
            <a:solidFill>
              <a:schemeClr val="accent6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FB4B2B79-3FBA-44EE-8CDA-9D0257B0167E}"/>
              </a:ext>
            </a:extLst>
          </p:cNvPr>
          <p:cNvSpPr txBox="1"/>
          <p:nvPr/>
        </p:nvSpPr>
        <p:spPr bwMode="auto">
          <a:xfrm>
            <a:off x="695325" y="6064334"/>
            <a:ext cx="10801350" cy="25560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100" dirty="0">
                <a:solidFill>
                  <a:srgbClr val="000000"/>
                </a:solidFill>
                <a:ea typeface="Arial"/>
                <a:cs typeface="Arial" pitchFamily="34" charset="0"/>
              </a:rPr>
              <a:t>Quellen: </a:t>
            </a:r>
            <a:r>
              <a:rPr lang="de-DE" sz="1100" dirty="0">
                <a:hlinkClick r:id="rId4"/>
              </a:rPr>
              <a:t>https://www.dena.de/</a:t>
            </a:r>
            <a:r>
              <a:rPr lang="de-DE" sz="1100" dirty="0"/>
              <a:t>, </a:t>
            </a:r>
            <a:r>
              <a:rPr lang="de-DE" sz="1100" dirty="0">
                <a:hlinkClick r:id="rId5"/>
              </a:rPr>
              <a:t>https://www.umweltbundesamt.de/</a:t>
            </a:r>
            <a:endParaRPr lang="de-DE" sz="11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  <p:sp>
        <p:nvSpPr>
          <p:cNvPr id="24" name="Fußzeilenplatzhalter 3">
            <a:extLst>
              <a:ext uri="{FF2B5EF4-FFF2-40B4-BE49-F238E27FC236}">
                <a16:creationId xmlns:a16="http://schemas.microsoft.com/office/drawing/2014/main" id="{69E3BBE9-6498-4E35-9F04-160FC39D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215473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3FFEDB-64FF-49EC-B338-9056AD75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Ziele der Bundesregierung reichen nicht einmal für das 1,75-Grad-Ziel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0D6560-98F5-410E-9547-9771EBC3BF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Ziele der Bundesregierung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645BBE3-8DDA-4B96-82C0-0AF138A31C16}"/>
              </a:ext>
            </a:extLst>
          </p:cNvPr>
          <p:cNvSpPr txBox="1"/>
          <p:nvPr/>
        </p:nvSpPr>
        <p:spPr bwMode="auto">
          <a:xfrm>
            <a:off x="695325" y="6064334"/>
            <a:ext cx="10801350" cy="25560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100" dirty="0">
                <a:solidFill>
                  <a:srgbClr val="000000"/>
                </a:solidFill>
                <a:ea typeface="Arial"/>
                <a:cs typeface="Arial" pitchFamily="34" charset="0"/>
              </a:rPr>
              <a:t>Quellen: </a:t>
            </a:r>
            <a:r>
              <a:rPr lang="de-DE" sz="1100" dirty="0">
                <a:hlinkClick r:id="rId3"/>
              </a:rPr>
              <a:t>https://www.umweltrat.de/</a:t>
            </a:r>
            <a:endParaRPr lang="de-DE" sz="11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  <p:pic>
        <p:nvPicPr>
          <p:cNvPr id="10" name="Grafik 9" descr="Ein Bild, das Karte, Screenshot enthält.&#10;&#10;Automatisch generierte Beschreibung">
            <a:extLst>
              <a:ext uri="{FF2B5EF4-FFF2-40B4-BE49-F238E27FC236}">
                <a16:creationId xmlns:a16="http://schemas.microsoft.com/office/drawing/2014/main" id="{55F4E586-3CCC-4449-82D0-E551A5AE9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05" y="1853076"/>
            <a:ext cx="5441152" cy="297967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69B8F17-EC18-4672-8D34-77997E8CF337}"/>
              </a:ext>
            </a:extLst>
          </p:cNvPr>
          <p:cNvSpPr txBox="1"/>
          <p:nvPr/>
        </p:nvSpPr>
        <p:spPr bwMode="auto">
          <a:xfrm>
            <a:off x="6199357" y="1853076"/>
            <a:ext cx="5285219" cy="2979677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Betrachtet wird das 1,75°C-Ziel mit 67% Wahrscheinlichkeit</a:t>
            </a:r>
          </a:p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Zur Vermeidung von Klimakipppunkten und einer Eindämmung der Auswirkungen der Klimakrise sollte das 1,5°C-Ziel angestrebt werden</a:t>
            </a:r>
          </a:p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Um Paris-kompatibel zu sein muss Deutschland hierzu Klimaneutralität früher als viele andere Länder erreichen</a:t>
            </a:r>
          </a:p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Für Deutschland verbleibt für das 1,75°C-Ziel ein CO2-Budget von 6,7 </a:t>
            </a:r>
            <a:r>
              <a:rPr lang="de-DE" sz="1400" dirty="0" err="1">
                <a:solidFill>
                  <a:srgbClr val="000000"/>
                </a:solidFill>
                <a:ea typeface="Arial"/>
                <a:cs typeface="Arial" pitchFamily="34" charset="0"/>
              </a:rPr>
              <a:t>Gt</a:t>
            </a: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 ab 2020</a:t>
            </a:r>
          </a:p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Die Ziele der Bundesregierung sind hierzu bei weitem nicht ausreichend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F0FE9F9-12DC-4EA8-B890-25F6874E5F44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5" name="Rechteck: abgerundete Ecken 14">
              <a:extLst>
                <a:ext uri="{FF2B5EF4-FFF2-40B4-BE49-F238E27FC236}">
                  <a16:creationId xmlns:a16="http://schemas.microsoft.com/office/drawing/2014/main" id="{1787D884-483D-4636-ABBA-11AE6C94F272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Pfeil: nach rechts 15">
              <a:extLst>
                <a:ext uri="{FF2B5EF4-FFF2-40B4-BE49-F238E27FC236}">
                  <a16:creationId xmlns:a16="http://schemas.microsoft.com/office/drawing/2014/main" id="{B5E24630-EEF3-4B3D-B0F4-015AF07154FF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FE116632-B2FC-46F3-8C20-88216BC5E6D1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Die Reduktionsziele der deutschen Bundesregierung reichen nicht für das 1,75-Grad-Ziel. Was untersuchen die ambitioniertesten Klimaszenarien?</a:t>
              </a:r>
            </a:p>
          </p:txBody>
        </p:sp>
      </p:grp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57864004-92A2-4CE1-89CE-17515C73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109638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5774A-E365-45C6-8AFE-58139998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Auch die Minderungsziele der ambitioniertesten Studien reichen nicht für das 1,75-Grad-Ziel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233F65-3366-4BAF-85E7-77994076E5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Ziele der Studien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7E0EEFD3-130F-4750-987B-EB95C8839BBD}"/>
              </a:ext>
            </a:extLst>
          </p:cNvPr>
          <p:cNvSpPr/>
          <p:nvPr/>
        </p:nvSpPr>
        <p:spPr>
          <a:xfrm>
            <a:off x="2639888" y="1628800"/>
            <a:ext cx="2016224" cy="1404156"/>
          </a:xfrm>
          <a:prstGeom prst="roundRect">
            <a:avLst/>
          </a:prstGeom>
          <a:solidFill>
            <a:schemeClr val="accent6"/>
          </a:solidFill>
          <a:ln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36000" bIns="36000" rtlCol="0" anchor="ctr" anchorCtr="0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Verbleibendes Budget (1,75°C):</a:t>
            </a:r>
          </a:p>
          <a:p>
            <a:pPr algn="ctr"/>
            <a:r>
              <a:rPr lang="de-DE" dirty="0">
                <a:solidFill>
                  <a:schemeClr val="bg1"/>
                </a:solidFill>
              </a:rPr>
              <a:t>6,7 </a:t>
            </a:r>
            <a:r>
              <a:rPr lang="de-DE" dirty="0" err="1">
                <a:solidFill>
                  <a:schemeClr val="bg1"/>
                </a:solidFill>
              </a:rPr>
              <a:t>Gt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C1142E0-A9C7-42BD-AC98-200E45ACDADC}"/>
              </a:ext>
            </a:extLst>
          </p:cNvPr>
          <p:cNvSpPr/>
          <p:nvPr/>
        </p:nvSpPr>
        <p:spPr>
          <a:xfrm>
            <a:off x="7535888" y="1628800"/>
            <a:ext cx="2016224" cy="1404156"/>
          </a:xfrm>
          <a:prstGeom prst="roundRect">
            <a:avLst/>
          </a:prstGeom>
          <a:solidFill>
            <a:schemeClr val="accent6"/>
          </a:solidFill>
          <a:ln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36000" bIns="36000" rtlCol="0" anchor="ctr" anchorCtr="0"/>
          <a:lstStyle/>
          <a:p>
            <a:pPr algn="ctr"/>
            <a:r>
              <a:rPr lang="de-DE" dirty="0" err="1">
                <a:solidFill>
                  <a:schemeClr val="bg1"/>
                </a:solidFill>
              </a:rPr>
              <a:t>GreenSupreme</a:t>
            </a:r>
            <a:r>
              <a:rPr lang="de-DE" dirty="0">
                <a:solidFill>
                  <a:schemeClr val="bg1"/>
                </a:solidFill>
              </a:rPr>
              <a:t>:</a:t>
            </a:r>
          </a:p>
          <a:p>
            <a:pPr algn="ctr"/>
            <a:r>
              <a:rPr lang="de-DE" dirty="0">
                <a:solidFill>
                  <a:schemeClr val="bg1"/>
                </a:solidFill>
              </a:rPr>
              <a:t>~9,7 </a:t>
            </a:r>
            <a:r>
              <a:rPr lang="de-DE" dirty="0" err="1">
                <a:solidFill>
                  <a:schemeClr val="bg1"/>
                </a:solidFill>
              </a:rPr>
              <a:t>Gt</a:t>
            </a:r>
            <a:r>
              <a:rPr lang="de-DE" dirty="0">
                <a:solidFill>
                  <a:schemeClr val="bg1"/>
                </a:solidFill>
              </a:rPr>
              <a:t> bis 2050</a:t>
            </a:r>
          </a:p>
        </p:txBody>
      </p:sp>
      <p:sp>
        <p:nvSpPr>
          <p:cNvPr id="10" name="Pfeil: nach oben und unten 9">
            <a:extLst>
              <a:ext uri="{FF2B5EF4-FFF2-40B4-BE49-F238E27FC236}">
                <a16:creationId xmlns:a16="http://schemas.microsoft.com/office/drawing/2014/main" id="{48CA08A8-CE4E-450E-9A65-26B2D27BB219}"/>
              </a:ext>
            </a:extLst>
          </p:cNvPr>
          <p:cNvSpPr/>
          <p:nvPr/>
        </p:nvSpPr>
        <p:spPr>
          <a:xfrm rot="5400000">
            <a:off x="5741628" y="1151831"/>
            <a:ext cx="720080" cy="2358095"/>
          </a:xfrm>
          <a:prstGeom prst="upDownArrow">
            <a:avLst>
              <a:gd name="adj1" fmla="val 31727"/>
              <a:gd name="adj2" fmla="val 58082"/>
            </a:avLst>
          </a:prstGeom>
          <a:solidFill>
            <a:schemeClr val="accent6"/>
          </a:solidFill>
          <a:ln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36000" bIns="36000" rtlCol="0" anchor="ctr" anchorCtr="0"/>
          <a:lstStyle/>
          <a:p>
            <a:pPr algn="ctr"/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842FD9D-621D-42AC-A974-BA3529B7BFA9}"/>
              </a:ext>
            </a:extLst>
          </p:cNvPr>
          <p:cNvSpPr txBox="1"/>
          <p:nvPr/>
        </p:nvSpPr>
        <p:spPr bwMode="auto">
          <a:xfrm>
            <a:off x="5495603" y="2546902"/>
            <a:ext cx="1200794" cy="720081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 anchor="ctr">
            <a:no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Überschritten um ~44%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E487C92-A2DD-472D-A838-BD48AE0B8E7E}"/>
              </a:ext>
            </a:extLst>
          </p:cNvPr>
          <p:cNvSpPr txBox="1"/>
          <p:nvPr/>
        </p:nvSpPr>
        <p:spPr bwMode="auto">
          <a:xfrm>
            <a:off x="3108487" y="3343355"/>
            <a:ext cx="5975019" cy="2034849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Selbst das ambitionierteste Szenario überschreitet das verbliebene Budget deutlich!</a:t>
            </a:r>
          </a:p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Für das 1,5-Grad-Ziel müssen die THG-Reduktionen noch stärker sein</a:t>
            </a:r>
          </a:p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Betrachtungen, was das bedeuten würde, fehlen bislang</a:t>
            </a:r>
          </a:p>
          <a:p>
            <a:pPr marL="144000" indent="-14400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Es wird nicht einmal untersucht was notwendig ist um das Überleben meiner und folgender Generationen zu garantieren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DA825811-5F76-4F42-B9D0-F7AD4C3A0888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6" name="Rechteck: abgerundete Ecken 15">
              <a:extLst>
                <a:ext uri="{FF2B5EF4-FFF2-40B4-BE49-F238E27FC236}">
                  <a16:creationId xmlns:a16="http://schemas.microsoft.com/office/drawing/2014/main" id="{73E60BB4-610D-454F-BBDE-7C370E4C1449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Pfeil: nach rechts 16">
              <a:extLst>
                <a:ext uri="{FF2B5EF4-FFF2-40B4-BE49-F238E27FC236}">
                  <a16:creationId xmlns:a16="http://schemas.microsoft.com/office/drawing/2014/main" id="{A1A35F73-D1AF-4F8A-94F2-537859834E61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CBC4B175-C4EC-4824-9D98-BB5726592B41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Die vorliegenden Szenarien untersuchen nicht was für unsere Zukunft notwendig wäre. Alle vorgestellten Ergebnisse müssten also für das 1,5-Grad-Ziel deutlich stärker ausfallen.</a:t>
              </a:r>
            </a:p>
          </p:txBody>
        </p:sp>
      </p:grp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3D1061DC-DF2D-4490-A440-E5B7002BD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266146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C678F5-15C6-4277-8AEA-4629DFEB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Alle Studien rechnen mit einem Rückgang des Endenergieverbrauches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35F415-60EE-4CCB-AB88-80DEAA7B4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Entwicklung des Endenergieverbrauches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718E2A9-CDDC-4611-AE5E-CF2A79B62637}"/>
              </a:ext>
            </a:extLst>
          </p:cNvPr>
          <p:cNvCxnSpPr>
            <a:cxnSpLocks/>
          </p:cNvCxnSpPr>
          <p:nvPr/>
        </p:nvCxnSpPr>
        <p:spPr>
          <a:xfrm>
            <a:off x="4763852" y="1808820"/>
            <a:ext cx="0" cy="2484276"/>
          </a:xfrm>
          <a:prstGeom prst="line">
            <a:avLst/>
          </a:prstGeom>
          <a:ln w="31750">
            <a:solidFill>
              <a:schemeClr val="accent6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BFDB991-971D-4D03-B523-88269A5B6D79}"/>
              </a:ext>
            </a:extLst>
          </p:cNvPr>
          <p:cNvCxnSpPr>
            <a:cxnSpLocks/>
          </p:cNvCxnSpPr>
          <p:nvPr/>
        </p:nvCxnSpPr>
        <p:spPr>
          <a:xfrm>
            <a:off x="2675620" y="1808820"/>
            <a:ext cx="0" cy="2484276"/>
          </a:xfrm>
          <a:prstGeom prst="line">
            <a:avLst/>
          </a:prstGeom>
          <a:ln w="31750">
            <a:solidFill>
              <a:schemeClr val="accent6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F27BB9B4-4D27-4045-A0DD-CEFF9783FDE4}"/>
              </a:ext>
            </a:extLst>
          </p:cNvPr>
          <p:cNvSpPr txBox="1"/>
          <p:nvPr/>
        </p:nvSpPr>
        <p:spPr bwMode="auto">
          <a:xfrm>
            <a:off x="695325" y="6064334"/>
            <a:ext cx="10801350" cy="25560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100" dirty="0">
                <a:solidFill>
                  <a:srgbClr val="000000"/>
                </a:solidFill>
                <a:ea typeface="Arial"/>
                <a:cs typeface="Arial" pitchFamily="34" charset="0"/>
              </a:rPr>
              <a:t>Quellen: </a:t>
            </a:r>
            <a:r>
              <a:rPr lang="de-DE" sz="1100" dirty="0">
                <a:hlinkClick r:id="rId2"/>
              </a:rPr>
              <a:t>https://www.dena.de/</a:t>
            </a:r>
            <a:r>
              <a:rPr lang="de-DE" sz="1100" dirty="0"/>
              <a:t>, </a:t>
            </a:r>
            <a:r>
              <a:rPr lang="de-DE" sz="1100" dirty="0">
                <a:hlinkClick r:id="rId3"/>
              </a:rPr>
              <a:t>https://www.umweltbundesamt.de/</a:t>
            </a:r>
            <a:endParaRPr lang="de-DE" sz="11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EBFCD84-AD16-4C0B-9C84-A0593005E6E3}"/>
              </a:ext>
            </a:extLst>
          </p:cNvPr>
          <p:cNvGrpSpPr/>
          <p:nvPr/>
        </p:nvGrpSpPr>
        <p:grpSpPr>
          <a:xfrm>
            <a:off x="695325" y="1465962"/>
            <a:ext cx="10812079" cy="3259182"/>
            <a:chOff x="695325" y="1357950"/>
            <a:chExt cx="10812079" cy="3259182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1F5062F9-034D-4D91-91FD-D3B028C08105}"/>
                </a:ext>
              </a:extLst>
            </p:cNvPr>
            <p:cNvGrpSpPr/>
            <p:nvPr/>
          </p:nvGrpSpPr>
          <p:grpSpPr>
            <a:xfrm>
              <a:off x="695325" y="1376364"/>
              <a:ext cx="5292725" cy="3240768"/>
              <a:chOff x="695325" y="1376364"/>
              <a:chExt cx="5292725" cy="3240768"/>
            </a:xfrm>
          </p:grpSpPr>
          <p:graphicFrame>
            <p:nvGraphicFramePr>
              <p:cNvPr id="5" name="Diagramm 4">
                <a:extLst>
                  <a:ext uri="{FF2B5EF4-FFF2-40B4-BE49-F238E27FC236}">
                    <a16:creationId xmlns:a16="http://schemas.microsoft.com/office/drawing/2014/main" id="{49B8C54D-6A3B-4881-AC38-640F1464C03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34941985"/>
                  </p:ext>
                </p:extLst>
              </p:nvPr>
            </p:nvGraphicFramePr>
            <p:xfrm>
              <a:off x="695325" y="1376364"/>
              <a:ext cx="5292725" cy="324076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pic>
            <p:nvPicPr>
              <p:cNvPr id="12" name="Grafik 11">
                <a:extLst>
                  <a:ext uri="{FF2B5EF4-FFF2-40B4-BE49-F238E27FC236}">
                    <a16:creationId xmlns:a16="http://schemas.microsoft.com/office/drawing/2014/main" id="{235CD37D-FAF9-48DD-9CCB-299B8EDCF7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07868" y="3429000"/>
                <a:ext cx="771363" cy="771363"/>
              </a:xfrm>
              <a:prstGeom prst="rect">
                <a:avLst/>
              </a:prstGeom>
            </p:spPr>
          </p:pic>
          <p:cxnSp>
            <p:nvCxnSpPr>
              <p:cNvPr id="14" name="Gerade Verbindung mit Pfeil 13">
                <a:extLst>
                  <a:ext uri="{FF2B5EF4-FFF2-40B4-BE49-F238E27FC236}">
                    <a16:creationId xmlns:a16="http://schemas.microsoft.com/office/drawing/2014/main" id="{479D07A1-AA86-4FC7-99BB-20EA09A42B52}"/>
                  </a:ext>
                </a:extLst>
              </p:cNvPr>
              <p:cNvCxnSpPr/>
              <p:nvPr/>
            </p:nvCxnSpPr>
            <p:spPr>
              <a:xfrm>
                <a:off x="2423592" y="2169268"/>
                <a:ext cx="2628292" cy="1152128"/>
              </a:xfrm>
              <a:prstGeom prst="straightConnector1">
                <a:avLst/>
              </a:prstGeom>
              <a:ln w="31750">
                <a:solidFill>
                  <a:schemeClr val="accent6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A16840B0-91C7-420F-B880-7325780B6F57}"/>
                </a:ext>
              </a:extLst>
            </p:cNvPr>
            <p:cNvSpPr txBox="1"/>
            <p:nvPr/>
          </p:nvSpPr>
          <p:spPr bwMode="auto">
            <a:xfrm>
              <a:off x="6222185" y="1357950"/>
              <a:ext cx="5285219" cy="2979677"/>
            </a:xfrm>
            <a:prstGeom prst="rect">
              <a:avLst/>
            </a:prstGeom>
            <a:no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>
              <a:noAutofit/>
            </a:bodyPr>
            <a:lstStyle/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In der Regel liegt der Endenergieverbrauch in Zukunftsszenarien unter dem derzeitigen Endenergieverbrauch</a:t>
              </a:r>
            </a:p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Treiber hierfür sind unter anderem: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Elektrifizierung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Effizienzsteigerungen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Neue Technologien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Suffizienz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C515227-44A4-4E66-8660-FD24A485381D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9" name="Rechteck: abgerundete Ecken 18">
              <a:extLst>
                <a:ext uri="{FF2B5EF4-FFF2-40B4-BE49-F238E27FC236}">
                  <a16:creationId xmlns:a16="http://schemas.microsoft.com/office/drawing/2014/main" id="{FE704AA0-5A73-41AF-8EE1-2C241D0C3679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Pfeil: nach rechts 19">
              <a:extLst>
                <a:ext uri="{FF2B5EF4-FFF2-40B4-BE49-F238E27FC236}">
                  <a16:creationId xmlns:a16="http://schemas.microsoft.com/office/drawing/2014/main" id="{CDC1EFC9-088F-4FF6-9A2D-ADB0FE2222EB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7A6F0F25-F137-41AB-A4D9-98D5B5C51682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Viele Punkte sprechen für einen zurückgehenden Endenergiebedarf. Hierbei spielt auch Suffizienz und damit Ressourcenschonung und Ressourceneffizienz eine wichtige Rolle. </a:t>
              </a:r>
            </a:p>
          </p:txBody>
        </p:sp>
      </p:grpSp>
      <p:sp>
        <p:nvSpPr>
          <p:cNvPr id="23" name="Fußzeilenplatzhalter 3">
            <a:extLst>
              <a:ext uri="{FF2B5EF4-FFF2-40B4-BE49-F238E27FC236}">
                <a16:creationId xmlns:a16="http://schemas.microsoft.com/office/drawing/2014/main" id="{2BF61406-D165-49FE-913A-AD4677921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182175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C678F5-15C6-4277-8AEA-4629DFEB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Alle Studien rechnen mit einem Rückgang des Endenergieverbrauches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35F415-60EE-4CCB-AB88-80DEAA7B4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Entwicklung des Endenergieverbrauches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718E2A9-CDDC-4611-AE5E-CF2A79B62637}"/>
              </a:ext>
            </a:extLst>
          </p:cNvPr>
          <p:cNvCxnSpPr>
            <a:cxnSpLocks/>
          </p:cNvCxnSpPr>
          <p:nvPr/>
        </p:nvCxnSpPr>
        <p:spPr>
          <a:xfrm>
            <a:off x="4763852" y="1808820"/>
            <a:ext cx="0" cy="2484276"/>
          </a:xfrm>
          <a:prstGeom prst="line">
            <a:avLst/>
          </a:prstGeom>
          <a:ln w="31750">
            <a:solidFill>
              <a:schemeClr val="accent6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BFDB991-971D-4D03-B523-88269A5B6D79}"/>
              </a:ext>
            </a:extLst>
          </p:cNvPr>
          <p:cNvCxnSpPr>
            <a:cxnSpLocks/>
          </p:cNvCxnSpPr>
          <p:nvPr/>
        </p:nvCxnSpPr>
        <p:spPr>
          <a:xfrm>
            <a:off x="2675620" y="1808820"/>
            <a:ext cx="0" cy="2484276"/>
          </a:xfrm>
          <a:prstGeom prst="line">
            <a:avLst/>
          </a:prstGeom>
          <a:ln w="31750">
            <a:solidFill>
              <a:schemeClr val="accent6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F27BB9B4-4D27-4045-A0DD-CEFF9783FDE4}"/>
              </a:ext>
            </a:extLst>
          </p:cNvPr>
          <p:cNvSpPr txBox="1"/>
          <p:nvPr/>
        </p:nvSpPr>
        <p:spPr bwMode="auto">
          <a:xfrm>
            <a:off x="695325" y="6064334"/>
            <a:ext cx="10801350" cy="25560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100" dirty="0">
                <a:solidFill>
                  <a:srgbClr val="000000"/>
                </a:solidFill>
                <a:ea typeface="Arial"/>
                <a:cs typeface="Arial" pitchFamily="34" charset="0"/>
              </a:rPr>
              <a:t>Quellen: </a:t>
            </a:r>
            <a:r>
              <a:rPr lang="de-DE" sz="1100" dirty="0">
                <a:hlinkClick r:id="rId2"/>
              </a:rPr>
              <a:t>https://www.dena.de/</a:t>
            </a:r>
            <a:r>
              <a:rPr lang="de-DE" sz="1100" dirty="0"/>
              <a:t>, </a:t>
            </a:r>
            <a:r>
              <a:rPr lang="de-DE" sz="1100" dirty="0">
                <a:hlinkClick r:id="rId3"/>
              </a:rPr>
              <a:t>https://www.umweltbundesamt.de/</a:t>
            </a:r>
            <a:endParaRPr lang="de-DE" sz="11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EBFCD84-AD16-4C0B-9C84-A0593005E6E3}"/>
              </a:ext>
            </a:extLst>
          </p:cNvPr>
          <p:cNvGrpSpPr/>
          <p:nvPr/>
        </p:nvGrpSpPr>
        <p:grpSpPr>
          <a:xfrm>
            <a:off x="695325" y="1465962"/>
            <a:ext cx="10812079" cy="3259182"/>
            <a:chOff x="695325" y="1357950"/>
            <a:chExt cx="10812079" cy="3259182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1F5062F9-034D-4D91-91FD-D3B028C08105}"/>
                </a:ext>
              </a:extLst>
            </p:cNvPr>
            <p:cNvGrpSpPr/>
            <p:nvPr/>
          </p:nvGrpSpPr>
          <p:grpSpPr>
            <a:xfrm>
              <a:off x="695325" y="1376364"/>
              <a:ext cx="5292725" cy="3240768"/>
              <a:chOff x="695325" y="1376364"/>
              <a:chExt cx="5292725" cy="3240768"/>
            </a:xfrm>
          </p:grpSpPr>
          <p:graphicFrame>
            <p:nvGraphicFramePr>
              <p:cNvPr id="5" name="Diagramm 4">
                <a:extLst>
                  <a:ext uri="{FF2B5EF4-FFF2-40B4-BE49-F238E27FC236}">
                    <a16:creationId xmlns:a16="http://schemas.microsoft.com/office/drawing/2014/main" id="{49B8C54D-6A3B-4881-AC38-640F1464C03D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5325" y="1376364"/>
              <a:ext cx="5292725" cy="324076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pic>
            <p:nvPicPr>
              <p:cNvPr id="12" name="Grafik 11">
                <a:extLst>
                  <a:ext uri="{FF2B5EF4-FFF2-40B4-BE49-F238E27FC236}">
                    <a16:creationId xmlns:a16="http://schemas.microsoft.com/office/drawing/2014/main" id="{235CD37D-FAF9-48DD-9CCB-299B8EDCF7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07868" y="3429000"/>
                <a:ext cx="771363" cy="771363"/>
              </a:xfrm>
              <a:prstGeom prst="rect">
                <a:avLst/>
              </a:prstGeom>
            </p:spPr>
          </p:pic>
          <p:cxnSp>
            <p:nvCxnSpPr>
              <p:cNvPr id="14" name="Gerade Verbindung mit Pfeil 13">
                <a:extLst>
                  <a:ext uri="{FF2B5EF4-FFF2-40B4-BE49-F238E27FC236}">
                    <a16:creationId xmlns:a16="http://schemas.microsoft.com/office/drawing/2014/main" id="{479D07A1-AA86-4FC7-99BB-20EA09A42B52}"/>
                  </a:ext>
                </a:extLst>
              </p:cNvPr>
              <p:cNvCxnSpPr/>
              <p:nvPr/>
            </p:nvCxnSpPr>
            <p:spPr>
              <a:xfrm>
                <a:off x="2423592" y="2169268"/>
                <a:ext cx="2628292" cy="1152128"/>
              </a:xfrm>
              <a:prstGeom prst="straightConnector1">
                <a:avLst/>
              </a:prstGeom>
              <a:ln w="31750">
                <a:solidFill>
                  <a:schemeClr val="accent6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A16840B0-91C7-420F-B880-7325780B6F57}"/>
                </a:ext>
              </a:extLst>
            </p:cNvPr>
            <p:cNvSpPr txBox="1"/>
            <p:nvPr/>
          </p:nvSpPr>
          <p:spPr bwMode="auto">
            <a:xfrm>
              <a:off x="6222185" y="1357950"/>
              <a:ext cx="5285219" cy="2979677"/>
            </a:xfrm>
            <a:prstGeom prst="rect">
              <a:avLst/>
            </a:prstGeom>
            <a:no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>
              <a:noAutofit/>
            </a:bodyPr>
            <a:lstStyle/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In der Regel liegt der Endenergieverbrauch in Zukunftsszenarien unter dem derzeitigen Endenergieverbrauch</a:t>
              </a:r>
            </a:p>
            <a:p>
              <a:pPr marL="144000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Treiber hierfür sind unter anderem: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Elektrifizierung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Effizienzsteigerungen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Neue Technologien</a:t>
              </a:r>
            </a:p>
            <a:p>
              <a:pPr marL="601200" lvl="1" indent="-144000">
                <a:lnSpc>
                  <a:spcPct val="125000"/>
                </a:lnSpc>
                <a:spcAft>
                  <a:spcPts val="400"/>
                </a:spcAft>
                <a:buClr>
                  <a:schemeClr val="accent6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400" dirty="0">
                  <a:solidFill>
                    <a:srgbClr val="000000"/>
                  </a:solidFill>
                  <a:ea typeface="Arial"/>
                  <a:cs typeface="Arial" pitchFamily="34" charset="0"/>
                </a:rPr>
                <a:t>Suffizienz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C515227-44A4-4E66-8660-FD24A485381D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9" name="Rechteck: abgerundete Ecken 18">
              <a:extLst>
                <a:ext uri="{FF2B5EF4-FFF2-40B4-BE49-F238E27FC236}">
                  <a16:creationId xmlns:a16="http://schemas.microsoft.com/office/drawing/2014/main" id="{FE704AA0-5A73-41AF-8EE1-2C241D0C3679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Pfeil: nach rechts 19">
              <a:extLst>
                <a:ext uri="{FF2B5EF4-FFF2-40B4-BE49-F238E27FC236}">
                  <a16:creationId xmlns:a16="http://schemas.microsoft.com/office/drawing/2014/main" id="{CDC1EFC9-088F-4FF6-9A2D-ADB0FE2222EB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7A6F0F25-F137-41AB-A4D9-98D5B5C51682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Viele Punkte sprechen für einen zurückgehenden Endenergiebedarf. Hierbei spielt auch Suffizienz und damit Ressourcenschonung und Ressourceneffizienz eine wichtige Rolle. </a:t>
              </a:r>
            </a:p>
          </p:txBody>
        </p:sp>
      </p:grpSp>
      <p:sp>
        <p:nvSpPr>
          <p:cNvPr id="23" name="Fußzeilenplatzhalter 3">
            <a:extLst>
              <a:ext uri="{FF2B5EF4-FFF2-40B4-BE49-F238E27FC236}">
                <a16:creationId xmlns:a16="http://schemas.microsoft.com/office/drawing/2014/main" id="{2BF61406-D165-49FE-913A-AD4677921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2F0C86F-8A0F-4489-AE1B-5874AB54B19F}"/>
              </a:ext>
            </a:extLst>
          </p:cNvPr>
          <p:cNvSpPr/>
          <p:nvPr/>
        </p:nvSpPr>
        <p:spPr>
          <a:xfrm>
            <a:off x="6708205" y="3356992"/>
            <a:ext cx="1008112" cy="323850"/>
          </a:xfrm>
          <a:prstGeom prst="ellipse">
            <a:avLst/>
          </a:prstGeom>
          <a:noFill/>
          <a:ln w="25400" cap="rnd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36000" bIns="36000" rtlCol="0" anchor="ctr" anchorCtr="0"/>
          <a:lstStyle/>
          <a:p>
            <a:pPr algn="ctr"/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051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53898-694C-42FB-BA30-F634A1A66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Suffizienz ist ein Querthema das in allen Sektoren zum Erreichen ambitionierter Klimaziele beiträgt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190603-452C-418A-94E6-102DD25C19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Was ist Suffizienz?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05EAE42-FB08-4299-A819-6832146371E1}"/>
              </a:ext>
            </a:extLst>
          </p:cNvPr>
          <p:cNvSpPr txBox="1"/>
          <p:nvPr/>
        </p:nvSpPr>
        <p:spPr bwMode="auto">
          <a:xfrm>
            <a:off x="3701734" y="1532373"/>
            <a:ext cx="4788532" cy="1116124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400" i="1" dirty="0">
                <a:solidFill>
                  <a:srgbClr val="000000"/>
                </a:solidFill>
                <a:ea typeface="Arial"/>
                <a:cs typeface="Arial" pitchFamily="34" charset="0"/>
              </a:rPr>
              <a:t>„Suffizienz ist die Frage nach dem rechten Maß. […] Gemeint ist damit eine Lebens- und Wirtschaftsweise, die dem Überverbrauch von Gütern und damit von Stoffen und Energie ein Ende setzt.“ </a:t>
            </a: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– Wuppertal Institut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BC0C020-F40B-4A58-85A9-A749F0CF0713}"/>
              </a:ext>
            </a:extLst>
          </p:cNvPr>
          <p:cNvSpPr txBox="1"/>
          <p:nvPr/>
        </p:nvSpPr>
        <p:spPr bwMode="auto">
          <a:xfrm>
            <a:off x="695325" y="6064334"/>
            <a:ext cx="10801350" cy="25560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100" dirty="0">
                <a:solidFill>
                  <a:srgbClr val="000000"/>
                </a:solidFill>
                <a:ea typeface="Arial"/>
                <a:cs typeface="Arial" pitchFamily="34" charset="0"/>
              </a:rPr>
              <a:t>Quellen: </a:t>
            </a:r>
            <a:r>
              <a:rPr lang="de-DE" sz="1100" dirty="0">
                <a:hlinkClick r:id="rId2"/>
              </a:rPr>
              <a:t>https://wupperinst.org/</a:t>
            </a:r>
            <a:r>
              <a:rPr lang="de-DE" sz="1100" dirty="0"/>
              <a:t>, </a:t>
            </a:r>
            <a:r>
              <a:rPr lang="de-DE" sz="1100" dirty="0">
                <a:hlinkClick r:id="rId3"/>
              </a:rPr>
              <a:t>https://www.umweltbundesamt.de/</a:t>
            </a:r>
            <a:r>
              <a:rPr lang="de-DE" sz="1100" dirty="0"/>
              <a:t> </a:t>
            </a:r>
            <a:endParaRPr lang="de-DE" sz="11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A69C2045-E5A4-4A6B-AC1A-BEFB398A58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3778930"/>
              </p:ext>
            </p:extLst>
          </p:nvPr>
        </p:nvGraphicFramePr>
        <p:xfrm>
          <a:off x="1055440" y="30689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7E2468C3-DB8D-4F76-810D-12C1D42B9EF7}"/>
              </a:ext>
            </a:extLst>
          </p:cNvPr>
          <p:cNvCxnSpPr>
            <a:cxnSpLocks/>
          </p:cNvCxnSpPr>
          <p:nvPr/>
        </p:nvCxnSpPr>
        <p:spPr>
          <a:xfrm>
            <a:off x="6096000" y="2996952"/>
            <a:ext cx="0" cy="3132386"/>
          </a:xfrm>
          <a:prstGeom prst="line">
            <a:avLst/>
          </a:prstGeom>
          <a:ln w="31750">
            <a:solidFill>
              <a:schemeClr val="accent6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7A06E45D-9F41-4AC6-9A11-D5208DA41ACC}"/>
              </a:ext>
            </a:extLst>
          </p:cNvPr>
          <p:cNvSpPr txBox="1"/>
          <p:nvPr/>
        </p:nvSpPr>
        <p:spPr bwMode="auto">
          <a:xfrm>
            <a:off x="6203950" y="3068960"/>
            <a:ext cx="5292717" cy="3060378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Verkehr:</a:t>
            </a:r>
          </a:p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Studien zeigen kaum Potential zur Verringerung des Verkehrsaufwandes</a:t>
            </a:r>
          </a:p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Es findet aber eine massive </a:t>
            </a:r>
            <a:r>
              <a:rPr lang="de-DE" sz="1400" dirty="0" err="1">
                <a:solidFill>
                  <a:srgbClr val="000000"/>
                </a:solidFill>
                <a:ea typeface="Arial"/>
                <a:cs typeface="Arial" pitchFamily="34" charset="0"/>
              </a:rPr>
              <a:t>Verkehrsverlagerug</a:t>
            </a: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 statt: Im Szenario </a:t>
            </a:r>
            <a:r>
              <a:rPr lang="de-DE" sz="1400" dirty="0" err="1">
                <a:solidFill>
                  <a:srgbClr val="000000"/>
                </a:solidFill>
                <a:ea typeface="Arial"/>
                <a:cs typeface="Arial" pitchFamily="34" charset="0"/>
              </a:rPr>
              <a:t>GreenSupreme</a:t>
            </a: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 werden bis 2050 bis zu 47% des Pkw-Aufkommens auf den Umweltverbund verlagert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F31E189A-B057-4B45-B7C0-F27AF4DDDD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2549" y="4848078"/>
            <a:ext cx="1224136" cy="1224136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DEA473F7-B7C5-44AB-AB86-2FD843D344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111" y="4776949"/>
            <a:ext cx="1366393" cy="1366393"/>
          </a:xfrm>
          <a:prstGeom prst="rect">
            <a:avLst/>
          </a:prstGeom>
        </p:spPr>
      </p:pic>
      <p:pic>
        <p:nvPicPr>
          <p:cNvPr id="23" name="Grafik 22" descr="Ein Bild, das Mobiltelefon, Telefon, sitzend, Frau enthält.&#10;&#10;Automatisch generierte Beschreibung">
            <a:extLst>
              <a:ext uri="{FF2B5EF4-FFF2-40B4-BE49-F238E27FC236}">
                <a16:creationId xmlns:a16="http://schemas.microsoft.com/office/drawing/2014/main" id="{A2FE247D-997B-4734-910A-742619E5BD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615" y="4876202"/>
            <a:ext cx="1656980" cy="1224136"/>
          </a:xfrm>
          <a:prstGeom prst="rect">
            <a:avLst/>
          </a:prstGeom>
        </p:spPr>
      </p:pic>
      <p:sp>
        <p:nvSpPr>
          <p:cNvPr id="24" name="Fußzeilenplatzhalter 3">
            <a:extLst>
              <a:ext uri="{FF2B5EF4-FFF2-40B4-BE49-F238E27FC236}">
                <a16:creationId xmlns:a16="http://schemas.microsoft.com/office/drawing/2014/main" id="{737EF0D1-F47B-4240-B50D-DDF52B901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765703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8AF74-8687-4E6E-901F-45AB4ED9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Suffizienz ist ein Querthema das in allen Sektoren zum Erreichen ambitionierter Klimaziele beiträgt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476CFF-8766-40A8-8369-81A690A4E5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Was ist Suffizienz?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618EAF9-B55E-46B5-A484-54F31E6F33A7}"/>
              </a:ext>
            </a:extLst>
          </p:cNvPr>
          <p:cNvSpPr txBox="1"/>
          <p:nvPr/>
        </p:nvSpPr>
        <p:spPr bwMode="auto">
          <a:xfrm>
            <a:off x="695325" y="1349337"/>
            <a:ext cx="10801350" cy="36004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Auch in der Industrie spielt Suffizienz, die Einführung einer Kreislaufwirtschaft und auch </a:t>
            </a:r>
            <a:r>
              <a:rPr lang="de-DE" dirty="0" err="1">
                <a:solidFill>
                  <a:srgbClr val="000000"/>
                </a:solidFill>
                <a:ea typeface="Arial"/>
                <a:cs typeface="Arial" pitchFamily="34" charset="0"/>
              </a:rPr>
              <a:t>Degrowth</a:t>
            </a: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 eine große Rolle: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E0F8DA8-5413-438E-A7DB-5AD221EB888B}"/>
              </a:ext>
            </a:extLst>
          </p:cNvPr>
          <p:cNvSpPr txBox="1"/>
          <p:nvPr/>
        </p:nvSpPr>
        <p:spPr bwMode="auto">
          <a:xfrm>
            <a:off x="6203951" y="2176015"/>
            <a:ext cx="5292724" cy="2400677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Laut einer Studie von Agora Energiewende und Wuppertal Institut sind viele Schlüsseltechnologien in der Industrie noch nicht verfügbar:</a:t>
            </a:r>
          </a:p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 Alkalische Eisenelektrolyse für die Stahlerzeugung </a:t>
            </a:r>
            <a:r>
              <a:rPr lang="de-DE" sz="1400" dirty="0" err="1">
                <a:solidFill>
                  <a:srgbClr val="000000"/>
                </a:solidFill>
                <a:ea typeface="Arial"/>
                <a:cs typeface="Arial" pitchFamily="34" charset="0"/>
              </a:rPr>
              <a:t>vrsl</a:t>
            </a: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. erst nach 2050</a:t>
            </a:r>
          </a:p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Elektrische </a:t>
            </a:r>
            <a:r>
              <a:rPr lang="de-DE" sz="1400" dirty="0" err="1">
                <a:solidFill>
                  <a:srgbClr val="000000"/>
                </a:solidFill>
                <a:ea typeface="Arial"/>
                <a:cs typeface="Arial" pitchFamily="34" charset="0"/>
              </a:rPr>
              <a:t>Steamcracker</a:t>
            </a: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 in der Chemieindustrie erst 2035 – 2045</a:t>
            </a:r>
          </a:p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Alternative Bindemittel in der Zementindustrie erst 2020 - 2030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CCF4BC9-9EF6-408A-BE25-71D7470ADCEA}"/>
              </a:ext>
            </a:extLst>
          </p:cNvPr>
          <p:cNvSpPr txBox="1"/>
          <p:nvPr/>
        </p:nvSpPr>
        <p:spPr bwMode="auto">
          <a:xfrm>
            <a:off x="695325" y="6064334"/>
            <a:ext cx="10801350" cy="25560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100" dirty="0">
                <a:solidFill>
                  <a:srgbClr val="000000"/>
                </a:solidFill>
                <a:ea typeface="Arial"/>
                <a:cs typeface="Arial" pitchFamily="34" charset="0"/>
              </a:rPr>
              <a:t>Quellen: </a:t>
            </a:r>
            <a:r>
              <a:rPr lang="de-DE" sz="1100" dirty="0">
                <a:hlinkClick r:id="rId2"/>
              </a:rPr>
              <a:t>https://www.dena.de/</a:t>
            </a:r>
            <a:r>
              <a:rPr lang="de-DE" sz="1100" dirty="0"/>
              <a:t>, </a:t>
            </a:r>
            <a:r>
              <a:rPr lang="de-DE" sz="1100" dirty="0">
                <a:hlinkClick r:id="rId3"/>
              </a:rPr>
              <a:t>https://www.umweltbundesamt.de/</a:t>
            </a:r>
            <a:r>
              <a:rPr lang="de-DE" sz="1100" dirty="0"/>
              <a:t>, </a:t>
            </a:r>
            <a:r>
              <a:rPr lang="de-DE" sz="1100" dirty="0">
                <a:hlinkClick r:id="rId4"/>
              </a:rPr>
              <a:t>https://www.agora-energiewende.de/</a:t>
            </a:r>
            <a:endParaRPr lang="de-DE" sz="11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67E79A95-4D53-4AF1-8179-478084F8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9ACF3FD3-22F4-42EE-9762-91BEFBD9931B}"/>
              </a:ext>
            </a:extLst>
          </p:cNvPr>
          <p:cNvCxnSpPr>
            <a:cxnSpLocks/>
          </p:cNvCxnSpPr>
          <p:nvPr/>
        </p:nvCxnSpPr>
        <p:spPr>
          <a:xfrm flipH="1">
            <a:off x="6096000" y="2222815"/>
            <a:ext cx="1" cy="3674202"/>
          </a:xfrm>
          <a:prstGeom prst="line">
            <a:avLst/>
          </a:prstGeom>
          <a:ln w="31750">
            <a:solidFill>
              <a:schemeClr val="accent6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Grafik 2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FF792BB3-50AD-44FF-BC00-0674106E9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63" y="3034493"/>
            <a:ext cx="4554794" cy="264827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8499E1AB-0C0A-45A5-941B-7F6AE36248B5}"/>
              </a:ext>
            </a:extLst>
          </p:cNvPr>
          <p:cNvSpPr txBox="1"/>
          <p:nvPr/>
        </p:nvSpPr>
        <p:spPr bwMode="auto">
          <a:xfrm>
            <a:off x="749298" y="2219390"/>
            <a:ext cx="5292724" cy="2400677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Industrieanlagen haben häufig sehr hohe Lebensdauern, die einen Austausch erschweren: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EE03033-4069-423A-B0A6-E5B2B542FAC8}"/>
              </a:ext>
            </a:extLst>
          </p:cNvPr>
          <p:cNvSpPr txBox="1"/>
          <p:nvPr/>
        </p:nvSpPr>
        <p:spPr bwMode="auto">
          <a:xfrm>
            <a:off x="6203951" y="4582583"/>
            <a:ext cx="5292724" cy="1361949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Tx/>
              <a:buChar char="→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Mit reinem Umstellen der Industrie ist ein genügend schneller Wandel zur Klimaneutralität nicht möglich</a:t>
            </a:r>
          </a:p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Tx/>
              <a:buChar char="→"/>
            </a:pPr>
            <a:r>
              <a:rPr lang="de-DE" sz="1400" dirty="0">
                <a:solidFill>
                  <a:srgbClr val="000000"/>
                </a:solidFill>
                <a:ea typeface="Arial"/>
                <a:cs typeface="Arial" pitchFamily="34" charset="0"/>
              </a:rPr>
              <a:t>Es müssen weniger Ressourcen verbraucht und diese deutlich stärker im Kreis geführt werden</a:t>
            </a:r>
          </a:p>
          <a:p>
            <a:pPr marL="285750" indent="-285750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  <a:buFontTx/>
              <a:buChar char="→"/>
            </a:pPr>
            <a:endParaRPr lang="de-DE" sz="14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17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8AF74-8687-4E6E-901F-45AB4ED9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Suffizienz ist ein Querthema das in allen Sektoren zum Erreichen ambitionierter Klimaziele beiträgt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476CFF-8766-40A8-8369-81A690A4E5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Welche Rolle Spielt Suffizienz?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F8EE2D7F-2CF8-428B-A016-FDAAE557D702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5795D427-0A83-4F1D-9B28-BAA82AE5FB43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Pfeil: nach rechts 14">
              <a:extLst>
                <a:ext uri="{FF2B5EF4-FFF2-40B4-BE49-F238E27FC236}">
                  <a16:creationId xmlns:a16="http://schemas.microsoft.com/office/drawing/2014/main" id="{1B510BED-4CD8-4681-9E80-691092758C00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AD845AB8-BA68-46AE-839E-D31CCEAD2384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Suffizienz, Ressourcenschonung und Ressourceneffizienz spielen in allen Sektoren eine wichtige Rolle! Das Thema Suffizienz wird in der Öffentlichkeit jedoch nur sehr selten thematisiert.</a:t>
              </a:r>
            </a:p>
          </p:txBody>
        </p:sp>
      </p:grp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67E79A95-4D53-4AF1-8179-478084F8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2876FF4-5357-4143-AC31-E073BF05779A}"/>
              </a:ext>
            </a:extLst>
          </p:cNvPr>
          <p:cNvGrpSpPr/>
          <p:nvPr/>
        </p:nvGrpSpPr>
        <p:grpSpPr>
          <a:xfrm>
            <a:off x="983432" y="1479322"/>
            <a:ext cx="10225136" cy="3698732"/>
            <a:chOff x="983432" y="1479321"/>
            <a:chExt cx="10225136" cy="4582689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652F91A-B50B-4B69-AF4F-49A11FCBD28F}"/>
                </a:ext>
              </a:extLst>
            </p:cNvPr>
            <p:cNvSpPr/>
            <p:nvPr/>
          </p:nvSpPr>
          <p:spPr>
            <a:xfrm>
              <a:off x="4412813" y="3086869"/>
              <a:ext cx="3366374" cy="1331962"/>
            </a:xfrm>
            <a:prstGeom prst="ellipse">
              <a:avLst/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Suffizienz</a:t>
              </a:r>
            </a:p>
          </p:txBody>
        </p:sp>
        <p:cxnSp>
          <p:nvCxnSpPr>
            <p:cNvPr id="31" name="Gerade Verbindung mit Pfeil 30">
              <a:extLst>
                <a:ext uri="{FF2B5EF4-FFF2-40B4-BE49-F238E27FC236}">
                  <a16:creationId xmlns:a16="http://schemas.microsoft.com/office/drawing/2014/main" id="{6D2CA884-01BF-428D-9696-DF6CB1F9EEBA}"/>
                </a:ext>
              </a:extLst>
            </p:cNvPr>
            <p:cNvCxnSpPr>
              <a:stCxn id="30" idx="1"/>
            </p:cNvCxnSpPr>
            <p:nvPr/>
          </p:nvCxnSpPr>
          <p:spPr>
            <a:xfrm flipH="1" flipV="1">
              <a:off x="3035660" y="2384884"/>
              <a:ext cx="1870147" cy="8970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0FB36B9B-4E9D-46C5-A989-1CBD4E864C2D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 flipH="1">
              <a:off x="3035660" y="4223770"/>
              <a:ext cx="1870147" cy="896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E80F128E-0F56-4CD1-BFBF-0188C653FE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12124" y="2375264"/>
              <a:ext cx="1872000" cy="896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47EA9C12-21FC-4F11-AA1B-D8F9DEE5ECD7}"/>
                </a:ext>
              </a:extLst>
            </p:cNvPr>
            <p:cNvCxnSpPr>
              <a:cxnSpLocks/>
              <a:stCxn id="30" idx="5"/>
            </p:cNvCxnSpPr>
            <p:nvPr/>
          </p:nvCxnSpPr>
          <p:spPr>
            <a:xfrm>
              <a:off x="7286192" y="4223770"/>
              <a:ext cx="1872000" cy="896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E946AE47-7374-4A14-84B7-9DDFB41DCA15}"/>
                </a:ext>
              </a:extLst>
            </p:cNvPr>
            <p:cNvSpPr/>
            <p:nvPr/>
          </p:nvSpPr>
          <p:spPr>
            <a:xfrm>
              <a:off x="983432" y="1479321"/>
              <a:ext cx="2349795" cy="1042898"/>
            </a:xfrm>
            <a:prstGeom prst="ellipse">
              <a:avLst/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Wichtiger Bestandteil für Klimaneutralität</a:t>
              </a: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59FE204-89BE-4F6A-A55D-96CAA60DBA86}"/>
                </a:ext>
              </a:extLst>
            </p:cNvPr>
            <p:cNvSpPr/>
            <p:nvPr/>
          </p:nvSpPr>
          <p:spPr>
            <a:xfrm>
              <a:off x="8858773" y="1479321"/>
              <a:ext cx="2349795" cy="1042898"/>
            </a:xfrm>
            <a:prstGeom prst="ellipse">
              <a:avLst/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Ermöglicht Klimagerechtigkeit</a:t>
              </a: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5D31475-49F8-4863-B06B-B605E928A608}"/>
                </a:ext>
              </a:extLst>
            </p:cNvPr>
            <p:cNvSpPr/>
            <p:nvPr/>
          </p:nvSpPr>
          <p:spPr>
            <a:xfrm>
              <a:off x="983432" y="5019112"/>
              <a:ext cx="2349795" cy="1042898"/>
            </a:xfrm>
            <a:prstGeom prst="ellipse">
              <a:avLst/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Nachhaltiger Umgang mit Ressourcen und Umwelt</a:t>
              </a: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ADA90041-1948-4119-AA21-F9CB6A838BD9}"/>
                </a:ext>
              </a:extLst>
            </p:cNvPr>
            <p:cNvSpPr/>
            <p:nvPr/>
          </p:nvSpPr>
          <p:spPr>
            <a:xfrm>
              <a:off x="8858773" y="5014394"/>
              <a:ext cx="2349795" cy="1042898"/>
            </a:xfrm>
            <a:prstGeom prst="ellipse">
              <a:avLst/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Aber auch abschreckend und fremd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290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C3FB6-D556-4EBC-A725-ACF42310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Suffizienz und Ressourcenschonung wird intern immer häufiger thematisiert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FF4FFE-A3F7-4119-AF2B-D80ECEAC68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Was tut FFF? - Intern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537655-87AF-4007-95E3-D8B646054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6F61D0E-C50E-4ACD-A079-BB02E6A1BC33}"/>
              </a:ext>
            </a:extLst>
          </p:cNvPr>
          <p:cNvSpPr txBox="1"/>
          <p:nvPr/>
        </p:nvSpPr>
        <p:spPr bwMode="auto">
          <a:xfrm>
            <a:off x="695325" y="6064334"/>
            <a:ext cx="10801350" cy="25560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1100" dirty="0">
                <a:solidFill>
                  <a:srgbClr val="000000"/>
                </a:solidFill>
                <a:ea typeface="Arial"/>
                <a:cs typeface="Arial" pitchFamily="34" charset="0"/>
              </a:rPr>
              <a:t>Quellen: </a:t>
            </a:r>
            <a:r>
              <a:rPr lang="de-DE" sz="1100" dirty="0">
                <a:hlinkClick r:id="rId3"/>
              </a:rPr>
              <a:t>https://wiki.fridaysforfuture.is/</a:t>
            </a:r>
            <a:r>
              <a:rPr lang="de-DE" sz="1100" dirty="0"/>
              <a:t>, </a:t>
            </a:r>
            <a:endParaRPr lang="de-DE" sz="1100" dirty="0">
              <a:solidFill>
                <a:srgbClr val="000000"/>
              </a:solidFill>
              <a:ea typeface="Arial"/>
              <a:cs typeface="Arial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A35F37BF-F68F-490A-9976-B759D75C2FED}"/>
              </a:ext>
            </a:extLst>
          </p:cNvPr>
          <p:cNvGrpSpPr/>
          <p:nvPr/>
        </p:nvGrpSpPr>
        <p:grpSpPr>
          <a:xfrm>
            <a:off x="695325" y="1772816"/>
            <a:ext cx="10844918" cy="1404815"/>
            <a:chOff x="680802" y="3166087"/>
            <a:chExt cx="10844918" cy="140481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F5E59C74-FDAF-45B5-8A08-E2F775A69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802" y="3166087"/>
              <a:ext cx="10830395" cy="525826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716E4E1-CEDF-4B93-9806-B7305E789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641181"/>
              <a:ext cx="10830395" cy="929721"/>
            </a:xfrm>
            <a:prstGeom prst="rect">
              <a:avLst/>
            </a:prstGeom>
          </p:spPr>
        </p:pic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4E35B34B-6DFF-4322-9BC7-52640A8B385D}"/>
              </a:ext>
            </a:extLst>
          </p:cNvPr>
          <p:cNvSpPr txBox="1"/>
          <p:nvPr/>
        </p:nvSpPr>
        <p:spPr bwMode="auto">
          <a:xfrm>
            <a:off x="689510" y="1304764"/>
            <a:ext cx="10801350" cy="36004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Interne Bildung mit den Webinaren For Future: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B8762D7-9926-48AC-94D3-73815954A688}"/>
              </a:ext>
            </a:extLst>
          </p:cNvPr>
          <p:cNvSpPr txBox="1"/>
          <p:nvPr/>
        </p:nvSpPr>
        <p:spPr bwMode="auto">
          <a:xfrm>
            <a:off x="689510" y="3320988"/>
            <a:ext cx="10801350" cy="36004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Das Faktenpad als Quellensammlung:</a:t>
            </a:r>
          </a:p>
        </p:txBody>
      </p:sp>
      <p:pic>
        <p:nvPicPr>
          <p:cNvPr id="17" name="Grafik 16" descr="Ein Bild, das Vogel enthält.&#10;&#10;Automatisch generierte Beschreibung">
            <a:extLst>
              <a:ext uri="{FF2B5EF4-FFF2-40B4-BE49-F238E27FC236}">
                <a16:creationId xmlns:a16="http://schemas.microsoft.com/office/drawing/2014/main" id="{298C6891-C999-433F-945B-D0971DAD40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" r="31298"/>
          <a:stretch/>
        </p:blipFill>
        <p:spPr>
          <a:xfrm>
            <a:off x="4542013" y="3542262"/>
            <a:ext cx="3096344" cy="161604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2475B59-5D44-4CE8-A76D-0B0CCA8820C4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9" name="Rechteck: abgerundete Ecken 18">
              <a:extLst>
                <a:ext uri="{FF2B5EF4-FFF2-40B4-BE49-F238E27FC236}">
                  <a16:creationId xmlns:a16="http://schemas.microsoft.com/office/drawing/2014/main" id="{F79AAAA5-E0DD-428A-91AB-B234E5007621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Pfeil: nach rechts 19">
              <a:extLst>
                <a:ext uri="{FF2B5EF4-FFF2-40B4-BE49-F238E27FC236}">
                  <a16:creationId xmlns:a16="http://schemas.microsoft.com/office/drawing/2014/main" id="{D4685E88-732B-4FEE-8967-5873B35C3823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2A147EE6-277A-49B9-A5FC-17D93515F78D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Themen wie Suffizienz und Ressourcenschonung werden immer häufiger thematisiert. Da es sich jedoch um komplexe Themen handelt, werden diese häufig in Zusammenhang mit anderen Themen besprochen.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481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C3FB6-D556-4EBC-A725-ACF42310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Auch Extern wird das Thema Suffizienz immer häufiger thematisiert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FF4FFE-A3F7-4119-AF2B-D80ECEAC68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Was tut FFF? - Extern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537655-87AF-4007-95E3-D8B646054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FED1D3B-5E09-4464-8D23-43DE65B4ADA1}"/>
              </a:ext>
            </a:extLst>
          </p:cNvPr>
          <p:cNvSpPr txBox="1"/>
          <p:nvPr/>
        </p:nvSpPr>
        <p:spPr bwMode="auto">
          <a:xfrm>
            <a:off x="689510" y="1304764"/>
            <a:ext cx="3858318" cy="36004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Externe Bildung mit </a:t>
            </a:r>
            <a:r>
              <a:rPr lang="de-DE" dirty="0" err="1">
                <a:solidFill>
                  <a:srgbClr val="000000"/>
                </a:solidFill>
                <a:ea typeface="Arial"/>
                <a:cs typeface="Arial" pitchFamily="34" charset="0"/>
              </a:rPr>
              <a:t>WirBildenZukunft</a:t>
            </a: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:</a:t>
            </a:r>
          </a:p>
        </p:txBody>
      </p:sp>
      <p:pic>
        <p:nvPicPr>
          <p:cNvPr id="8" name="Grafik 7" descr="Ein Bild, das grün, sitzend, haltend, Frau enthält.&#10;&#10;Automatisch generierte Beschreibung">
            <a:extLst>
              <a:ext uri="{FF2B5EF4-FFF2-40B4-BE49-F238E27FC236}">
                <a16:creationId xmlns:a16="http://schemas.microsoft.com/office/drawing/2014/main" id="{C5E11A6F-2EFA-4867-A664-260D29A085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87" y="1700808"/>
            <a:ext cx="2589764" cy="2622684"/>
          </a:xfrm>
          <a:prstGeom prst="rect">
            <a:avLst/>
          </a:prstGeom>
        </p:spPr>
      </p:pic>
      <p:pic>
        <p:nvPicPr>
          <p:cNvPr id="10" name="Grafik 9" descr="Ein Bild, das sitzend, orange, Schild, Messer enthält.&#10;&#10;Automatisch generierte Beschreibung">
            <a:extLst>
              <a:ext uri="{FF2B5EF4-FFF2-40B4-BE49-F238E27FC236}">
                <a16:creationId xmlns:a16="http://schemas.microsoft.com/office/drawing/2014/main" id="{7B01C3EA-8355-425F-A3FB-F8EC361E3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200" y="1859947"/>
            <a:ext cx="5311600" cy="1287892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C2B73620-FB65-4F9B-8250-A68FE0142502}"/>
              </a:ext>
            </a:extLst>
          </p:cNvPr>
          <p:cNvSpPr txBox="1"/>
          <p:nvPr/>
        </p:nvSpPr>
        <p:spPr bwMode="auto">
          <a:xfrm>
            <a:off x="5888199" y="1340768"/>
            <a:ext cx="5608475" cy="36004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Ansprechen des Themas in OG-Forderungen: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729E018-1EC9-458E-A9B7-C6910F6DD503}"/>
              </a:ext>
            </a:extLst>
          </p:cNvPr>
          <p:cNvSpPr txBox="1"/>
          <p:nvPr/>
        </p:nvSpPr>
        <p:spPr bwMode="auto">
          <a:xfrm>
            <a:off x="4799856" y="3359486"/>
            <a:ext cx="5608475" cy="36004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Durchführen von OG-Aktionen: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1D5005D-5920-4159-B27E-D589E90BA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375" y="3844569"/>
            <a:ext cx="2338056" cy="1223237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7E4C259F-BBDA-4DB8-A071-69F0331F9ABB}"/>
              </a:ext>
            </a:extLst>
          </p:cNvPr>
          <p:cNvGrpSpPr/>
          <p:nvPr/>
        </p:nvGrpSpPr>
        <p:grpSpPr>
          <a:xfrm>
            <a:off x="650501" y="5378204"/>
            <a:ext cx="10846174" cy="751134"/>
            <a:chOff x="534002" y="5378204"/>
            <a:chExt cx="10962676" cy="760812"/>
          </a:xfrm>
          <a:solidFill>
            <a:schemeClr val="accent6"/>
          </a:solidFill>
        </p:grpSpPr>
        <p:sp>
          <p:nvSpPr>
            <p:cNvPr id="18" name="Rechteck: abgerundete Ecken 17">
              <a:extLst>
                <a:ext uri="{FF2B5EF4-FFF2-40B4-BE49-F238E27FC236}">
                  <a16:creationId xmlns:a16="http://schemas.microsoft.com/office/drawing/2014/main" id="{00B27568-3D0E-4507-9004-4BA428EA77DB}"/>
                </a:ext>
              </a:extLst>
            </p:cNvPr>
            <p:cNvSpPr/>
            <p:nvPr/>
          </p:nvSpPr>
          <p:spPr>
            <a:xfrm>
              <a:off x="579301" y="5378204"/>
              <a:ext cx="10917377" cy="760812"/>
            </a:xfrm>
            <a:prstGeom prst="roundRect">
              <a:avLst>
                <a:gd name="adj" fmla="val 19585"/>
              </a:avLst>
            </a:prstGeom>
            <a:grpFill/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Pfeil: nach rechts 18">
              <a:extLst>
                <a:ext uri="{FF2B5EF4-FFF2-40B4-BE49-F238E27FC236}">
                  <a16:creationId xmlns:a16="http://schemas.microsoft.com/office/drawing/2014/main" id="{CABA7D80-571E-412F-9B62-25D25E94014E}"/>
                </a:ext>
              </a:extLst>
            </p:cNvPr>
            <p:cNvSpPr/>
            <p:nvPr/>
          </p:nvSpPr>
          <p:spPr>
            <a:xfrm>
              <a:off x="534002" y="5381877"/>
              <a:ext cx="1016234" cy="747461"/>
            </a:xfrm>
            <a:prstGeom prst="rightArrow">
              <a:avLst/>
            </a:prstGeom>
            <a:solidFill>
              <a:schemeClr val="bg1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32F1980-1CD1-4C4F-852E-CB00583B372C}"/>
                </a:ext>
              </a:extLst>
            </p:cNvPr>
            <p:cNvSpPr txBox="1"/>
            <p:nvPr/>
          </p:nvSpPr>
          <p:spPr bwMode="auto">
            <a:xfrm>
              <a:off x="1550241" y="5395292"/>
              <a:ext cx="9802343" cy="743724"/>
            </a:xfrm>
            <a:prstGeom prst="rect">
              <a:avLst/>
            </a:prstGeom>
            <a:grpFill/>
            <a:ln w="6350">
              <a:noFill/>
              <a:prstDash val="solid"/>
              <a:miter lim="800000"/>
              <a:headEnd/>
              <a:tailEnd/>
            </a:ln>
          </p:spPr>
          <p:txBody>
            <a:bodyPr wrap="square" lIns="72000" rIns="72000" rtlCol="0" anchor="ctr">
              <a:noAutofit/>
            </a:bodyPr>
            <a:lstStyle/>
            <a:p>
              <a:pPr algn="ctr">
                <a:lnSpc>
                  <a:spcPct val="125000"/>
                </a:lnSpc>
                <a:spcAft>
                  <a:spcPts val="400"/>
                </a:spcAft>
                <a:buClr>
                  <a:srgbClr val="002276"/>
                </a:buClr>
                <a:buSzPct val="80000"/>
              </a:pPr>
              <a:r>
                <a:rPr lang="de-DE" sz="1600" dirty="0">
                  <a:solidFill>
                    <a:schemeClr val="bg1"/>
                  </a:solidFill>
                  <a:ea typeface="Arial"/>
                  <a:cs typeface="Arial" pitchFamily="34" charset="0"/>
                </a:rPr>
                <a:t>Auch in der externen Kommunikation werden die Themen immer wichtiger. Sie sind jedoch (noch) keine Hauptthemen.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97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F02F3-0613-4D2A-B899-5D92FF405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 der Behandlung des Themas Suffizienz stellen sich für FFF viele verschiedene Fragen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9BC735-88C1-433C-9F59-8AFBF75952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Was sind die Probleme?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531BDFB-4E4E-400F-96AA-236045E0FC30}"/>
              </a:ext>
            </a:extLst>
          </p:cNvPr>
          <p:cNvSpPr txBox="1"/>
          <p:nvPr/>
        </p:nvSpPr>
        <p:spPr bwMode="auto">
          <a:xfrm>
            <a:off x="695319" y="1322388"/>
            <a:ext cx="10812085" cy="360040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>
            <a:no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</a:pPr>
            <a:r>
              <a:rPr lang="de-DE" dirty="0">
                <a:solidFill>
                  <a:srgbClr val="000000"/>
                </a:solidFill>
                <a:ea typeface="Arial"/>
                <a:cs typeface="Arial" pitchFamily="34" charset="0"/>
              </a:rPr>
              <a:t>Bei der Thematisierung von Suffizienz stoßen wir auf verschiedene Probleme:</a:t>
            </a: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941F4099-73DB-4C8E-9C1C-54EF1173D5C9}"/>
              </a:ext>
            </a:extLst>
          </p:cNvPr>
          <p:cNvGrpSpPr/>
          <p:nvPr/>
        </p:nvGrpSpPr>
        <p:grpSpPr>
          <a:xfrm>
            <a:off x="695319" y="1956556"/>
            <a:ext cx="10785332" cy="3798460"/>
            <a:chOff x="695319" y="1731919"/>
            <a:chExt cx="10785332" cy="379846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8B7C4817-6B73-49E5-9172-7AC54EB845A2}"/>
                </a:ext>
              </a:extLst>
            </p:cNvPr>
            <p:cNvSpPr/>
            <p:nvPr/>
          </p:nvSpPr>
          <p:spPr>
            <a:xfrm>
              <a:off x="695319" y="1731919"/>
              <a:ext cx="5292731" cy="51127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2400" dirty="0">
                  <a:solidFill>
                    <a:schemeClr val="bg1"/>
                  </a:solidFill>
                </a:rPr>
                <a:t>Fehlende Grundlagen:</a:t>
              </a: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3E0AD44-F9A9-4B76-ABBC-DAA6D32AE24D}"/>
                </a:ext>
              </a:extLst>
            </p:cNvPr>
            <p:cNvSpPr/>
            <p:nvPr/>
          </p:nvSpPr>
          <p:spPr>
            <a:xfrm>
              <a:off x="695324" y="2341241"/>
              <a:ext cx="1671971" cy="1152128"/>
            </a:xfrm>
            <a:prstGeom prst="rect">
              <a:avLst/>
            </a:prstGeom>
            <a:solidFill>
              <a:schemeClr val="accent6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Was ist Suffizienz überhaupt?</a:t>
              </a: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0A4CB98-9050-421D-B507-A0422B182E62}"/>
                </a:ext>
              </a:extLst>
            </p:cNvPr>
            <p:cNvSpPr/>
            <p:nvPr/>
          </p:nvSpPr>
          <p:spPr>
            <a:xfrm>
              <a:off x="4332101" y="2342673"/>
              <a:ext cx="1656185" cy="1152128"/>
            </a:xfrm>
            <a:prstGeom prst="rect">
              <a:avLst/>
            </a:prstGeom>
            <a:solidFill>
              <a:schemeClr val="accent6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Warum wird unser </a:t>
              </a:r>
              <a:r>
                <a:rPr lang="de-DE" sz="1400" dirty="0" err="1">
                  <a:solidFill>
                    <a:schemeClr val="bg1"/>
                  </a:solidFill>
                </a:rPr>
                <a:t>Endenergiever</a:t>
              </a:r>
              <a:r>
                <a:rPr lang="de-DE" sz="1400" dirty="0">
                  <a:solidFill>
                    <a:schemeClr val="bg1"/>
                  </a:solidFill>
                </a:rPr>
                <a:t>-brauch sinken?</a:t>
              </a: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55F0B8CA-C2AD-43D9-9367-71338ACC5923}"/>
                </a:ext>
              </a:extLst>
            </p:cNvPr>
            <p:cNvSpPr/>
            <p:nvPr/>
          </p:nvSpPr>
          <p:spPr>
            <a:xfrm>
              <a:off x="2521606" y="2341241"/>
              <a:ext cx="1656185" cy="1152128"/>
            </a:xfrm>
            <a:prstGeom prst="rect">
              <a:avLst/>
            </a:prstGeom>
            <a:solidFill>
              <a:schemeClr val="accent6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Warum ist Suffizienz wichtig?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836FEB6F-9AA3-4377-AB0E-E33824B20F33}"/>
                </a:ext>
              </a:extLst>
            </p:cNvPr>
            <p:cNvSpPr/>
            <p:nvPr/>
          </p:nvSpPr>
          <p:spPr>
            <a:xfrm>
              <a:off x="6216291" y="1731919"/>
              <a:ext cx="5264360" cy="51127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2400" dirty="0">
                  <a:solidFill>
                    <a:schemeClr val="bg1"/>
                  </a:solidFill>
                </a:rPr>
                <a:t>Interesse an dem Thema:</a:t>
              </a: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C066909-F9F9-4310-9BF3-BD445EFAF248}"/>
                </a:ext>
              </a:extLst>
            </p:cNvPr>
            <p:cNvSpPr/>
            <p:nvPr/>
          </p:nvSpPr>
          <p:spPr>
            <a:xfrm>
              <a:off x="6216291" y="2341794"/>
              <a:ext cx="1656185" cy="1152128"/>
            </a:xfrm>
            <a:prstGeom prst="rect">
              <a:avLst/>
            </a:prstGeom>
            <a:solidFill>
              <a:schemeClr val="accent6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Suffizienz als komplexes Thema</a:t>
              </a: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0751B5E8-1183-48C9-890D-CDE0B45EEE78}"/>
                </a:ext>
              </a:extLst>
            </p:cNvPr>
            <p:cNvSpPr/>
            <p:nvPr/>
          </p:nvSpPr>
          <p:spPr>
            <a:xfrm>
              <a:off x="9824466" y="2341241"/>
              <a:ext cx="1656185" cy="1152128"/>
            </a:xfrm>
            <a:prstGeom prst="rect">
              <a:avLst/>
            </a:prstGeom>
            <a:solidFill>
              <a:schemeClr val="accent6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Bereitschaft sich in der Freizeit damit zu beschäftigen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4C0305E5-D6E5-42CC-9348-ABE686EF2A98}"/>
                </a:ext>
              </a:extLst>
            </p:cNvPr>
            <p:cNvSpPr/>
            <p:nvPr/>
          </p:nvSpPr>
          <p:spPr>
            <a:xfrm>
              <a:off x="3457646" y="3763592"/>
              <a:ext cx="5276701" cy="51127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2400" dirty="0">
                  <a:solidFill>
                    <a:schemeClr val="bg1"/>
                  </a:solidFill>
                </a:rPr>
                <a:t>Rolle von FFF:</a:t>
              </a: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B1A76731-BD1A-43DF-8345-E34433E14FD7}"/>
                </a:ext>
              </a:extLst>
            </p:cNvPr>
            <p:cNvSpPr/>
            <p:nvPr/>
          </p:nvSpPr>
          <p:spPr>
            <a:xfrm>
              <a:off x="3457649" y="4378251"/>
              <a:ext cx="5276701" cy="1152128"/>
            </a:xfrm>
            <a:prstGeom prst="rect">
              <a:avLst/>
            </a:prstGeom>
            <a:solidFill>
              <a:schemeClr val="accent6"/>
            </a:solidFill>
            <a:ln cap="rnd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0000" tIns="36000" bIns="36000" rtlCol="0" anchor="ctr" anchorCtr="0"/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Sollte FFF als Protestbewegung überhaupt solch komplexe und persönliche Themen ansprechen oder sich darauf konzentrieren die breite Masse hinter Klimaschutz zu versammeln?</a:t>
              </a:r>
            </a:p>
          </p:txBody>
        </p:sp>
      </p:grpSp>
      <p:sp>
        <p:nvSpPr>
          <p:cNvPr id="31" name="Rechteck 30">
            <a:extLst>
              <a:ext uri="{FF2B5EF4-FFF2-40B4-BE49-F238E27FC236}">
                <a16:creationId xmlns:a16="http://schemas.microsoft.com/office/drawing/2014/main" id="{9840A0B3-1B06-4A0C-824E-9FEDAEE1F843}"/>
              </a:ext>
            </a:extLst>
          </p:cNvPr>
          <p:cNvSpPr/>
          <p:nvPr/>
        </p:nvSpPr>
        <p:spPr>
          <a:xfrm>
            <a:off x="8020378" y="2565878"/>
            <a:ext cx="1656185" cy="1152128"/>
          </a:xfrm>
          <a:prstGeom prst="rect">
            <a:avLst/>
          </a:prstGeom>
          <a:solidFill>
            <a:schemeClr val="accent6"/>
          </a:solidFill>
          <a:ln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36000" bIns="36000" rtlCol="0" anchor="ctr" anchorCtr="0"/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Ist der Zeitpunkt (Corona) geeignet um das Thema anzusprechen?</a:t>
            </a:r>
          </a:p>
        </p:txBody>
      </p:sp>
      <p:sp>
        <p:nvSpPr>
          <p:cNvPr id="32" name="Fußzeilenplatzhalter 3">
            <a:extLst>
              <a:ext uri="{FF2B5EF4-FFF2-40B4-BE49-F238E27FC236}">
                <a16:creationId xmlns:a16="http://schemas.microsoft.com/office/drawing/2014/main" id="{8E910A3E-E33F-4A80-BE5C-1F2AFB46E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2458164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6AD96-965E-44BC-8DE3-E2BFE0DA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Abschließend stellt sich folgende Frage: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8FCFF2-8080-48C9-8151-F6542C7914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Frage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0C019BE-95B0-4C25-8E75-4E6AB031B294}"/>
              </a:ext>
            </a:extLst>
          </p:cNvPr>
          <p:cNvSpPr txBox="1"/>
          <p:nvPr/>
        </p:nvSpPr>
        <p:spPr bwMode="auto">
          <a:xfrm>
            <a:off x="695326" y="1376364"/>
            <a:ext cx="10801350" cy="4752974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 anchor="ctr">
            <a:no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  <a:buClr>
                <a:schemeClr val="accent6"/>
              </a:buClr>
              <a:buSzPct val="80000"/>
            </a:pPr>
            <a:r>
              <a:rPr lang="de-DE" sz="4000" dirty="0">
                <a:solidFill>
                  <a:srgbClr val="000000"/>
                </a:solidFill>
                <a:ea typeface="Arial"/>
                <a:cs typeface="Arial" pitchFamily="34" charset="0"/>
              </a:rPr>
              <a:t>Sollte Fridays For Future Themen wie Suffizienz überhaupt öffentlich thematisieren? </a:t>
            </a:r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44C5C6CC-74C0-4EB1-847F-BFF43276B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1956447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FC79963-9EA2-471B-8DFE-B3D9C6F592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Danke für die Aufmerksamkeit!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23B5E7-226C-41DA-A6BB-AFA5AC03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88188" y="4725144"/>
            <a:ext cx="2412268" cy="288000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Fabian Stichtenoth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BC31BB2-4E97-4279-919D-79B357FBF1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Fridays</a:t>
            </a:r>
            <a:r>
              <a:rPr lang="de-DE" dirty="0"/>
              <a:t> For Future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A8A6D04-9DED-450E-AF72-C20ED2A92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20000"/>
          </a:bodyPr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44196C4-DB6F-4E43-BD49-4D45D4CFC7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413D7C9-0636-474B-998A-C3866A8B59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20000"/>
          </a:bodyPr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016C99C-9E33-497E-8B3C-B514F84C63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35CB9E9-BB16-4AA7-8E3A-8247F7B7BF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85000" lnSpcReduction="20000"/>
          </a:bodyPr>
          <a:lstStyle/>
          <a:p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A0FF800-B4F1-40BB-9D9C-EB6CBE789C1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8767B88C-A00B-4F92-A0A9-49C97068AB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85000" lnSpcReduction="20000"/>
          </a:bodyPr>
          <a:lstStyle/>
          <a:p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1491BD1-0834-465A-B3C3-71F11DB488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1" name="Bildplatzhalter 20" descr="Ein Bild, das Text, Kabine, Zeitung, Gebäude enthält.&#10;&#10;Automatisch generierte Beschreibung">
            <a:extLst>
              <a:ext uri="{FF2B5EF4-FFF2-40B4-BE49-F238E27FC236}">
                <a16:creationId xmlns:a16="http://schemas.microsoft.com/office/drawing/2014/main" id="{598C46A4-E82D-4F3B-A01D-474770BD65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5" r="143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2094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CF23D-2F83-4154-A31E-EF130562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Kommt alle zum globalen Klimastreik am 25.09.!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C1CEF0-EF81-4E9A-8EA3-1B905F423A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Globaler Klimastreik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9E29EE3-46F4-4756-9B5E-7D73A9E9000F}"/>
              </a:ext>
            </a:extLst>
          </p:cNvPr>
          <p:cNvSpPr txBox="1"/>
          <p:nvPr/>
        </p:nvSpPr>
        <p:spPr bwMode="auto">
          <a:xfrm>
            <a:off x="695325" y="1477761"/>
            <a:ext cx="10801350" cy="4752975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</p:spPr>
        <p:txBody>
          <a:bodyPr wrap="square" lIns="72000" rIns="72000" rtlCol="0" anchor="ctr">
            <a:no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endParaRPr lang="de-DE" sz="2800" dirty="0">
              <a:solidFill>
                <a:srgbClr val="000000"/>
              </a:solidFill>
              <a:ea typeface="Arial"/>
              <a:cs typeface="Arial" pitchFamily="34" charset="0"/>
            </a:endParaRPr>
          </a:p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endParaRPr lang="de-DE" sz="2800" dirty="0">
              <a:solidFill>
                <a:srgbClr val="000000"/>
              </a:solidFill>
              <a:ea typeface="Arial"/>
              <a:cs typeface="Arial" pitchFamily="34" charset="0"/>
            </a:endParaRPr>
          </a:p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endParaRPr lang="de-DE" sz="2800" dirty="0">
              <a:solidFill>
                <a:srgbClr val="000000"/>
              </a:solidFill>
              <a:ea typeface="Arial"/>
              <a:cs typeface="Arial" pitchFamily="34" charset="0"/>
            </a:endParaRPr>
          </a:p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endParaRPr lang="de-DE" sz="2800" dirty="0">
              <a:solidFill>
                <a:srgbClr val="000000"/>
              </a:solidFill>
              <a:ea typeface="Arial"/>
              <a:cs typeface="Arial" pitchFamily="34" charset="0"/>
            </a:endParaRPr>
          </a:p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endParaRPr lang="de-DE" sz="2800" dirty="0">
              <a:solidFill>
                <a:srgbClr val="000000"/>
              </a:solidFill>
              <a:ea typeface="Arial"/>
              <a:cs typeface="Arial" pitchFamily="34" charset="0"/>
            </a:endParaRPr>
          </a:p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endParaRPr lang="de-DE" sz="2800" dirty="0">
              <a:solidFill>
                <a:srgbClr val="000000"/>
              </a:solidFill>
              <a:ea typeface="Arial"/>
              <a:cs typeface="Arial" pitchFamily="34" charset="0"/>
            </a:endParaRPr>
          </a:p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endParaRPr lang="de-DE" sz="2800" dirty="0">
              <a:solidFill>
                <a:srgbClr val="000000"/>
              </a:solidFill>
              <a:ea typeface="Arial"/>
              <a:cs typeface="Arial" pitchFamily="34" charset="0"/>
            </a:endParaRPr>
          </a:p>
          <a:p>
            <a:pPr algn="ctr">
              <a:lnSpc>
                <a:spcPct val="125000"/>
              </a:lnSpc>
              <a:spcAft>
                <a:spcPts val="400"/>
              </a:spcAft>
              <a:buClr>
                <a:srgbClr val="002276"/>
              </a:buClr>
              <a:buSzPct val="80000"/>
            </a:pPr>
            <a:r>
              <a:rPr lang="de-DE" sz="2800" dirty="0">
                <a:solidFill>
                  <a:srgbClr val="000000"/>
                </a:solidFill>
                <a:ea typeface="Arial"/>
                <a:cs typeface="Arial" pitchFamily="34" charset="0"/>
              </a:rPr>
              <a:t>Mehr Infos unter: fridaysforfuture.de</a:t>
            </a:r>
          </a:p>
        </p:txBody>
      </p:sp>
      <p:pic>
        <p:nvPicPr>
          <p:cNvPr id="9" name="Grafik 8" descr="Ein Bild, das Flasche, draußen, grün, Schild enthält.&#10;&#10;Automatisch generierte Beschreibung">
            <a:extLst>
              <a:ext uri="{FF2B5EF4-FFF2-40B4-BE49-F238E27FC236}">
                <a16:creationId xmlns:a16="http://schemas.microsoft.com/office/drawing/2014/main" id="{29F7B41D-4584-4DAE-BE4B-8168E5959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458" y="1341438"/>
            <a:ext cx="4214984" cy="4192993"/>
          </a:xfrm>
          <a:prstGeom prst="rect">
            <a:avLst/>
          </a:prstGeom>
        </p:spPr>
      </p:pic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0E6B4A92-8FA2-4FC8-B966-93B255D0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000" y="6439736"/>
            <a:ext cx="4896000" cy="360039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de-DE" dirty="0"/>
              <a:t>Fridays For Future und die Rolle von Effizienz, Suffizienz und Kreislaufwirtschaft, 22.09.2020, Fabian Stichtenoth</a:t>
            </a:r>
          </a:p>
        </p:txBody>
      </p:sp>
    </p:spTree>
    <p:extLst>
      <p:ext uri="{BB962C8B-B14F-4D97-AF65-F5344CB8AC3E}">
        <p14:creationId xmlns:p14="http://schemas.microsoft.com/office/powerpoint/2010/main" val="3870393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08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2&quot;&gt;&lt;elem m_fUsage=&quot;4.21703100000000040000E+000&quot;&gt;&lt;m_ppcolschidx val=&quot;0&quot;/&gt;&lt;m_rgb r=&quot;ef&quot; g=&quot;81&quot; b=&quot;5&quot;/&gt;&lt;/elem&gt;&lt;elem m_fUsage=&quot;1.00000000000000000000E+000&quot;&gt;&lt;m_ppcolschidx val=&quot;0&quot;/&gt;&lt;m_rgb r=&quot;e4&quot; g=&quot;6c&quot; b=&quot;a&quot;/&gt;&lt;/elem&gt;&lt;/m_vecMRU&gt;&lt;/m_mruColor&gt;&lt;m_mapectfillschemeMRU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3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CT-Folien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CT">
      <a:majorFont>
        <a:latin typeface="Helvetica Light"/>
        <a:ea typeface=""/>
        <a:cs typeface=""/>
      </a:majorFont>
      <a:minorFont>
        <a:latin typeface="Helvetica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cap="rnd">
          <a:noFill/>
        </a:ln>
        <a:effectLst/>
      </a:spPr>
      <a:bodyPr wrap="square" lIns="90000" tIns="36000" bIns="36000" rtlCol="0" anchor="ctr" anchorCtr="0"/>
      <a:lstStyle>
        <a:defPPr algn="ctr">
          <a:defRPr sz="1400"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6350">
          <a:solidFill>
            <a:schemeClr val="accent4"/>
          </a:solidFill>
          <a:prstDash val="solid"/>
          <a:miter lim="800000"/>
          <a:headEnd/>
          <a:tailEnd/>
        </a:ln>
      </a:spPr>
      <a:bodyPr wrap="square" lIns="72000" rIns="72000" rtlCol="0">
        <a:noAutofit/>
      </a:bodyPr>
      <a:lstStyle>
        <a:defPPr marL="144000" indent="-144000">
          <a:lnSpc>
            <a:spcPct val="125000"/>
          </a:lnSpc>
          <a:spcAft>
            <a:spcPts val="400"/>
          </a:spcAft>
          <a:buClr>
            <a:srgbClr val="002276"/>
          </a:buClr>
          <a:buSzPct val="80000"/>
          <a:buFont typeface="Wingdings" panose="05000000000000000000" pitchFamily="2" charset="2"/>
          <a:buChar char="§"/>
          <a:defRPr sz="1400" dirty="0" smtClean="0">
            <a:solidFill>
              <a:srgbClr val="000000"/>
            </a:solidFill>
            <a:ea typeface="Arial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1301</Words>
  <Application>Microsoft Office PowerPoint</Application>
  <PresentationFormat>Breitbild</PresentationFormat>
  <Paragraphs>143</Paragraphs>
  <Slides>15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Arial</vt:lpstr>
      <vt:lpstr>Calibri</vt:lpstr>
      <vt:lpstr>Helvetica</vt:lpstr>
      <vt:lpstr>Helvetica Light</vt:lpstr>
      <vt:lpstr>Wingdings</vt:lpstr>
      <vt:lpstr>CCT-Folienmaster</vt:lpstr>
      <vt:lpstr>think-cell Folie</vt:lpstr>
      <vt:lpstr>PowerPoint-Präsentation</vt:lpstr>
      <vt:lpstr>In meinem Vortrag werde ich mich auf einige der ambitioniertesten Klimastudien berufen</vt:lpstr>
      <vt:lpstr>Die Ziele der Bundesregierung reichen nicht einmal für das 1,75-Grad-Ziel</vt:lpstr>
      <vt:lpstr>Auch die Minderungsziele der ambitioniertesten Studien reichen nicht für das 1,75-Grad-Ziel</vt:lpstr>
      <vt:lpstr>Alle Studien rechnen mit einem Rückgang des Endenergieverbrauches</vt:lpstr>
      <vt:lpstr>Alle Studien rechnen mit einem Rückgang des Endenergieverbrauches</vt:lpstr>
      <vt:lpstr>Suffizienz ist ein Querthema das in allen Sektoren zum Erreichen ambitionierter Klimaziele beiträgt</vt:lpstr>
      <vt:lpstr>Suffizienz ist ein Querthema das in allen Sektoren zum Erreichen ambitionierter Klimaziele beiträgt</vt:lpstr>
      <vt:lpstr>Suffizienz ist ein Querthema das in allen Sektoren zum Erreichen ambitionierter Klimaziele beiträgt</vt:lpstr>
      <vt:lpstr>Suffizienz und Ressourcenschonung wird intern immer häufiger thematisiert</vt:lpstr>
      <vt:lpstr>Auch Extern wird das Thema Suffizienz immer häufiger thematisiert </vt:lpstr>
      <vt:lpstr>Bei der Behandlung des Themas Suffizienz stellen sich für FFF viele verschiedene Fragen</vt:lpstr>
      <vt:lpstr>Abschließend stellt sich folgende Frage:</vt:lpstr>
      <vt:lpstr>PowerPoint-Präsentation</vt:lpstr>
      <vt:lpstr>Kommt alle zum globalen Klimastreik am 25.09.!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des CCT Designs</dc:title>
  <dc:creator>Company Consulting Team e.V.;Hannes-Jo Betko</dc:creator>
  <cp:lastModifiedBy>Fabian Stichtenoth</cp:lastModifiedBy>
  <cp:revision>741</cp:revision>
  <cp:lastPrinted>2014-05-23T18:52:49Z</cp:lastPrinted>
  <dcterms:created xsi:type="dcterms:W3CDTF">2011-04-19T19:27:18Z</dcterms:created>
  <dcterms:modified xsi:type="dcterms:W3CDTF">2020-09-16T13:57:01Z</dcterms:modified>
</cp:coreProperties>
</file>