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5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53.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5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55.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63.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03.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104.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105.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106.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4"/>
    <p:sldMasterId id="2147483675" r:id="rId5"/>
  </p:sldMasterIdLst>
  <p:notesMasterIdLst>
    <p:notesMasterId r:id="rId123"/>
  </p:notesMasterIdLst>
  <p:handoutMasterIdLst>
    <p:handoutMasterId r:id="rId124"/>
  </p:handoutMasterIdLst>
  <p:sldIdLst>
    <p:sldId id="256" r:id="rId6"/>
    <p:sldId id="1941" r:id="rId7"/>
    <p:sldId id="1967" r:id="rId8"/>
    <p:sldId id="1877" r:id="rId9"/>
    <p:sldId id="2005" r:id="rId10"/>
    <p:sldId id="1834" r:id="rId11"/>
    <p:sldId id="1837" r:id="rId12"/>
    <p:sldId id="1838" r:id="rId13"/>
    <p:sldId id="1841" r:id="rId14"/>
    <p:sldId id="262" r:id="rId15"/>
    <p:sldId id="1891" r:id="rId16"/>
    <p:sldId id="263" r:id="rId17"/>
    <p:sldId id="1895" r:id="rId18"/>
    <p:sldId id="1959" r:id="rId19"/>
    <p:sldId id="1892" r:id="rId20"/>
    <p:sldId id="1937" r:id="rId21"/>
    <p:sldId id="1927" r:id="rId22"/>
    <p:sldId id="1964" r:id="rId23"/>
    <p:sldId id="1921" r:id="rId24"/>
    <p:sldId id="1963" r:id="rId25"/>
    <p:sldId id="1962" r:id="rId26"/>
    <p:sldId id="1917" r:id="rId27"/>
    <p:sldId id="1946" r:id="rId28"/>
    <p:sldId id="1767" r:id="rId29"/>
    <p:sldId id="1965" r:id="rId30"/>
    <p:sldId id="1942" r:id="rId31"/>
    <p:sldId id="1966" r:id="rId32"/>
    <p:sldId id="1731" r:id="rId33"/>
    <p:sldId id="1904" r:id="rId34"/>
    <p:sldId id="1923" r:id="rId35"/>
    <p:sldId id="1926" r:id="rId36"/>
    <p:sldId id="1893" r:id="rId37"/>
    <p:sldId id="1928" r:id="rId38"/>
    <p:sldId id="1781" r:id="rId39"/>
    <p:sldId id="1789" r:id="rId40"/>
    <p:sldId id="1783" r:id="rId41"/>
    <p:sldId id="1939" r:id="rId42"/>
    <p:sldId id="1940" r:id="rId43"/>
    <p:sldId id="1793" r:id="rId44"/>
    <p:sldId id="1878" r:id="rId45"/>
    <p:sldId id="1969" r:id="rId46"/>
    <p:sldId id="1905" r:id="rId47"/>
    <p:sldId id="1879" r:id="rId48"/>
    <p:sldId id="1717" r:id="rId49"/>
    <p:sldId id="1938" r:id="rId50"/>
    <p:sldId id="1983" r:id="rId51"/>
    <p:sldId id="1948" r:id="rId52"/>
    <p:sldId id="1947" r:id="rId53"/>
    <p:sldId id="1949" r:id="rId54"/>
    <p:sldId id="1951" r:id="rId55"/>
    <p:sldId id="2001" r:id="rId56"/>
    <p:sldId id="1952" r:id="rId57"/>
    <p:sldId id="1953" r:id="rId58"/>
    <p:sldId id="1955" r:id="rId59"/>
    <p:sldId id="1957" r:id="rId60"/>
    <p:sldId id="1958" r:id="rId61"/>
    <p:sldId id="1956" r:id="rId62"/>
    <p:sldId id="327" r:id="rId63"/>
    <p:sldId id="1685" r:id="rId64"/>
    <p:sldId id="1984" r:id="rId65"/>
    <p:sldId id="989" r:id="rId66"/>
    <p:sldId id="991" r:id="rId67"/>
    <p:sldId id="1993" r:id="rId68"/>
    <p:sldId id="1994" r:id="rId69"/>
    <p:sldId id="1995" r:id="rId70"/>
    <p:sldId id="1996" r:id="rId71"/>
    <p:sldId id="1886" r:id="rId72"/>
    <p:sldId id="1702" r:id="rId73"/>
    <p:sldId id="1997" r:id="rId74"/>
    <p:sldId id="1998" r:id="rId75"/>
    <p:sldId id="1809" r:id="rId76"/>
    <p:sldId id="304" r:id="rId77"/>
    <p:sldId id="305" r:id="rId78"/>
    <p:sldId id="1971" r:id="rId79"/>
    <p:sldId id="307" r:id="rId80"/>
    <p:sldId id="308" r:id="rId81"/>
    <p:sldId id="1869" r:id="rId82"/>
    <p:sldId id="1999" r:id="rId83"/>
    <p:sldId id="312" r:id="rId84"/>
    <p:sldId id="313" r:id="rId85"/>
    <p:sldId id="1972" r:id="rId86"/>
    <p:sldId id="722" r:id="rId87"/>
    <p:sldId id="1812" r:id="rId88"/>
    <p:sldId id="1976" r:id="rId89"/>
    <p:sldId id="1975" r:id="rId90"/>
    <p:sldId id="1977" r:id="rId91"/>
    <p:sldId id="1978" r:id="rId92"/>
    <p:sldId id="1979" r:id="rId93"/>
    <p:sldId id="1980" r:id="rId94"/>
    <p:sldId id="1981" r:id="rId95"/>
    <p:sldId id="1982" r:id="rId96"/>
    <p:sldId id="1985" r:id="rId97"/>
    <p:sldId id="1863" r:id="rId98"/>
    <p:sldId id="1865" r:id="rId99"/>
    <p:sldId id="1986" r:id="rId100"/>
    <p:sldId id="1987" r:id="rId101"/>
    <p:sldId id="1992" r:id="rId102"/>
    <p:sldId id="360" r:id="rId103"/>
    <p:sldId id="1887" r:id="rId104"/>
    <p:sldId id="1988" r:id="rId105"/>
    <p:sldId id="1888" r:id="rId106"/>
    <p:sldId id="1989" r:id="rId107"/>
    <p:sldId id="1990" r:id="rId108"/>
    <p:sldId id="1991" r:id="rId109"/>
    <p:sldId id="2002" r:id="rId110"/>
    <p:sldId id="2003" r:id="rId111"/>
    <p:sldId id="2004" r:id="rId112"/>
    <p:sldId id="2006" r:id="rId113"/>
    <p:sldId id="1868" r:id="rId114"/>
    <p:sldId id="1874" r:id="rId115"/>
    <p:sldId id="1849" r:id="rId116"/>
    <p:sldId id="328" r:id="rId117"/>
    <p:sldId id="1845" r:id="rId118"/>
    <p:sldId id="1840" r:id="rId119"/>
    <p:sldId id="1910" r:id="rId120"/>
    <p:sldId id="1779" r:id="rId121"/>
    <p:sldId id="2007" r:id="rId122"/>
  </p:sldIdLst>
  <p:sldSz cx="9144000" cy="6858000" type="screen4x3"/>
  <p:notesSz cx="6788150" cy="99234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tandardabschnitt" id="{B20A733A-0FD3-9746-AEAD-6BF4AEDEEE92}">
          <p14:sldIdLst>
            <p14:sldId id="256"/>
            <p14:sldId id="1941"/>
            <p14:sldId id="1967"/>
          </p14:sldIdLst>
        </p14:section>
        <p14:section name="Teil 1: Nachhaltigkeit" id="{0EB91C07-0F4E-2044-92AC-1A8740CBAD78}">
          <p14:sldIdLst>
            <p14:sldId id="1877"/>
            <p14:sldId id="2005"/>
            <p14:sldId id="1834"/>
            <p14:sldId id="1837"/>
            <p14:sldId id="1838"/>
            <p14:sldId id="1841"/>
            <p14:sldId id="262"/>
            <p14:sldId id="1891"/>
            <p14:sldId id="263"/>
            <p14:sldId id="1895"/>
            <p14:sldId id="1959"/>
            <p14:sldId id="1892"/>
            <p14:sldId id="1937"/>
            <p14:sldId id="1927"/>
            <p14:sldId id="1964"/>
            <p14:sldId id="1921"/>
            <p14:sldId id="1963"/>
            <p14:sldId id="1962"/>
            <p14:sldId id="1917"/>
            <p14:sldId id="1946"/>
            <p14:sldId id="1767"/>
            <p14:sldId id="1965"/>
            <p14:sldId id="1942"/>
            <p14:sldId id="1966"/>
          </p14:sldIdLst>
        </p14:section>
        <p14:section name="teil 2: Materialkunde" id="{2C3DE9EF-B0BA-F145-B5A1-10B4490F3BC7}">
          <p14:sldIdLst>
            <p14:sldId id="1731"/>
            <p14:sldId id="1904"/>
            <p14:sldId id="1923"/>
            <p14:sldId id="1926"/>
            <p14:sldId id="1893"/>
            <p14:sldId id="1928"/>
            <p14:sldId id="1781"/>
            <p14:sldId id="1789"/>
            <p14:sldId id="1783"/>
            <p14:sldId id="1939"/>
            <p14:sldId id="1940"/>
            <p14:sldId id="1793"/>
          </p14:sldIdLst>
        </p14:section>
        <p14:section name="Teil 3: Bewertungsverfahren" id="{89549038-4759-204B-85F5-57E1BD4B6B74}">
          <p14:sldIdLst>
            <p14:sldId id="1878"/>
            <p14:sldId id="1969"/>
            <p14:sldId id="1905"/>
            <p14:sldId id="1879"/>
            <p14:sldId id="1717"/>
            <p14:sldId id="1938"/>
            <p14:sldId id="1983"/>
            <p14:sldId id="1948"/>
            <p14:sldId id="1947"/>
            <p14:sldId id="1949"/>
            <p14:sldId id="1951"/>
            <p14:sldId id="2001"/>
            <p14:sldId id="1952"/>
            <p14:sldId id="1953"/>
            <p14:sldId id="1955"/>
            <p14:sldId id="1957"/>
            <p14:sldId id="1958"/>
            <p14:sldId id="1956"/>
            <p14:sldId id="327"/>
            <p14:sldId id="1685"/>
            <p14:sldId id="1984"/>
            <p14:sldId id="989"/>
            <p14:sldId id="991"/>
            <p14:sldId id="1993"/>
            <p14:sldId id="1994"/>
            <p14:sldId id="1995"/>
            <p14:sldId id="1996"/>
            <p14:sldId id="1886"/>
            <p14:sldId id="1702"/>
            <p14:sldId id="1997"/>
            <p14:sldId id="1998"/>
            <p14:sldId id="1809"/>
            <p14:sldId id="304"/>
            <p14:sldId id="305"/>
            <p14:sldId id="1971"/>
            <p14:sldId id="307"/>
            <p14:sldId id="308"/>
            <p14:sldId id="1869"/>
            <p14:sldId id="1999"/>
            <p14:sldId id="312"/>
            <p14:sldId id="313"/>
            <p14:sldId id="1972"/>
            <p14:sldId id="722"/>
            <p14:sldId id="1812"/>
            <p14:sldId id="1976"/>
            <p14:sldId id="1975"/>
            <p14:sldId id="1977"/>
            <p14:sldId id="1978"/>
            <p14:sldId id="1979"/>
            <p14:sldId id="1980"/>
            <p14:sldId id="1981"/>
            <p14:sldId id="1982"/>
            <p14:sldId id="1985"/>
            <p14:sldId id="1863"/>
            <p14:sldId id="1865"/>
            <p14:sldId id="1986"/>
            <p14:sldId id="1987"/>
            <p14:sldId id="1992"/>
            <p14:sldId id="360"/>
            <p14:sldId id="1887"/>
            <p14:sldId id="1988"/>
            <p14:sldId id="1888"/>
            <p14:sldId id="1989"/>
          </p14:sldIdLst>
        </p14:section>
        <p14:section name="Teil 4: Eco-Design und Produkte" id="{0C4E0A01-E9FD-2F47-A08D-E747566F0272}">
          <p14:sldIdLst>
            <p14:sldId id="1990"/>
            <p14:sldId id="1991"/>
            <p14:sldId id="2002"/>
            <p14:sldId id="2003"/>
            <p14:sldId id="2004"/>
            <p14:sldId id="2006"/>
            <p14:sldId id="1868"/>
            <p14:sldId id="1874"/>
            <p14:sldId id="1849"/>
            <p14:sldId id="328"/>
            <p14:sldId id="1845"/>
            <p14:sldId id="1840"/>
            <p14:sldId id="1910"/>
            <p14:sldId id="1779"/>
            <p14:sldId id="2007"/>
          </p14:sldIdLst>
        </p14:section>
      </p14:sectionLst>
    </p:ext>
    <p:ext uri="{EFAFB233-063F-42B5-8137-9DF3F51BA10A}">
      <p15:sldGuideLst xmlns:p15="http://schemas.microsoft.com/office/powerpoint/2012/main">
        <p15:guide id="1" orient="horz" pos="2160" userDrawn="1">
          <p15:clr>
            <a:srgbClr val="A4A3A4"/>
          </p15:clr>
        </p15:guide>
        <p15:guide id="2" pos="2880">
          <p15:clr>
            <a:srgbClr val="A4A3A4"/>
          </p15:clr>
        </p15:guide>
      </p15:sldGuideLst>
    </p:ext>
    <p:ext uri="{2D200454-40CA-4A62-9FC3-DE9A4176ACB9}">
      <p15:notesGuideLst xmlns:p15="http://schemas.microsoft.com/office/powerpoint/2012/main">
        <p15:guide id="2" pos="431" userDrawn="1">
          <p15:clr>
            <a:srgbClr val="A4A3A4"/>
          </p15:clr>
        </p15:guide>
        <p15:guide id="3" orient="horz" pos="3125">
          <p15:clr>
            <a:srgbClr val="A4A3A4"/>
          </p15:clr>
        </p15:guide>
      </p15:notesGuideLst>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210" roundtripDataSignature="AMtx7miJhZLeU9WB/q3u2Rzb4jrQQS0Wh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tila96" initials="" lastIdx="9" clrIdx="0"/>
  <p:cmAuthor id="1" name="Malte Schmidthals" initials="MS" lastIdx="1" clrIdx="1"/>
  <p:cmAuthor id="2" name="Benno Wolbring" initials="BW" lastIdx="21" clrIdx="2">
    <p:extLst>
      <p:ext uri="{19B8F6BF-5375-455C-9EA6-DF929625EA0E}">
        <p15:presenceInfo xmlns:p15="http://schemas.microsoft.com/office/powerpoint/2012/main" userId="Benno Wolbring" providerId="None"/>
      </p:ext>
    </p:extLst>
  </p:cmAuthor>
  <p:cmAuthor id="3" name="Lea Behnke" initials="LB" lastIdx="32" clrIdx="3">
    <p:extLst>
      <p:ext uri="{19B8F6BF-5375-455C-9EA6-DF929625EA0E}">
        <p15:presenceInfo xmlns:p15="http://schemas.microsoft.com/office/powerpoint/2012/main" userId="S::l.behnke@izt.de::7fb00851-adc6-4eba-a52b-33c09ea74f60" providerId="AD"/>
      </p:ext>
    </p:extLst>
  </p:cmAuthor>
  <p:cmAuthor id="4" name="Benno Wolbring" initials="BW [2]" lastIdx="1" clrIdx="4">
    <p:extLst>
      <p:ext uri="{19B8F6BF-5375-455C-9EA6-DF929625EA0E}">
        <p15:presenceInfo xmlns:p15="http://schemas.microsoft.com/office/powerpoint/2012/main" userId="a9a9a7b972ea2299" providerId="Windows Live"/>
      </p:ext>
    </p:extLst>
  </p:cmAuthor>
  <p:cmAuthor id="5" name="Benno Wolbrink" initials="BW" lastIdx="14" clrIdx="5">
    <p:extLst>
      <p:ext uri="{19B8F6BF-5375-455C-9EA6-DF929625EA0E}">
        <p15:presenceInfo xmlns:p15="http://schemas.microsoft.com/office/powerpoint/2012/main" userId="a7fd6516537ce20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087"/>
    <a:srgbClr val="92A8D2"/>
    <a:srgbClr val="C2AC2D"/>
    <a:srgbClr val="FFFD78"/>
    <a:srgbClr val="76D6FF"/>
    <a:srgbClr val="0096FF"/>
    <a:srgbClr val="941100"/>
    <a:srgbClr val="E615CD"/>
    <a:srgbClr val="73FDD6"/>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2548FA6-6182-4A9C-88FF-A9FEA9C52928}">
  <a:tblStyle styleId="{B2548FA6-6182-4A9C-88FF-A9FEA9C52928}"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23D0951-6E6A-4ACA-A6F5-CF57AA3E11B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Designformatvorlage 2 - Akz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Helle Formatvorlage 2 - Akz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Helle Formatvorlage 2 - Akz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588" autoAdjust="0"/>
    <p:restoredTop sz="80991" autoAdjust="0"/>
  </p:normalViewPr>
  <p:slideViewPr>
    <p:cSldViewPr snapToGrid="0">
      <p:cViewPr varScale="1">
        <p:scale>
          <a:sx n="130" d="100"/>
          <a:sy n="130" d="100"/>
        </p:scale>
        <p:origin x="3168" y="176"/>
      </p:cViewPr>
      <p:guideLst>
        <p:guide orient="horz" pos="2160"/>
        <p:guide pos="2880"/>
      </p:guideLst>
    </p:cSldViewPr>
  </p:slideViewPr>
  <p:outlineViewPr>
    <p:cViewPr>
      <p:scale>
        <a:sx n="33" d="100"/>
        <a:sy n="33" d="100"/>
      </p:scale>
      <p:origin x="0" y="-14250"/>
    </p:cViewPr>
  </p:outlineViewPr>
  <p:notesTextViewPr>
    <p:cViewPr>
      <p:scale>
        <a:sx n="200" d="100"/>
        <a:sy n="200" d="100"/>
      </p:scale>
      <p:origin x="0" y="0"/>
    </p:cViewPr>
  </p:notesTextViewPr>
  <p:sorterViewPr>
    <p:cViewPr>
      <p:scale>
        <a:sx n="111" d="100"/>
        <a:sy n="111" d="100"/>
      </p:scale>
      <p:origin x="0" y="-63440"/>
    </p:cViewPr>
  </p:sorterViewPr>
  <p:notesViewPr>
    <p:cSldViewPr snapToGrid="0">
      <p:cViewPr>
        <p:scale>
          <a:sx n="185" d="100"/>
          <a:sy n="185" d="100"/>
        </p:scale>
        <p:origin x="10024" y="2144"/>
      </p:cViewPr>
      <p:guideLst>
        <p:guide pos="431"/>
        <p:guide orient="horz" pos="3125"/>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notesMaster" Target="notesMasters/notesMaster1.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16" Type="http://schemas.microsoft.com/office/2016/11/relationships/changesInfo" Target="changesInfos/changesInfo1.xml"/><Relationship Id="rId211" Type="http://schemas.openxmlformats.org/officeDocument/2006/relationships/commentAuthors" Target="commentAuthor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handoutMaster" Target="handoutMasters/handout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12" Type="http://schemas.openxmlformats.org/officeDocument/2006/relationships/presProps" Target="presProps.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13"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14" Type="http://schemas.openxmlformats.org/officeDocument/2006/relationships/theme" Target="theme/theme1.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10" Type="http://customschemas.google.com/relationships/presentationmetadata" Target="metadata"/><Relationship Id="rId215" Type="http://schemas.openxmlformats.org/officeDocument/2006/relationships/tableStyles" Target="tableStyles.xml"/><Relationship Id="rId26" Type="http://schemas.openxmlformats.org/officeDocument/2006/relationships/slide" Target="slides/slide2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o Wolbring" userId="S::b.wolbring@izt.de::55062c55-1503-43d8-89a5-78df208d1260" providerId="AD" clId="Web-{D4D8FC36-3F88-492A-A9B1-DD3FE8467F72}"/>
    <pc:docChg chg="modSld">
      <pc:chgData name="Benno Wolbring" userId="S::b.wolbring@izt.de::55062c55-1503-43d8-89a5-78df208d1260" providerId="AD" clId="Web-{D4D8FC36-3F88-492A-A9B1-DD3FE8467F72}" dt="2023-02-20T20:35:04.073" v="15"/>
      <pc:docMkLst>
        <pc:docMk/>
      </pc:docMkLst>
      <pc:sldChg chg="modSp">
        <pc:chgData name="Benno Wolbring" userId="S::b.wolbring@izt.de::55062c55-1503-43d8-89a5-78df208d1260" providerId="AD" clId="Web-{D4D8FC36-3F88-492A-A9B1-DD3FE8467F72}" dt="2023-02-20T20:35:04.073" v="15"/>
        <pc:sldMkLst>
          <pc:docMk/>
          <pc:sldMk cId="216823521" sldId="1814"/>
        </pc:sldMkLst>
        <pc:graphicFrameChg chg="mod modGraphic">
          <ac:chgData name="Benno Wolbring" userId="S::b.wolbring@izt.de::55062c55-1503-43d8-89a5-78df208d1260" providerId="AD" clId="Web-{D4D8FC36-3F88-492A-A9B1-DD3FE8467F72}" dt="2023-02-20T20:35:04.073" v="15"/>
          <ac:graphicFrameMkLst>
            <pc:docMk/>
            <pc:sldMk cId="216823521" sldId="1814"/>
            <ac:graphicFrameMk id="6" creationId="{BD6EBD09-A29E-71FE-30C7-8BD43F668BCE}"/>
          </ac:graphicFrameMkLst>
        </pc:graphicFrameChg>
      </pc:sldChg>
      <pc:sldChg chg="modSp">
        <pc:chgData name="Benno Wolbring" userId="S::b.wolbring@izt.de::55062c55-1503-43d8-89a5-78df208d1260" providerId="AD" clId="Web-{D4D8FC36-3F88-492A-A9B1-DD3FE8467F72}" dt="2023-02-20T20:27:36.997" v="2" actId="1076"/>
        <pc:sldMkLst>
          <pc:docMk/>
          <pc:sldMk cId="977119705" sldId="1927"/>
        </pc:sldMkLst>
        <pc:picChg chg="mod">
          <ac:chgData name="Benno Wolbring" userId="S::b.wolbring@izt.de::55062c55-1503-43d8-89a5-78df208d1260" providerId="AD" clId="Web-{D4D8FC36-3F88-492A-A9B1-DD3FE8467F72}" dt="2023-02-20T20:27:36.997" v="2" actId="1076"/>
          <ac:picMkLst>
            <pc:docMk/>
            <pc:sldMk cId="977119705" sldId="1927"/>
            <ac:picMk id="7" creationId="{AD7AE368-9092-0AB3-FBC3-34AB63A494C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Arbeitsblat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Arbeitsblat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Arbeitsblat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Arbeitsblat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Arbeitsblat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Arbeitsblat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Arbeitsblat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Arbeitsblat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Arbeitsblat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Arbeitsblat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Arbeitsblat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Arbeitsblat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Arbeitsblat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Arbeitsblat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Arbeitsblat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Arbeitsblat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Arbeitsblat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1990</c:v>
                </c:pt>
              </c:strCache>
            </c:strRef>
          </c:tx>
          <c:spPr>
            <a:solidFill>
              <a:schemeClr val="accent1"/>
            </a:solidFill>
            <a:ln>
              <a:noFill/>
            </a:ln>
            <a:effectLst/>
          </c:spPr>
          <c:invertIfNegative val="0"/>
          <c:cat>
            <c:strRef>
              <c:f>Tabelle1!$A$2:$A$7</c:f>
              <c:strCache>
                <c:ptCount val="6"/>
                <c:pt idx="0">
                  <c:v>Energie-Wi</c:v>
                </c:pt>
                <c:pt idx="1">
                  <c:v>Industrie</c:v>
                </c:pt>
                <c:pt idx="2">
                  <c:v>Gebäude</c:v>
                </c:pt>
                <c:pt idx="3">
                  <c:v>Verkehr</c:v>
                </c:pt>
                <c:pt idx="4">
                  <c:v>Landwirtschaft</c:v>
                </c:pt>
                <c:pt idx="5">
                  <c:v>Abfall &amp; Sonst.</c:v>
                </c:pt>
              </c:strCache>
            </c:strRef>
          </c:cat>
          <c:val>
            <c:numRef>
              <c:f>Tabelle1!$B$2:$B$7</c:f>
              <c:numCache>
                <c:formatCode>#,##0</c:formatCode>
                <c:ptCount val="6"/>
                <c:pt idx="0">
                  <c:v>466153</c:v>
                </c:pt>
                <c:pt idx="1">
                  <c:v>283600</c:v>
                </c:pt>
                <c:pt idx="2">
                  <c:v>209748</c:v>
                </c:pt>
                <c:pt idx="3">
                  <c:v>163821</c:v>
                </c:pt>
                <c:pt idx="4">
                  <c:v>87019</c:v>
                </c:pt>
                <c:pt idx="5">
                  <c:v>38235</c:v>
                </c:pt>
              </c:numCache>
            </c:numRef>
          </c:val>
          <c:extLst>
            <c:ext xmlns:c16="http://schemas.microsoft.com/office/drawing/2014/chart" uri="{C3380CC4-5D6E-409C-BE32-E72D297353CC}">
              <c16:uniqueId val="{00000000-EB16-44A0-BC01-47EFCCE6C381}"/>
            </c:ext>
          </c:extLst>
        </c:ser>
        <c:ser>
          <c:idx val="1"/>
          <c:order val="1"/>
          <c:tx>
            <c:strRef>
              <c:f>Tabelle1!$C$1</c:f>
              <c:strCache>
                <c:ptCount val="1"/>
                <c:pt idx="0">
                  <c:v>2010</c:v>
                </c:pt>
              </c:strCache>
            </c:strRef>
          </c:tx>
          <c:spPr>
            <a:solidFill>
              <a:schemeClr val="accent2"/>
            </a:solidFill>
            <a:ln>
              <a:noFill/>
            </a:ln>
            <a:effectLst/>
          </c:spPr>
          <c:invertIfNegative val="0"/>
          <c:cat>
            <c:strRef>
              <c:f>Tabelle1!$A$2:$A$7</c:f>
              <c:strCache>
                <c:ptCount val="6"/>
                <c:pt idx="0">
                  <c:v>Energie-Wi</c:v>
                </c:pt>
                <c:pt idx="1">
                  <c:v>Industrie</c:v>
                </c:pt>
                <c:pt idx="2">
                  <c:v>Gebäude</c:v>
                </c:pt>
                <c:pt idx="3">
                  <c:v>Verkehr</c:v>
                </c:pt>
                <c:pt idx="4">
                  <c:v>Landwirtschaft</c:v>
                </c:pt>
                <c:pt idx="5">
                  <c:v>Abfall &amp; Sonst.</c:v>
                </c:pt>
              </c:strCache>
            </c:strRef>
          </c:cat>
          <c:val>
            <c:numRef>
              <c:f>Tabelle1!$C$2:$C$7</c:f>
              <c:numCache>
                <c:formatCode>#,##0</c:formatCode>
                <c:ptCount val="6"/>
                <c:pt idx="0">
                  <c:v>368054</c:v>
                </c:pt>
                <c:pt idx="1">
                  <c:v>188447</c:v>
                </c:pt>
                <c:pt idx="2">
                  <c:v>148547</c:v>
                </c:pt>
                <c:pt idx="3">
                  <c:v>153267</c:v>
                </c:pt>
                <c:pt idx="4">
                  <c:v>68974</c:v>
                </c:pt>
                <c:pt idx="5">
                  <c:v>14516</c:v>
                </c:pt>
              </c:numCache>
            </c:numRef>
          </c:val>
          <c:extLst>
            <c:ext xmlns:c16="http://schemas.microsoft.com/office/drawing/2014/chart" uri="{C3380CC4-5D6E-409C-BE32-E72D297353CC}">
              <c16:uniqueId val="{00000001-EB16-44A0-BC01-47EFCCE6C381}"/>
            </c:ext>
          </c:extLst>
        </c:ser>
        <c:ser>
          <c:idx val="2"/>
          <c:order val="2"/>
          <c:tx>
            <c:strRef>
              <c:f>Tabelle1!$D$1</c:f>
              <c:strCache>
                <c:ptCount val="1"/>
                <c:pt idx="0">
                  <c:v>2020</c:v>
                </c:pt>
              </c:strCache>
            </c:strRef>
          </c:tx>
          <c:spPr>
            <a:solidFill>
              <a:schemeClr val="accent3"/>
            </a:solidFill>
            <a:ln>
              <a:noFill/>
            </a:ln>
            <a:effectLst/>
          </c:spPr>
          <c:invertIfNegative val="0"/>
          <c:cat>
            <c:strRef>
              <c:f>Tabelle1!$A$2:$A$7</c:f>
              <c:strCache>
                <c:ptCount val="6"/>
                <c:pt idx="0">
                  <c:v>Energie-Wi</c:v>
                </c:pt>
                <c:pt idx="1">
                  <c:v>Industrie</c:v>
                </c:pt>
                <c:pt idx="2">
                  <c:v>Gebäude</c:v>
                </c:pt>
                <c:pt idx="3">
                  <c:v>Verkehr</c:v>
                </c:pt>
                <c:pt idx="4">
                  <c:v>Landwirtschaft</c:v>
                </c:pt>
                <c:pt idx="5">
                  <c:v>Abfall &amp; Sonst.</c:v>
                </c:pt>
              </c:strCache>
            </c:strRef>
          </c:cat>
          <c:val>
            <c:numRef>
              <c:f>Tabelle1!$D$2:$D$7</c:f>
              <c:numCache>
                <c:formatCode>#,##0</c:formatCode>
                <c:ptCount val="6"/>
                <c:pt idx="0">
                  <c:v>220517</c:v>
                </c:pt>
                <c:pt idx="1">
                  <c:v>178110</c:v>
                </c:pt>
                <c:pt idx="2">
                  <c:v>120000</c:v>
                </c:pt>
                <c:pt idx="3">
                  <c:v>145564</c:v>
                </c:pt>
                <c:pt idx="4">
                  <c:v>66408</c:v>
                </c:pt>
                <c:pt idx="5">
                  <c:v>8895</c:v>
                </c:pt>
              </c:numCache>
            </c:numRef>
          </c:val>
          <c:extLst>
            <c:ext xmlns:c16="http://schemas.microsoft.com/office/drawing/2014/chart" uri="{C3380CC4-5D6E-409C-BE32-E72D297353CC}">
              <c16:uniqueId val="{00000002-EB16-44A0-BC01-47EFCCE6C381}"/>
            </c:ext>
          </c:extLst>
        </c:ser>
        <c:dLbls>
          <c:showLegendKey val="0"/>
          <c:showVal val="0"/>
          <c:showCatName val="0"/>
          <c:showSerName val="0"/>
          <c:showPercent val="0"/>
          <c:showBubbleSize val="0"/>
        </c:dLbls>
        <c:gapWidth val="219"/>
        <c:overlap val="-27"/>
        <c:axId val="-850174960"/>
        <c:axId val="-850268896"/>
      </c:barChart>
      <c:catAx>
        <c:axId val="-85017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50268896"/>
        <c:crosses val="autoZero"/>
        <c:auto val="1"/>
        <c:lblAlgn val="ctr"/>
        <c:lblOffset val="100"/>
        <c:noMultiLvlLbl val="0"/>
      </c:catAx>
      <c:valAx>
        <c:axId val="-850268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50174960"/>
        <c:crosses val="autoZero"/>
        <c:crossBetween val="between"/>
      </c:valAx>
      <c:spPr>
        <a:noFill/>
        <a:ln>
          <a:noFill/>
        </a:ln>
        <a:effectLst/>
      </c:spPr>
    </c:plotArea>
    <c:legend>
      <c:legendPos val="b"/>
      <c:layout>
        <c:manualLayout>
          <c:xMode val="edge"/>
          <c:yMode val="edge"/>
          <c:x val="0.26963435039370098"/>
          <c:y val="0.83676131889763805"/>
          <c:w val="0.28989796587926497"/>
          <c:h val="6.636368110236219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de-DE" sz="2000" b="0" i="0" u="none" strike="noStrike" kern="1200" spc="0" baseline="0" noProof="0">
                <a:solidFill>
                  <a:schemeClr val="tx1">
                    <a:lumMod val="65000"/>
                    <a:lumOff val="35000"/>
                  </a:schemeClr>
                </a:solidFill>
                <a:latin typeface="+mn-lt"/>
                <a:ea typeface="+mn-ea"/>
                <a:cs typeface="+mn-cs"/>
              </a:defRPr>
            </a:pPr>
            <a:r>
              <a:rPr lang="de-DE" sz="1600" noProof="0" dirty="0"/>
              <a:t>Anteil der Konsumbereiche </a:t>
            </a:r>
            <a:br>
              <a:rPr lang="de-DE" sz="1600" noProof="0" dirty="0"/>
            </a:br>
            <a:r>
              <a:rPr lang="de-DE" sz="1600" noProof="0" dirty="0"/>
              <a:t>(%, 2017)</a:t>
            </a:r>
          </a:p>
        </c:rich>
      </c:tx>
      <c:layout>
        <c:manualLayout>
          <c:xMode val="edge"/>
          <c:yMode val="edge"/>
          <c:x val="0.289478299654719"/>
          <c:y val="1.12814935281473E-2"/>
        </c:manualLayout>
      </c:layout>
      <c:overlay val="0"/>
      <c:spPr>
        <a:noFill/>
        <a:ln>
          <a:noFill/>
        </a:ln>
        <a:effectLst/>
      </c:spPr>
      <c:txPr>
        <a:bodyPr rot="0" spcFirstLastPara="1" vertOverflow="ellipsis" vert="horz" wrap="square" anchor="ctr" anchorCtr="1"/>
        <a:lstStyle/>
        <a:p>
          <a:pPr>
            <a:defRPr lang="de-DE" sz="2000" b="0" i="0" u="none" strike="noStrike" kern="1200" spc="0" baseline="0" noProof="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20825859415084658"/>
          <c:y val="0.14543987593207935"/>
          <c:w val="0.67547544743910903"/>
          <c:h val="0.7638384605093228"/>
        </c:manualLayout>
      </c:layout>
      <c:pieChart>
        <c:varyColors val="1"/>
        <c:ser>
          <c:idx val="0"/>
          <c:order val="0"/>
          <c:tx>
            <c:strRef>
              <c:f>Tabelle1!$B$1</c:f>
              <c:strCache>
                <c:ptCount val="1"/>
                <c:pt idx="0">
                  <c:v>Anteil Konsumbereich (%)</c:v>
                </c:pt>
              </c:strCache>
            </c:strRef>
          </c:tx>
          <c:spPr>
            <a:solidFill>
              <a:schemeClr val="accent6">
                <a:lumMod val="60000"/>
                <a:lumOff val="40000"/>
              </a:schemeClr>
            </a:solidFill>
          </c:spPr>
          <c:dPt>
            <c:idx val="0"/>
            <c:bubble3D val="0"/>
            <c:spPr>
              <a:solidFill>
                <a:srgbClr val="7030A0"/>
              </a:solidFill>
              <a:ln w="19050">
                <a:solidFill>
                  <a:schemeClr val="lt1"/>
                </a:solidFill>
              </a:ln>
              <a:effectLst/>
            </c:spPr>
            <c:extLst>
              <c:ext xmlns:c16="http://schemas.microsoft.com/office/drawing/2014/chart" uri="{C3380CC4-5D6E-409C-BE32-E72D297353CC}">
                <c16:uniqueId val="{00000001-66A7-6545-91FC-539A52B4B775}"/>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2-66A7-6545-91FC-539A52B4B775}"/>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3-66A7-6545-91FC-539A52B4B775}"/>
              </c:ext>
            </c:extLst>
          </c:dPt>
          <c:dPt>
            <c:idx val="3"/>
            <c:bubble3D val="0"/>
            <c:spPr>
              <a:solidFill>
                <a:srgbClr val="00B050"/>
              </a:solidFill>
              <a:ln w="19050">
                <a:solidFill>
                  <a:schemeClr val="lt1"/>
                </a:solidFill>
              </a:ln>
              <a:effectLst/>
            </c:spPr>
            <c:extLst>
              <c:ext xmlns:c16="http://schemas.microsoft.com/office/drawing/2014/chart" uri="{C3380CC4-5D6E-409C-BE32-E72D297353CC}">
                <c16:uniqueId val="{00000004-66A7-6545-91FC-539A52B4B775}"/>
              </c:ext>
            </c:extLst>
          </c:dPt>
          <c:dPt>
            <c:idx val="4"/>
            <c:bubble3D val="0"/>
            <c:spPr>
              <a:solidFill>
                <a:srgbClr val="0070C0"/>
              </a:solidFill>
              <a:ln w="19050">
                <a:solidFill>
                  <a:schemeClr val="lt1"/>
                </a:solidFill>
              </a:ln>
              <a:effectLst/>
            </c:spPr>
            <c:extLst>
              <c:ext xmlns:c16="http://schemas.microsoft.com/office/drawing/2014/chart" uri="{C3380CC4-5D6E-409C-BE32-E72D297353CC}">
                <c16:uniqueId val="{00000005-66A7-6545-91FC-539A52B4B775}"/>
              </c:ext>
            </c:extLst>
          </c:dPt>
          <c:dPt>
            <c:idx val="5"/>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B-A82F-0B47-ACF3-36DC598923BB}"/>
              </c:ext>
            </c:extLst>
          </c:dPt>
          <c:dLbls>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2-66A7-6545-91FC-539A52B4B7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Tabelle1!$A$2:$A$7</c:f>
              <c:strCache>
                <c:ptCount val="6"/>
                <c:pt idx="0">
                  <c:v>Heizung</c:v>
                </c:pt>
                <c:pt idx="1">
                  <c:v>Strom</c:v>
                </c:pt>
                <c:pt idx="2">
                  <c:v>Mobilität</c:v>
                </c:pt>
                <c:pt idx="3">
                  <c:v>Ernährung</c:v>
                </c:pt>
                <c:pt idx="4">
                  <c:v>Sonstiger Konsum</c:v>
                </c:pt>
                <c:pt idx="5">
                  <c:v>Öffentliche Emissione</c:v>
                </c:pt>
              </c:strCache>
            </c:strRef>
          </c:cat>
          <c:val>
            <c:numRef>
              <c:f>Tabelle1!$B$2:$B$7</c:f>
              <c:numCache>
                <c:formatCode>0%</c:formatCode>
                <c:ptCount val="6"/>
                <c:pt idx="0">
                  <c:v>0.17</c:v>
                </c:pt>
                <c:pt idx="1">
                  <c:v>7.0000000000000007E-2</c:v>
                </c:pt>
                <c:pt idx="2">
                  <c:v>0.23</c:v>
                </c:pt>
                <c:pt idx="3">
                  <c:v>0.13</c:v>
                </c:pt>
                <c:pt idx="4">
                  <c:v>0.3</c:v>
                </c:pt>
                <c:pt idx="5">
                  <c:v>0.1</c:v>
                </c:pt>
              </c:numCache>
            </c:numRef>
          </c:val>
          <c:extLst>
            <c:ext xmlns:c16="http://schemas.microsoft.com/office/drawing/2014/chart" uri="{C3380CC4-5D6E-409C-BE32-E72D297353CC}">
              <c16:uniqueId val="{00000000-66A7-6545-91FC-539A52B4B77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de-DE" sz="2000" dirty="0">
                <a:solidFill>
                  <a:schemeClr val="tx1"/>
                </a:solidFill>
              </a:rPr>
              <a:t>Emissionen der Konsumbereiche </a:t>
            </a:r>
            <a:br>
              <a:rPr lang="de-DE" sz="2000" dirty="0">
                <a:solidFill>
                  <a:schemeClr val="tx1"/>
                </a:solidFill>
              </a:rPr>
            </a:br>
            <a:r>
              <a:rPr lang="de-DE" sz="2000" dirty="0">
                <a:solidFill>
                  <a:schemeClr val="tx1"/>
                </a:solidFill>
              </a:rPr>
              <a:t>[t/CO2-Äq]</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Emissionen der Konsumbereiche [t]</c:v>
                </c:pt>
              </c:strCache>
            </c:strRef>
          </c:tx>
          <c:spPr>
            <a:solidFill>
              <a:schemeClr val="bg1">
                <a:lumMod val="65000"/>
              </a:schemeClr>
            </a:solidFill>
            <a:ln>
              <a:noFill/>
            </a:ln>
            <a:effectLst/>
          </c:spPr>
          <c:invertIfNegative val="0"/>
          <c:dPt>
            <c:idx val="0"/>
            <c:invertIfNegative val="0"/>
            <c:bubble3D val="0"/>
            <c:spPr>
              <a:solidFill>
                <a:srgbClr val="7030A0"/>
              </a:solidFill>
              <a:ln>
                <a:noFill/>
              </a:ln>
              <a:effectLst/>
            </c:spPr>
            <c:extLst>
              <c:ext xmlns:c16="http://schemas.microsoft.com/office/drawing/2014/chart" uri="{C3380CC4-5D6E-409C-BE32-E72D297353CC}">
                <c16:uniqueId val="{00000008-6B6B-894F-A6C0-EB9C63EC5C88}"/>
              </c:ext>
            </c:extLst>
          </c:dPt>
          <c:dPt>
            <c:idx val="1"/>
            <c:invertIfNegative val="0"/>
            <c:bubble3D val="0"/>
            <c:spPr>
              <a:solidFill>
                <a:srgbClr val="FFFF00"/>
              </a:solidFill>
              <a:ln>
                <a:noFill/>
              </a:ln>
              <a:effectLst/>
            </c:spPr>
            <c:extLst>
              <c:ext xmlns:c16="http://schemas.microsoft.com/office/drawing/2014/chart" uri="{C3380CC4-5D6E-409C-BE32-E72D297353CC}">
                <c16:uniqueId val="{00000007-6B6B-894F-A6C0-EB9C63EC5C88}"/>
              </c:ext>
            </c:extLst>
          </c:dPt>
          <c:dPt>
            <c:idx val="2"/>
            <c:invertIfNegative val="0"/>
            <c:bubble3D val="0"/>
            <c:spPr>
              <a:solidFill>
                <a:schemeClr val="bg1">
                  <a:lumMod val="50000"/>
                </a:schemeClr>
              </a:solidFill>
              <a:ln>
                <a:noFill/>
              </a:ln>
              <a:effectLst/>
            </c:spPr>
            <c:extLst>
              <c:ext xmlns:c16="http://schemas.microsoft.com/office/drawing/2014/chart" uri="{C3380CC4-5D6E-409C-BE32-E72D297353CC}">
                <c16:uniqueId val="{00000006-6B6B-894F-A6C0-EB9C63EC5C88}"/>
              </c:ext>
            </c:extLst>
          </c:dPt>
          <c:dPt>
            <c:idx val="3"/>
            <c:invertIfNegative val="0"/>
            <c:bubble3D val="0"/>
            <c:spPr>
              <a:solidFill>
                <a:srgbClr val="00B050"/>
              </a:solidFill>
              <a:ln>
                <a:noFill/>
              </a:ln>
              <a:effectLst/>
            </c:spPr>
            <c:extLst>
              <c:ext xmlns:c16="http://schemas.microsoft.com/office/drawing/2014/chart" uri="{C3380CC4-5D6E-409C-BE32-E72D297353CC}">
                <c16:uniqueId val="{00000005-6B6B-894F-A6C0-EB9C63EC5C88}"/>
              </c:ext>
            </c:extLst>
          </c:dPt>
          <c:dPt>
            <c:idx val="4"/>
            <c:invertIfNegative val="0"/>
            <c:bubble3D val="0"/>
            <c:spPr>
              <a:solidFill>
                <a:srgbClr val="0070C0"/>
              </a:solidFill>
              <a:ln>
                <a:noFill/>
              </a:ln>
              <a:effectLst/>
            </c:spPr>
            <c:extLst>
              <c:ext xmlns:c16="http://schemas.microsoft.com/office/drawing/2014/chart" uri="{C3380CC4-5D6E-409C-BE32-E72D297353CC}">
                <c16:uniqueId val="{00000004-6B6B-894F-A6C0-EB9C63EC5C88}"/>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6B6B-894F-A6C0-EB9C63EC5C8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Heizung</c:v>
                </c:pt>
                <c:pt idx="1">
                  <c:v>Strom</c:v>
                </c:pt>
                <c:pt idx="2">
                  <c:v>Mobilität</c:v>
                </c:pt>
                <c:pt idx="3">
                  <c:v>Ernährung</c:v>
                </c:pt>
                <c:pt idx="4">
                  <c:v>Sonstiger Konsum</c:v>
                </c:pt>
                <c:pt idx="5">
                  <c:v>Öffentliche Emissione</c:v>
                </c:pt>
              </c:strCache>
            </c:strRef>
          </c:cat>
          <c:val>
            <c:numRef>
              <c:f>Tabelle1!$B$2:$B$7</c:f>
              <c:numCache>
                <c:formatCode>_-* #,##0\ _€_-;\-* #,##0\ _€_-;_-* "-"??\ _€_-;_-@_-</c:formatCode>
                <c:ptCount val="6"/>
                <c:pt idx="0">
                  <c:v>150000000</c:v>
                </c:pt>
                <c:pt idx="1">
                  <c:v>60000000</c:v>
                </c:pt>
                <c:pt idx="2">
                  <c:v>210000000</c:v>
                </c:pt>
                <c:pt idx="3">
                  <c:v>120000000</c:v>
                </c:pt>
                <c:pt idx="4">
                  <c:v>270000000</c:v>
                </c:pt>
                <c:pt idx="5">
                  <c:v>90000000</c:v>
                </c:pt>
              </c:numCache>
            </c:numRef>
          </c:val>
          <c:extLst>
            <c:ext xmlns:c16="http://schemas.microsoft.com/office/drawing/2014/chart" uri="{C3380CC4-5D6E-409C-BE32-E72D297353CC}">
              <c16:uniqueId val="{00000000-6B6B-894F-A6C0-EB9C63EC5C88}"/>
            </c:ext>
          </c:extLst>
        </c:ser>
        <c:dLbls>
          <c:showLegendKey val="0"/>
          <c:showVal val="0"/>
          <c:showCatName val="0"/>
          <c:showSerName val="0"/>
          <c:showPercent val="0"/>
          <c:showBubbleSize val="0"/>
        </c:dLbls>
        <c:gapWidth val="182"/>
        <c:axId val="-850316784"/>
        <c:axId val="-850358880"/>
      </c:barChart>
      <c:catAx>
        <c:axId val="-850316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50358880"/>
        <c:crosses val="autoZero"/>
        <c:auto val="1"/>
        <c:lblAlgn val="ctr"/>
        <c:lblOffset val="100"/>
        <c:noMultiLvlLbl val="0"/>
      </c:catAx>
      <c:valAx>
        <c:axId val="-850358880"/>
        <c:scaling>
          <c:orientation val="minMax"/>
        </c:scaling>
        <c:delete val="0"/>
        <c:axPos val="b"/>
        <c:majorGridlines>
          <c:spPr>
            <a:ln w="9525" cap="flat" cmpd="sng" algn="ctr">
              <a:solidFill>
                <a:schemeClr val="tx1">
                  <a:lumMod val="15000"/>
                  <a:lumOff val="85000"/>
                </a:schemeClr>
              </a:solidFill>
              <a:round/>
            </a:ln>
            <a:effectLst/>
          </c:spPr>
        </c:majorGridlines>
        <c:numFmt formatCode="_-* #,##0\ _€_-;\-*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50316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So</a:t>
            </a:r>
            <a:r>
              <a:rPr lang="en-US" baseline="0" dirty="0"/>
              <a:t> viele </a:t>
            </a:r>
            <a:r>
              <a:rPr lang="en-US" baseline="0" dirty="0" err="1"/>
              <a:t>Erden</a:t>
            </a:r>
            <a:r>
              <a:rPr lang="en-US" baseline="0" dirty="0"/>
              <a:t> </a:t>
            </a:r>
            <a:r>
              <a:rPr lang="en-US" baseline="0" dirty="0" err="1"/>
              <a:t>werden</a:t>
            </a:r>
            <a:r>
              <a:rPr lang="en-US" baseline="0" dirty="0"/>
              <a:t> </a:t>
            </a:r>
            <a:r>
              <a:rPr lang="en-US" baseline="0" dirty="0" err="1"/>
              <a:t>gebraucht</a:t>
            </a:r>
            <a:r>
              <a:rPr lang="en-US" baseline="0" dirty="0"/>
              <a:t>, </a:t>
            </a:r>
            <a:r>
              <a:rPr lang="en-US" baseline="0" dirty="0" err="1"/>
              <a:t>wenn</a:t>
            </a:r>
            <a:r>
              <a:rPr lang="en-US" baseline="0" dirty="0"/>
              <a:t> </a:t>
            </a:r>
            <a:r>
              <a:rPr lang="en-US" baseline="0" dirty="0" err="1"/>
              <a:t>alle</a:t>
            </a:r>
            <a:r>
              <a:rPr lang="en-US" baseline="0" dirty="0"/>
              <a:t> Menschen so </a:t>
            </a:r>
            <a:r>
              <a:rPr lang="en-US" baseline="0" dirty="0" err="1"/>
              <a:t>leben</a:t>
            </a:r>
            <a:r>
              <a:rPr lang="en-US" baseline="0" dirty="0"/>
              <a:t> </a:t>
            </a:r>
            <a:r>
              <a:rPr lang="en-US" baseline="0" dirty="0" err="1"/>
              <a:t>würden</a:t>
            </a:r>
            <a:r>
              <a:rPr lang="mr-IN" baseline="0" dirty="0"/>
              <a:t>…</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Verbrauch</c:v>
                </c:pt>
              </c:strCache>
            </c:strRef>
          </c:tx>
          <c:spPr>
            <a:solidFill>
              <a:schemeClr val="accent1"/>
            </a:solidFill>
            <a:ln>
              <a:noFill/>
            </a:ln>
            <a:effectLst/>
          </c:spPr>
          <c:invertIfNegative val="0"/>
          <c:cat>
            <c:strRef>
              <c:f>Tabelle1!$A$2:$A$11</c:f>
              <c:strCache>
                <c:ptCount val="10"/>
                <c:pt idx="0">
                  <c:v>USA</c:v>
                </c:pt>
                <c:pt idx="1">
                  <c:v>Australien</c:v>
                </c:pt>
                <c:pt idx="2">
                  <c:v>Österreich</c:v>
                </c:pt>
                <c:pt idx="3">
                  <c:v>Russsland</c:v>
                </c:pt>
                <c:pt idx="4">
                  <c:v>Deutschland</c:v>
                </c:pt>
                <c:pt idx="5">
                  <c:v>Frankreich</c:v>
                </c:pt>
                <c:pt idx="6">
                  <c:v>UK</c:v>
                </c:pt>
                <c:pt idx="7">
                  <c:v>China</c:v>
                </c:pt>
                <c:pt idx="8">
                  <c:v>Indien</c:v>
                </c:pt>
                <c:pt idx="9">
                  <c:v>Welt</c:v>
                </c:pt>
              </c:strCache>
            </c:strRef>
          </c:cat>
          <c:val>
            <c:numRef>
              <c:f>Tabelle1!$B$2:$B$11</c:f>
              <c:numCache>
                <c:formatCode>General</c:formatCode>
                <c:ptCount val="10"/>
                <c:pt idx="0">
                  <c:v>5.03</c:v>
                </c:pt>
                <c:pt idx="1">
                  <c:v>4.55</c:v>
                </c:pt>
                <c:pt idx="2">
                  <c:v>3.77</c:v>
                </c:pt>
                <c:pt idx="3">
                  <c:v>3.43</c:v>
                </c:pt>
                <c:pt idx="4">
                  <c:v>2.94</c:v>
                </c:pt>
                <c:pt idx="5">
                  <c:v>2.88</c:v>
                </c:pt>
                <c:pt idx="6">
                  <c:v>2.63</c:v>
                </c:pt>
                <c:pt idx="7">
                  <c:v>2.3199999999999981</c:v>
                </c:pt>
                <c:pt idx="8">
                  <c:v>0.75</c:v>
                </c:pt>
                <c:pt idx="9">
                  <c:v>1.75</c:v>
                </c:pt>
              </c:numCache>
            </c:numRef>
          </c:val>
          <c:extLst>
            <c:ext xmlns:c16="http://schemas.microsoft.com/office/drawing/2014/chart" uri="{C3380CC4-5D6E-409C-BE32-E72D297353CC}">
              <c16:uniqueId val="{00000000-CDF2-48BD-8DB6-394F93C9AC8F}"/>
            </c:ext>
          </c:extLst>
        </c:ser>
        <c:dLbls>
          <c:showLegendKey val="0"/>
          <c:showVal val="0"/>
          <c:showCatName val="0"/>
          <c:showSerName val="0"/>
          <c:showPercent val="0"/>
          <c:showBubbleSize val="0"/>
        </c:dLbls>
        <c:gapWidth val="182"/>
        <c:axId val="-883193680"/>
        <c:axId val="-883191904"/>
      </c:barChart>
      <c:catAx>
        <c:axId val="-883193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3191904"/>
        <c:crosses val="autoZero"/>
        <c:auto val="1"/>
        <c:lblAlgn val="ctr"/>
        <c:lblOffset val="100"/>
        <c:noMultiLvlLbl val="0"/>
      </c:catAx>
      <c:valAx>
        <c:axId val="-883191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3193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So</a:t>
            </a:r>
            <a:r>
              <a:rPr lang="en-US" baseline="0"/>
              <a:t> </a:t>
            </a:r>
            <a:r>
              <a:rPr lang="en-US" baseline="0" err="1"/>
              <a:t>viele</a:t>
            </a:r>
            <a:r>
              <a:rPr lang="en-US" baseline="0"/>
              <a:t> </a:t>
            </a:r>
            <a:r>
              <a:rPr lang="en-US" baseline="0" err="1"/>
              <a:t>Erden</a:t>
            </a:r>
            <a:r>
              <a:rPr lang="en-US" baseline="0"/>
              <a:t> </a:t>
            </a:r>
            <a:r>
              <a:rPr lang="en-US" baseline="0" err="1"/>
              <a:t>werden</a:t>
            </a:r>
            <a:r>
              <a:rPr lang="en-US" baseline="0"/>
              <a:t> </a:t>
            </a:r>
            <a:r>
              <a:rPr lang="en-US" baseline="0" err="1"/>
              <a:t>gebraucht</a:t>
            </a:r>
            <a:r>
              <a:rPr lang="en-US" baseline="0"/>
              <a:t>, </a:t>
            </a:r>
            <a:r>
              <a:rPr lang="en-US" baseline="0" err="1"/>
              <a:t>wenn</a:t>
            </a:r>
            <a:r>
              <a:rPr lang="en-US" baseline="0"/>
              <a:t> </a:t>
            </a:r>
            <a:r>
              <a:rPr lang="en-US" baseline="0" err="1"/>
              <a:t>alle</a:t>
            </a:r>
            <a:r>
              <a:rPr lang="en-US" baseline="0"/>
              <a:t> Menschen so </a:t>
            </a:r>
            <a:r>
              <a:rPr lang="en-US" baseline="0" err="1"/>
              <a:t>leben</a:t>
            </a:r>
            <a:r>
              <a:rPr lang="en-US" baseline="0"/>
              <a:t> </a:t>
            </a:r>
            <a:r>
              <a:rPr lang="en-US" baseline="0" err="1"/>
              <a:t>würden</a:t>
            </a:r>
            <a:r>
              <a:rPr lang="mr-IN" baseline="0"/>
              <a:t>…</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Verbrauch</c:v>
                </c:pt>
              </c:strCache>
            </c:strRef>
          </c:tx>
          <c:spPr>
            <a:solidFill>
              <a:schemeClr val="accent6"/>
            </a:solidFill>
            <a:ln>
              <a:noFill/>
            </a:ln>
            <a:effectLst/>
          </c:spPr>
          <c:invertIfNegative val="0"/>
          <c:cat>
            <c:strRef>
              <c:f>Tabelle1!$A$2:$A$11</c:f>
              <c:strCache>
                <c:ptCount val="10"/>
                <c:pt idx="0">
                  <c:v>USA</c:v>
                </c:pt>
                <c:pt idx="1">
                  <c:v>Australien</c:v>
                </c:pt>
                <c:pt idx="2">
                  <c:v>Österreich</c:v>
                </c:pt>
                <c:pt idx="3">
                  <c:v>Russsland</c:v>
                </c:pt>
                <c:pt idx="4">
                  <c:v>Deutschland</c:v>
                </c:pt>
                <c:pt idx="5">
                  <c:v>Frankreich</c:v>
                </c:pt>
                <c:pt idx="6">
                  <c:v>UK</c:v>
                </c:pt>
                <c:pt idx="7">
                  <c:v>China</c:v>
                </c:pt>
                <c:pt idx="8">
                  <c:v>Indien</c:v>
                </c:pt>
                <c:pt idx="9">
                  <c:v>Welt</c:v>
                </c:pt>
              </c:strCache>
            </c:strRef>
          </c:cat>
          <c:val>
            <c:numRef>
              <c:f>Tabelle1!$B$2:$B$11</c:f>
              <c:numCache>
                <c:formatCode>General</c:formatCode>
                <c:ptCount val="10"/>
                <c:pt idx="0">
                  <c:v>5.03</c:v>
                </c:pt>
                <c:pt idx="1">
                  <c:v>4.55</c:v>
                </c:pt>
                <c:pt idx="2">
                  <c:v>3.77</c:v>
                </c:pt>
                <c:pt idx="3">
                  <c:v>3.43</c:v>
                </c:pt>
                <c:pt idx="4">
                  <c:v>2.94</c:v>
                </c:pt>
                <c:pt idx="5">
                  <c:v>2.88</c:v>
                </c:pt>
                <c:pt idx="6">
                  <c:v>2.63</c:v>
                </c:pt>
                <c:pt idx="7">
                  <c:v>2.3199999999999981</c:v>
                </c:pt>
                <c:pt idx="8">
                  <c:v>0.75</c:v>
                </c:pt>
                <c:pt idx="9">
                  <c:v>1.75</c:v>
                </c:pt>
              </c:numCache>
            </c:numRef>
          </c:val>
          <c:extLst>
            <c:ext xmlns:c16="http://schemas.microsoft.com/office/drawing/2014/chart" uri="{C3380CC4-5D6E-409C-BE32-E72D297353CC}">
              <c16:uniqueId val="{00000000-F1A2-4B61-BE5F-97F7F33A5BAB}"/>
            </c:ext>
          </c:extLst>
        </c:ser>
        <c:dLbls>
          <c:showLegendKey val="0"/>
          <c:showVal val="0"/>
          <c:showCatName val="0"/>
          <c:showSerName val="0"/>
          <c:showPercent val="0"/>
          <c:showBubbleSize val="0"/>
        </c:dLbls>
        <c:gapWidth val="182"/>
        <c:axId val="-846433504"/>
        <c:axId val="-843724944"/>
      </c:barChart>
      <c:catAx>
        <c:axId val="-846433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43724944"/>
        <c:crosses val="autoZero"/>
        <c:auto val="1"/>
        <c:lblAlgn val="ctr"/>
        <c:lblOffset val="100"/>
        <c:noMultiLvlLbl val="0"/>
      </c:catAx>
      <c:valAx>
        <c:axId val="-8437249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46433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Häufigkeit von Elementen in der Erdkruste</c:v>
                </c:pt>
              </c:strCache>
            </c:strRef>
          </c:tx>
          <c:dPt>
            <c:idx val="0"/>
            <c:bubble3D val="0"/>
            <c:spPr>
              <a:solidFill>
                <a:schemeClr val="tx2">
                  <a:lumMod val="50000"/>
                </a:schemeClr>
              </a:solidFill>
              <a:ln w="19050">
                <a:solidFill>
                  <a:schemeClr val="lt1"/>
                </a:solidFill>
              </a:ln>
              <a:effectLst/>
            </c:spPr>
            <c:extLst>
              <c:ext xmlns:c16="http://schemas.microsoft.com/office/drawing/2014/chart" uri="{C3380CC4-5D6E-409C-BE32-E72D297353CC}">
                <c16:uniqueId val="{00000001-7E16-4112-A7DC-11F820BC5E0C}"/>
              </c:ext>
            </c:extLst>
          </c:dPt>
          <c:dPt>
            <c:idx val="1"/>
            <c:bubble3D val="0"/>
            <c:spPr>
              <a:solidFill>
                <a:srgbClr val="CC9900"/>
              </a:solidFill>
              <a:ln w="19050">
                <a:solidFill>
                  <a:schemeClr val="lt1"/>
                </a:solidFill>
              </a:ln>
              <a:effectLst/>
            </c:spPr>
            <c:extLst>
              <c:ext xmlns:c16="http://schemas.microsoft.com/office/drawing/2014/chart" uri="{C3380CC4-5D6E-409C-BE32-E72D297353CC}">
                <c16:uniqueId val="{00000003-7E16-4112-A7DC-11F820BC5E0C}"/>
              </c:ext>
            </c:extLst>
          </c:dPt>
          <c:dPt>
            <c:idx val="2"/>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5-7E16-4112-A7DC-11F820BC5E0C}"/>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7E16-4112-A7DC-11F820BC5E0C}"/>
              </c:ext>
            </c:extLst>
          </c:dPt>
          <c:dPt>
            <c:idx val="4"/>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9-7E16-4112-A7DC-11F820BC5E0C}"/>
              </c:ext>
            </c:extLst>
          </c:dPt>
          <c:dPt>
            <c:idx val="5"/>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B-7E16-4112-A7DC-11F820BC5E0C}"/>
              </c:ext>
            </c:extLst>
          </c:dPt>
          <c:dLbls>
            <c:dLbl>
              <c:idx val="1"/>
              <c:layout>
                <c:manualLayout>
                  <c:x val="0.11406660218322509"/>
                  <c:y val="5.937499999999999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E16-4112-A7DC-11F820BC5E0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Tabelle1!$A$2:$A$7</c:f>
              <c:strCache>
                <c:ptCount val="6"/>
                <c:pt idx="0">
                  <c:v>Sauerstoff</c:v>
                </c:pt>
                <c:pt idx="1">
                  <c:v>Silizium</c:v>
                </c:pt>
                <c:pt idx="2">
                  <c:v>Aluminium</c:v>
                </c:pt>
                <c:pt idx="3">
                  <c:v>Eisen</c:v>
                </c:pt>
                <c:pt idx="4">
                  <c:v>Kalzium</c:v>
                </c:pt>
                <c:pt idx="5">
                  <c:v>anderes</c:v>
                </c:pt>
              </c:strCache>
            </c:strRef>
          </c:cat>
          <c:val>
            <c:numRef>
              <c:f>Tabelle1!$B$2:$B$7</c:f>
              <c:numCache>
                <c:formatCode>General</c:formatCode>
                <c:ptCount val="6"/>
                <c:pt idx="0">
                  <c:v>46.6</c:v>
                </c:pt>
                <c:pt idx="1">
                  <c:v>27.7</c:v>
                </c:pt>
                <c:pt idx="2">
                  <c:v>8.1</c:v>
                </c:pt>
                <c:pt idx="3">
                  <c:v>5</c:v>
                </c:pt>
                <c:pt idx="4">
                  <c:v>3.6</c:v>
                </c:pt>
                <c:pt idx="5">
                  <c:v>9</c:v>
                </c:pt>
              </c:numCache>
            </c:numRef>
          </c:val>
          <c:extLst>
            <c:ext xmlns:c16="http://schemas.microsoft.com/office/drawing/2014/chart" uri="{C3380CC4-5D6E-409C-BE32-E72D297353CC}">
              <c16:uniqueId val="{00000000-10DC-415E-BCA4-96939AFDAD04}"/>
            </c:ext>
          </c:extLst>
        </c:ser>
        <c:dLbls>
          <c:showLegendKey val="0"/>
          <c:showVal val="0"/>
          <c:showCatName val="0"/>
          <c:showSerName val="0"/>
          <c:showPercent val="0"/>
          <c:showBubbleSize val="0"/>
          <c:showLeaderLines val="1"/>
        </c:dLbls>
        <c:firstSliceAng val="151"/>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2021</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3-0F76-CE40-B3B0-2BBBEB74612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Bauxit-
Produktion</c:v>
                </c:pt>
                <c:pt idx="1">
                  <c:v>Aluminium-
Produktion</c:v>
                </c:pt>
                <c:pt idx="2">
                  <c:v>Reserven</c:v>
                </c:pt>
              </c:strCache>
            </c:strRef>
          </c:cat>
          <c:val>
            <c:numRef>
              <c:f>Tabelle1!$B$2:$B$4</c:f>
              <c:numCache>
                <c:formatCode>#,##0</c:formatCode>
                <c:ptCount val="3"/>
                <c:pt idx="0">
                  <c:v>384000000</c:v>
                </c:pt>
                <c:pt idx="1">
                  <c:v>130000000</c:v>
                </c:pt>
                <c:pt idx="2">
                  <c:v>31000000000</c:v>
                </c:pt>
              </c:numCache>
            </c:numRef>
          </c:val>
          <c:extLst>
            <c:ext xmlns:c16="http://schemas.microsoft.com/office/drawing/2014/chart" uri="{C3380CC4-5D6E-409C-BE32-E72D297353CC}">
              <c16:uniqueId val="{00000000-0F76-CE40-B3B0-2BBBEB746124}"/>
            </c:ext>
          </c:extLst>
        </c:ser>
        <c:ser>
          <c:idx val="1"/>
          <c:order val="1"/>
          <c:tx>
            <c:strRef>
              <c:f>Tabelle1!$C$1</c:f>
              <c:strCache>
                <c:ptCount val="1"/>
                <c:pt idx="0">
                  <c:v>2022</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4-0F76-CE40-B3B0-2BBBEB74612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Bauxit-
Produktion</c:v>
                </c:pt>
                <c:pt idx="1">
                  <c:v>Aluminium-
Produktion</c:v>
                </c:pt>
                <c:pt idx="2">
                  <c:v>Reserven</c:v>
                </c:pt>
              </c:strCache>
            </c:strRef>
          </c:cat>
          <c:val>
            <c:numRef>
              <c:f>Tabelle1!$C$2:$C$4</c:f>
              <c:numCache>
                <c:formatCode>#,##0</c:formatCode>
                <c:ptCount val="3"/>
                <c:pt idx="0">
                  <c:v>380000000</c:v>
                </c:pt>
                <c:pt idx="1">
                  <c:v>140000000</c:v>
                </c:pt>
                <c:pt idx="2">
                  <c:v>31000000000</c:v>
                </c:pt>
              </c:numCache>
            </c:numRef>
          </c:val>
          <c:extLst>
            <c:ext xmlns:c16="http://schemas.microsoft.com/office/drawing/2014/chart" uri="{C3380CC4-5D6E-409C-BE32-E72D297353CC}">
              <c16:uniqueId val="{00000001-0F76-CE40-B3B0-2BBBEB746124}"/>
            </c:ext>
          </c:extLst>
        </c:ser>
        <c:dLbls>
          <c:showLegendKey val="0"/>
          <c:showVal val="0"/>
          <c:showCatName val="0"/>
          <c:showSerName val="0"/>
          <c:showPercent val="0"/>
          <c:showBubbleSize val="0"/>
        </c:dLbls>
        <c:gapWidth val="182"/>
        <c:axId val="1531824223"/>
        <c:axId val="1531763983"/>
      </c:barChart>
      <c:catAx>
        <c:axId val="15318242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de-DE"/>
          </a:p>
        </c:txPr>
        <c:crossAx val="1531763983"/>
        <c:crosses val="autoZero"/>
        <c:auto val="1"/>
        <c:lblAlgn val="ctr"/>
        <c:lblOffset val="100"/>
        <c:noMultiLvlLbl val="0"/>
      </c:catAx>
      <c:valAx>
        <c:axId val="1531763983"/>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5318242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Aluminiumproduktion [t] 2021 </a:t>
            </a:r>
          </a:p>
        </c:rich>
      </c:tx>
      <c:layout>
        <c:manualLayout>
          <c:xMode val="edge"/>
          <c:yMode val="edge"/>
          <c:x val="0.18860010662729659"/>
          <c:y val="5.937499999999999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Aluminiumproduktion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Tabelle1!$A$2:$A$9</c:f>
              <c:strCache>
                <c:ptCount val="8"/>
                <c:pt idx="0">
                  <c:v>China</c:v>
                </c:pt>
                <c:pt idx="1">
                  <c:v>Indien</c:v>
                </c:pt>
                <c:pt idx="2">
                  <c:v>Russland</c:v>
                </c:pt>
                <c:pt idx="3">
                  <c:v>Kanda</c:v>
                </c:pt>
                <c:pt idx="4">
                  <c:v>VAE</c:v>
                </c:pt>
                <c:pt idx="5">
                  <c:v>Bahrein</c:v>
                </c:pt>
                <c:pt idx="6">
                  <c:v>Australien</c:v>
                </c:pt>
                <c:pt idx="7">
                  <c:v>Norwegen</c:v>
                </c:pt>
              </c:strCache>
            </c:strRef>
          </c:cat>
          <c:val>
            <c:numRef>
              <c:f>Tabelle1!$B$2:$B$9</c:f>
              <c:numCache>
                <c:formatCode>#,##0</c:formatCode>
                <c:ptCount val="8"/>
                <c:pt idx="0">
                  <c:v>40000000</c:v>
                </c:pt>
                <c:pt idx="1">
                  <c:v>4000000</c:v>
                </c:pt>
                <c:pt idx="2">
                  <c:v>3700000</c:v>
                </c:pt>
                <c:pt idx="3">
                  <c:v>3000000</c:v>
                </c:pt>
                <c:pt idx="4">
                  <c:v>2700000</c:v>
                </c:pt>
                <c:pt idx="5">
                  <c:v>1600000</c:v>
                </c:pt>
                <c:pt idx="6">
                  <c:v>1500000</c:v>
                </c:pt>
                <c:pt idx="7">
                  <c:v>1400000</c:v>
                </c:pt>
              </c:numCache>
            </c:numRef>
          </c:val>
          <c:extLst>
            <c:ext xmlns:c16="http://schemas.microsoft.com/office/drawing/2014/chart" uri="{C3380CC4-5D6E-409C-BE32-E72D297353CC}">
              <c16:uniqueId val="{00000000-7132-484E-92E8-EA391646DAE0}"/>
            </c:ext>
          </c:extLst>
        </c:ser>
        <c:dLbls>
          <c:showLegendKey val="0"/>
          <c:showVal val="0"/>
          <c:showCatName val="0"/>
          <c:showSerName val="0"/>
          <c:showPercent val="0"/>
          <c:showBubbleSize val="0"/>
        </c:dLbls>
        <c:gapWidth val="182"/>
        <c:axId val="444010559"/>
        <c:axId val="443901743"/>
      </c:barChart>
      <c:catAx>
        <c:axId val="4440105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443901743"/>
        <c:crosses val="autoZero"/>
        <c:auto val="1"/>
        <c:lblAlgn val="ctr"/>
        <c:lblOffset val="100"/>
        <c:noMultiLvlLbl val="0"/>
      </c:catAx>
      <c:valAx>
        <c:axId val="443901743"/>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440105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Bauxitproduktion [t] 2022</a:t>
            </a:r>
          </a:p>
        </c:rich>
      </c:tx>
      <c:layout>
        <c:manualLayout>
          <c:xMode val="edge"/>
          <c:yMode val="edge"/>
          <c:x val="0.18738291980195249"/>
          <c:y val="5.937499999999999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Bauxitproduktion [t]</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3-0890-F041-AD83-094D0DA7DD8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Australien</c:v>
                </c:pt>
                <c:pt idx="1">
                  <c:v>China</c:v>
                </c:pt>
                <c:pt idx="2">
                  <c:v>Guinea</c:v>
                </c:pt>
                <c:pt idx="3">
                  <c:v>Brasilien</c:v>
                </c:pt>
                <c:pt idx="4">
                  <c:v>Indonesien</c:v>
                </c:pt>
                <c:pt idx="5">
                  <c:v>Indien</c:v>
                </c:pt>
              </c:strCache>
            </c:strRef>
          </c:cat>
          <c:val>
            <c:numRef>
              <c:f>Tabelle1!$B$2:$B$7</c:f>
              <c:numCache>
                <c:formatCode>#,##0</c:formatCode>
                <c:ptCount val="6"/>
                <c:pt idx="0">
                  <c:v>100000000</c:v>
                </c:pt>
                <c:pt idx="1">
                  <c:v>90000000</c:v>
                </c:pt>
                <c:pt idx="2">
                  <c:v>86000000</c:v>
                </c:pt>
                <c:pt idx="3">
                  <c:v>33000000</c:v>
                </c:pt>
                <c:pt idx="4">
                  <c:v>21000000</c:v>
                </c:pt>
                <c:pt idx="5">
                  <c:v>17000000</c:v>
                </c:pt>
              </c:numCache>
            </c:numRef>
          </c:val>
          <c:extLst>
            <c:ext xmlns:c16="http://schemas.microsoft.com/office/drawing/2014/chart" uri="{C3380CC4-5D6E-409C-BE32-E72D297353CC}">
              <c16:uniqueId val="{00000000-0890-F041-AD83-094D0DA7DD85}"/>
            </c:ext>
          </c:extLst>
        </c:ser>
        <c:dLbls>
          <c:showLegendKey val="0"/>
          <c:showVal val="0"/>
          <c:showCatName val="0"/>
          <c:showSerName val="0"/>
          <c:showPercent val="0"/>
          <c:showBubbleSize val="0"/>
        </c:dLbls>
        <c:gapWidth val="182"/>
        <c:axId val="1529764015"/>
        <c:axId val="1529306975"/>
      </c:barChart>
      <c:catAx>
        <c:axId val="15297640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529306975"/>
        <c:crosses val="autoZero"/>
        <c:auto val="1"/>
        <c:lblAlgn val="ctr"/>
        <c:lblOffset val="100"/>
        <c:noMultiLvlLbl val="0"/>
      </c:catAx>
      <c:valAx>
        <c:axId val="1529306975"/>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529764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Importe</c:v>
                </c:pt>
              </c:strCache>
            </c:strRef>
          </c:tx>
          <c:spPr>
            <a:solidFill>
              <a:schemeClr val="accent1"/>
            </a:solidFill>
            <a:ln>
              <a:noFill/>
            </a:ln>
            <a:effectLst/>
          </c:spPr>
          <c:invertIfNegative val="0"/>
          <c:cat>
            <c:strRef>
              <c:f>Tabelle1!$A$2</c:f>
              <c:strCache>
                <c:ptCount val="1"/>
                <c:pt idx="0">
                  <c:v>Aluminium, Rohstoffe &amp; Abfälle</c:v>
                </c:pt>
              </c:strCache>
            </c:strRef>
          </c:cat>
          <c:val>
            <c:numRef>
              <c:f>Tabelle1!$B$2</c:f>
              <c:numCache>
                <c:formatCode>#,##0</c:formatCode>
                <c:ptCount val="1"/>
                <c:pt idx="0">
                  <c:v>7546631</c:v>
                </c:pt>
              </c:numCache>
            </c:numRef>
          </c:val>
          <c:extLst>
            <c:ext xmlns:c16="http://schemas.microsoft.com/office/drawing/2014/chart" uri="{C3380CC4-5D6E-409C-BE32-E72D297353CC}">
              <c16:uniqueId val="{00000000-DCCF-4943-9B6C-3D003B1EC377}"/>
            </c:ext>
          </c:extLst>
        </c:ser>
        <c:ser>
          <c:idx val="1"/>
          <c:order val="1"/>
          <c:tx>
            <c:strRef>
              <c:f>Tabelle1!$C$1</c:f>
              <c:strCache>
                <c:ptCount val="1"/>
                <c:pt idx="0">
                  <c:v>Exporte</c:v>
                </c:pt>
              </c:strCache>
            </c:strRef>
          </c:tx>
          <c:spPr>
            <a:solidFill>
              <a:schemeClr val="accent2"/>
            </a:solidFill>
            <a:ln>
              <a:noFill/>
            </a:ln>
            <a:effectLst/>
          </c:spPr>
          <c:invertIfNegative val="0"/>
          <c:cat>
            <c:strRef>
              <c:f>Tabelle1!$A$2</c:f>
              <c:strCache>
                <c:ptCount val="1"/>
                <c:pt idx="0">
                  <c:v>Aluminium, Rohstoffe &amp; Abfälle</c:v>
                </c:pt>
              </c:strCache>
            </c:strRef>
          </c:cat>
          <c:val>
            <c:numRef>
              <c:f>Tabelle1!$C$2</c:f>
              <c:numCache>
                <c:formatCode>#,##0</c:formatCode>
                <c:ptCount val="1"/>
                <c:pt idx="0">
                  <c:v>2581460</c:v>
                </c:pt>
              </c:numCache>
            </c:numRef>
          </c:val>
          <c:extLst>
            <c:ext xmlns:c16="http://schemas.microsoft.com/office/drawing/2014/chart" uri="{C3380CC4-5D6E-409C-BE32-E72D297353CC}">
              <c16:uniqueId val="{00000001-DCCF-4943-9B6C-3D003B1EC377}"/>
            </c:ext>
          </c:extLst>
        </c:ser>
        <c:ser>
          <c:idx val="2"/>
          <c:order val="2"/>
          <c:tx>
            <c:strRef>
              <c:f>Tabelle1!$D$1</c:f>
              <c:strCache>
                <c:ptCount val="1"/>
                <c:pt idx="0">
                  <c:v>Netto</c:v>
                </c:pt>
              </c:strCache>
            </c:strRef>
          </c:tx>
          <c:spPr>
            <a:solidFill>
              <a:schemeClr val="accent3"/>
            </a:solidFill>
            <a:ln>
              <a:noFill/>
            </a:ln>
            <a:effectLst/>
          </c:spPr>
          <c:invertIfNegative val="0"/>
          <c:cat>
            <c:strRef>
              <c:f>Tabelle1!$A$2</c:f>
              <c:strCache>
                <c:ptCount val="1"/>
                <c:pt idx="0">
                  <c:v>Aluminium, Rohstoffe &amp; Abfälle</c:v>
                </c:pt>
              </c:strCache>
            </c:strRef>
          </c:cat>
          <c:val>
            <c:numRef>
              <c:f>Tabelle1!$D$2</c:f>
              <c:numCache>
                <c:formatCode>#,##0</c:formatCode>
                <c:ptCount val="1"/>
                <c:pt idx="0">
                  <c:v>5370293</c:v>
                </c:pt>
              </c:numCache>
            </c:numRef>
          </c:val>
          <c:extLst>
            <c:ext xmlns:c16="http://schemas.microsoft.com/office/drawing/2014/chart" uri="{C3380CC4-5D6E-409C-BE32-E72D297353CC}">
              <c16:uniqueId val="{00000002-DCCF-4943-9B6C-3D003B1EC377}"/>
            </c:ext>
          </c:extLst>
        </c:ser>
        <c:dLbls>
          <c:showLegendKey val="0"/>
          <c:showVal val="0"/>
          <c:showCatName val="0"/>
          <c:showSerName val="0"/>
          <c:showPercent val="0"/>
          <c:showBubbleSize val="0"/>
        </c:dLbls>
        <c:gapWidth val="219"/>
        <c:overlap val="-27"/>
        <c:axId val="-883764688"/>
        <c:axId val="-883762640"/>
      </c:barChart>
      <c:catAx>
        <c:axId val="-88376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3762640"/>
        <c:crosses val="autoZero"/>
        <c:auto val="1"/>
        <c:lblAlgn val="ctr"/>
        <c:lblOffset val="100"/>
        <c:noMultiLvlLbl val="0"/>
      </c:catAx>
      <c:valAx>
        <c:axId val="-883762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37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Hauptverwendungsgebiete</a:t>
            </a:r>
            <a:r>
              <a:rPr lang="en-US"/>
              <a:t> 2019</a:t>
            </a:r>
          </a:p>
        </c:rich>
      </c:tx>
      <c:layout>
        <c:manualLayout>
          <c:xMode val="edge"/>
          <c:yMode val="edge"/>
          <c:x val="0.23500729927007299"/>
          <c:y val="1.533056377242924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dLbls>
          <c:showLegendKey val="0"/>
          <c:showVal val="0"/>
          <c:showCatName val="0"/>
          <c:showSerName val="0"/>
          <c:showPercent val="0"/>
          <c:showBubbleSize val="0"/>
          <c:showLeaderLines val="0"/>
        </c:dLbls>
        <c:firstSliceAng val="103"/>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err="1"/>
              <a:t>Hauptverwendungsgebiete</a:t>
            </a:r>
            <a:r>
              <a:rPr lang="en-US"/>
              <a:t> 2020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Verkauf</c:v>
                </c:pt>
              </c:strCache>
            </c:strRef>
          </c:tx>
          <c:dPt>
            <c:idx val="0"/>
            <c:bubble3D val="0"/>
            <c:spPr>
              <a:solidFill>
                <a:schemeClr val="tx1">
                  <a:lumMod val="65000"/>
                  <a:lumOff val="35000"/>
                </a:schemeClr>
              </a:solidFill>
              <a:ln w="19050">
                <a:solidFill>
                  <a:schemeClr val="lt1"/>
                </a:solidFill>
              </a:ln>
              <a:effectLst/>
            </c:spPr>
            <c:extLst>
              <c:ext xmlns:c16="http://schemas.microsoft.com/office/drawing/2014/chart" uri="{C3380CC4-5D6E-409C-BE32-E72D297353CC}">
                <c16:uniqueId val="{00000001-A36B-4E88-A631-4B6A60DBE77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36B-4E88-A631-4B6A60DBE775}"/>
              </c:ext>
            </c:extLst>
          </c:dPt>
          <c:dPt>
            <c:idx val="2"/>
            <c:bubble3D val="0"/>
            <c:spPr>
              <a:solidFill>
                <a:srgbClr val="FF0000"/>
              </a:solidFill>
              <a:ln w="19050">
                <a:solidFill>
                  <a:schemeClr val="lt1"/>
                </a:solidFill>
              </a:ln>
              <a:effectLst/>
            </c:spPr>
            <c:extLst>
              <c:ext xmlns:c16="http://schemas.microsoft.com/office/drawing/2014/chart" uri="{C3380CC4-5D6E-409C-BE32-E72D297353CC}">
                <c16:uniqueId val="{00000005-A36B-4E88-A631-4B6A60DBE77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36B-4E88-A631-4B6A60DBE77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36B-4E88-A631-4B6A60DBE775}"/>
              </c:ext>
            </c:extLst>
          </c:dPt>
          <c:dPt>
            <c:idx val="5"/>
            <c:bubble3D val="0"/>
            <c:spPr>
              <a:solidFill>
                <a:srgbClr val="FF2F92"/>
              </a:solidFill>
              <a:ln w="19050">
                <a:solidFill>
                  <a:schemeClr val="lt1"/>
                </a:solidFill>
              </a:ln>
              <a:effectLst/>
            </c:spPr>
            <c:extLst>
              <c:ext xmlns:c16="http://schemas.microsoft.com/office/drawing/2014/chart" uri="{C3380CC4-5D6E-409C-BE32-E72D297353CC}">
                <c16:uniqueId val="{0000000B-A36B-4E88-A631-4B6A60DBE77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A36B-4E88-A631-4B6A60DBE775}"/>
              </c:ext>
            </c:extLst>
          </c:dPt>
          <c:dPt>
            <c:idx val="7"/>
            <c:bubble3D val="0"/>
            <c:spPr>
              <a:solidFill>
                <a:srgbClr val="FF9966"/>
              </a:solidFill>
              <a:ln w="19050">
                <a:solidFill>
                  <a:schemeClr val="lt1"/>
                </a:solidFill>
              </a:ln>
              <a:effectLst/>
            </c:spPr>
            <c:extLst>
              <c:ext xmlns:c16="http://schemas.microsoft.com/office/drawing/2014/chart" uri="{C3380CC4-5D6E-409C-BE32-E72D297353CC}">
                <c16:uniqueId val="{0000000F-A36B-4E88-A631-4B6A60DBE775}"/>
              </c:ext>
            </c:extLst>
          </c:dPt>
          <c:dLbls>
            <c:dLbl>
              <c:idx val="4"/>
              <c:layout>
                <c:manualLayout>
                  <c:x val="-2.2769009713201907E-2"/>
                  <c:y val="1.2611501182083037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36B-4E88-A631-4B6A60DBE775}"/>
                </c:ext>
              </c:extLst>
            </c:dLbl>
            <c:dLbl>
              <c:idx val="5"/>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B-A36B-4E88-A631-4B6A60DBE775}"/>
                </c:ext>
              </c:extLst>
            </c:dLbl>
            <c:dLbl>
              <c:idx val="6"/>
              <c:layout>
                <c:manualLayout>
                  <c:x val="-1.3168457957353871E-2"/>
                  <c:y val="-2.71866021334431E-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36B-4E88-A631-4B6A60DBE775}"/>
                </c:ext>
              </c:extLst>
            </c:dLbl>
            <c:dLbl>
              <c:idx val="7"/>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F-A36B-4E88-A631-4B6A60DBE7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Tabelle1!$A$2:$A$9</c:f>
              <c:strCache>
                <c:ptCount val="8"/>
                <c:pt idx="0">
                  <c:v>Verkehr (Fahrzeuge)</c:v>
                </c:pt>
                <c:pt idx="1">
                  <c:v>Bau</c:v>
                </c:pt>
                <c:pt idx="2">
                  <c:v>Verpackung</c:v>
                </c:pt>
                <c:pt idx="3">
                  <c:v>Elektrotechnik</c:v>
                </c:pt>
                <c:pt idx="4">
                  <c:v>Maschinenbau</c:v>
                </c:pt>
                <c:pt idx="5">
                  <c:v>Eisen und Stahl</c:v>
                </c:pt>
                <c:pt idx="6">
                  <c:v>Haushaltswaren</c:v>
                </c:pt>
                <c:pt idx="7">
                  <c:v>Sonstige</c:v>
                </c:pt>
              </c:strCache>
            </c:strRef>
          </c:cat>
          <c:val>
            <c:numRef>
              <c:f>Tabelle1!$B$2:$B$9</c:f>
              <c:numCache>
                <c:formatCode>0%</c:formatCode>
                <c:ptCount val="8"/>
                <c:pt idx="0">
                  <c:v>0.45</c:v>
                </c:pt>
                <c:pt idx="1">
                  <c:v>0.15</c:v>
                </c:pt>
                <c:pt idx="2">
                  <c:v>0.13</c:v>
                </c:pt>
                <c:pt idx="3">
                  <c:v>0.08</c:v>
                </c:pt>
                <c:pt idx="4">
                  <c:v>0.06</c:v>
                </c:pt>
                <c:pt idx="5">
                  <c:v>0.04</c:v>
                </c:pt>
                <c:pt idx="6">
                  <c:v>0.05</c:v>
                </c:pt>
                <c:pt idx="7">
                  <c:v>0.04</c:v>
                </c:pt>
              </c:numCache>
            </c:numRef>
          </c:val>
          <c:extLst>
            <c:ext xmlns:c16="http://schemas.microsoft.com/office/drawing/2014/chart" uri="{C3380CC4-5D6E-409C-BE32-E72D297353CC}">
              <c16:uniqueId val="{00000010-A36B-4E88-A631-4B6A60DBE775}"/>
            </c:ext>
          </c:extLst>
        </c:ser>
        <c:dLbls>
          <c:showLegendKey val="0"/>
          <c:showVal val="0"/>
          <c:showCatName val="0"/>
          <c:showSerName val="0"/>
          <c:showPercent val="0"/>
          <c:showBubbleSize val="0"/>
          <c:showLeaderLines val="1"/>
        </c:dLbls>
        <c:firstSliceAng val="103"/>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dirty="0"/>
              <a:t>In Mio. Tonnen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Hüttenaluminium</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Tabelle1!$A$2:$A$6</c:f>
              <c:numCache>
                <c:formatCode>0</c:formatCode>
                <c:ptCount val="5"/>
                <c:pt idx="0">
                  <c:v>2014</c:v>
                </c:pt>
                <c:pt idx="1">
                  <c:v>2015</c:v>
                </c:pt>
                <c:pt idx="2">
                  <c:v>2016</c:v>
                </c:pt>
                <c:pt idx="3">
                  <c:v>2017</c:v>
                </c:pt>
                <c:pt idx="4">
                  <c:v>2018</c:v>
                </c:pt>
              </c:numCache>
            </c:numRef>
          </c:cat>
          <c:val>
            <c:numRef>
              <c:f>Tabelle1!$B$2:$B$6</c:f>
              <c:numCache>
                <c:formatCode>#,##0</c:formatCode>
                <c:ptCount val="5"/>
                <c:pt idx="0">
                  <c:v>53900</c:v>
                </c:pt>
                <c:pt idx="1">
                  <c:v>57600</c:v>
                </c:pt>
                <c:pt idx="2">
                  <c:v>59400</c:v>
                </c:pt>
                <c:pt idx="3">
                  <c:v>62400</c:v>
                </c:pt>
                <c:pt idx="4">
                  <c:v>62600</c:v>
                </c:pt>
              </c:numCache>
            </c:numRef>
          </c:val>
          <c:extLst>
            <c:ext xmlns:c16="http://schemas.microsoft.com/office/drawing/2014/chart" uri="{C3380CC4-5D6E-409C-BE32-E72D297353CC}">
              <c16:uniqueId val="{00000000-BF4A-4611-84F2-5AB95A8CBBA4}"/>
            </c:ext>
          </c:extLst>
        </c:ser>
        <c:ser>
          <c:idx val="1"/>
          <c:order val="1"/>
          <c:tx>
            <c:strRef>
              <c:f>Tabelle1!$C$1</c:f>
              <c:strCache>
                <c:ptCount val="1"/>
                <c:pt idx="0">
                  <c:v>Recyclingaluminium</c:v>
                </c:pt>
              </c:strCache>
            </c:strRef>
          </c:tx>
          <c:spPr>
            <a:solidFill>
              <a:schemeClr val="accent2"/>
            </a:solidFill>
            <a:ln>
              <a:noFill/>
            </a:ln>
            <a:effectLst/>
          </c:spPr>
          <c:invertIfNegative val="0"/>
          <c:dLbls>
            <c:dLbl>
              <c:idx val="0"/>
              <c:layout>
                <c:manualLayout>
                  <c:x val="1.9444444444444445E-2"/>
                  <c:y val="3.493068322215896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E8B-A742-B798-685F61C3E9D1}"/>
                </c:ext>
              </c:extLst>
            </c:dLbl>
            <c:dLbl>
              <c:idx val="1"/>
              <c:layout>
                <c:manualLayout>
                  <c:x val="2.9166666666666667E-2"/>
                  <c:y val="-6.4038846125078698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E8B-A742-B798-685F61C3E9D1}"/>
                </c:ext>
              </c:extLst>
            </c:dLbl>
            <c:dLbl>
              <c:idx val="2"/>
              <c:layout>
                <c:manualLayout>
                  <c:x val="2.9166666666666667E-2"/>
                  <c:y val="-6.986136644432113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E8B-A742-B798-685F61C3E9D1}"/>
                </c:ext>
              </c:extLst>
            </c:dLbl>
            <c:dLbl>
              <c:idx val="3"/>
              <c:layout>
                <c:manualLayout>
                  <c:x val="2.638888888888868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E8B-A742-B798-685F61C3E9D1}"/>
                </c:ext>
              </c:extLst>
            </c:dLbl>
            <c:dLbl>
              <c:idx val="4"/>
              <c:layout>
                <c:manualLayout>
                  <c:x val="2.2222222222222223E-2"/>
                  <c:y val="-6.4038846125078698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E8B-A742-B798-685F61C3E9D1}"/>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Tabelle1!$A$2:$A$6</c:f>
              <c:numCache>
                <c:formatCode>0</c:formatCode>
                <c:ptCount val="5"/>
                <c:pt idx="0">
                  <c:v>2014</c:v>
                </c:pt>
                <c:pt idx="1">
                  <c:v>2015</c:v>
                </c:pt>
                <c:pt idx="2">
                  <c:v>2016</c:v>
                </c:pt>
                <c:pt idx="3">
                  <c:v>2017</c:v>
                </c:pt>
                <c:pt idx="4">
                  <c:v>2018</c:v>
                </c:pt>
              </c:numCache>
            </c:numRef>
          </c:cat>
          <c:val>
            <c:numRef>
              <c:f>Tabelle1!$C$2:$C$6</c:f>
              <c:numCache>
                <c:formatCode>#,##0</c:formatCode>
                <c:ptCount val="5"/>
                <c:pt idx="0">
                  <c:v>15500</c:v>
                </c:pt>
                <c:pt idx="1">
                  <c:v>15600</c:v>
                </c:pt>
                <c:pt idx="2">
                  <c:v>16000</c:v>
                </c:pt>
                <c:pt idx="3">
                  <c:v>17000</c:v>
                </c:pt>
                <c:pt idx="4">
                  <c:v>19300</c:v>
                </c:pt>
              </c:numCache>
            </c:numRef>
          </c:val>
          <c:extLst>
            <c:ext xmlns:c16="http://schemas.microsoft.com/office/drawing/2014/chart" uri="{C3380CC4-5D6E-409C-BE32-E72D297353CC}">
              <c16:uniqueId val="{00000001-BF4A-4611-84F2-5AB95A8CBBA4}"/>
            </c:ext>
          </c:extLst>
        </c:ser>
        <c:dLbls>
          <c:dLblPos val="outEnd"/>
          <c:showLegendKey val="0"/>
          <c:showVal val="1"/>
          <c:showCatName val="0"/>
          <c:showSerName val="0"/>
          <c:showPercent val="0"/>
          <c:showBubbleSize val="0"/>
        </c:dLbls>
        <c:gapWidth val="150"/>
        <c:axId val="1305164000"/>
        <c:axId val="1305164832"/>
      </c:barChart>
      <c:catAx>
        <c:axId val="130516400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1305164832"/>
        <c:crosses val="autoZero"/>
        <c:auto val="1"/>
        <c:lblAlgn val="ctr"/>
        <c:lblOffset val="100"/>
        <c:noMultiLvlLbl val="1"/>
      </c:catAx>
      <c:valAx>
        <c:axId val="1305164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crossAx val="130516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de-DE"/>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Verkauf</c:v>
                </c:pt>
              </c:strCache>
            </c:strRef>
          </c:tx>
          <c:dPt>
            <c:idx val="0"/>
            <c:bubble3D val="0"/>
            <c:spPr>
              <a:solidFill>
                <a:schemeClr val="tx1">
                  <a:lumMod val="65000"/>
                  <a:lumOff val="35000"/>
                </a:schemeClr>
              </a:solidFill>
              <a:ln w="19050">
                <a:solidFill>
                  <a:schemeClr val="lt1"/>
                </a:solidFill>
              </a:ln>
              <a:effectLst/>
            </c:spPr>
            <c:extLst>
              <c:ext xmlns:c16="http://schemas.microsoft.com/office/drawing/2014/chart" uri="{C3380CC4-5D6E-409C-BE32-E72D297353CC}">
                <c16:uniqueId val="{00000001-1D47-8047-9B19-7AA8944FEAC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D47-8047-9B19-7AA8944FEACC}"/>
              </c:ext>
            </c:extLst>
          </c:dPt>
          <c:dPt>
            <c:idx val="2"/>
            <c:bubble3D val="0"/>
            <c:spPr>
              <a:solidFill>
                <a:srgbClr val="FF0000"/>
              </a:solidFill>
              <a:ln w="19050">
                <a:solidFill>
                  <a:schemeClr val="lt1"/>
                </a:solidFill>
              </a:ln>
              <a:effectLst/>
            </c:spPr>
            <c:extLst>
              <c:ext xmlns:c16="http://schemas.microsoft.com/office/drawing/2014/chart" uri="{C3380CC4-5D6E-409C-BE32-E72D297353CC}">
                <c16:uniqueId val="{00000005-1D47-8047-9B19-7AA8944FEAC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D47-8047-9B19-7AA8944FEAC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D47-8047-9B19-7AA8944FEACC}"/>
              </c:ext>
            </c:extLst>
          </c:dPt>
          <c:dPt>
            <c:idx val="5"/>
            <c:bubble3D val="0"/>
            <c:spPr>
              <a:solidFill>
                <a:srgbClr val="FF2F92"/>
              </a:solidFill>
              <a:ln w="19050">
                <a:solidFill>
                  <a:schemeClr val="lt1"/>
                </a:solidFill>
              </a:ln>
              <a:effectLst/>
            </c:spPr>
            <c:extLst>
              <c:ext xmlns:c16="http://schemas.microsoft.com/office/drawing/2014/chart" uri="{C3380CC4-5D6E-409C-BE32-E72D297353CC}">
                <c16:uniqueId val="{0000000B-1D47-8047-9B19-7AA8944FEAC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D47-8047-9B19-7AA8944FEACC}"/>
              </c:ext>
            </c:extLst>
          </c:dPt>
          <c:dPt>
            <c:idx val="7"/>
            <c:bubble3D val="0"/>
            <c:spPr>
              <a:solidFill>
                <a:srgbClr val="FF9966"/>
              </a:solidFill>
              <a:ln w="19050">
                <a:solidFill>
                  <a:schemeClr val="lt1"/>
                </a:solidFill>
              </a:ln>
              <a:effectLst/>
            </c:spPr>
            <c:extLst>
              <c:ext xmlns:c16="http://schemas.microsoft.com/office/drawing/2014/chart" uri="{C3380CC4-5D6E-409C-BE32-E72D297353CC}">
                <c16:uniqueId val="{0000000F-1D47-8047-9B19-7AA8944FEACC}"/>
              </c:ext>
            </c:extLst>
          </c:dPt>
          <c:dLbls>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9-1D47-8047-9B19-7AA8944FEACC}"/>
                </c:ext>
              </c:extLst>
            </c:dLbl>
            <c:dLbl>
              <c:idx val="5"/>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B-1D47-8047-9B19-7AA8944FEACC}"/>
                </c:ext>
              </c:extLst>
            </c:dLbl>
            <c:dLbl>
              <c:idx val="6"/>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D-1D47-8047-9B19-7AA8944FEACC}"/>
                </c:ext>
              </c:extLst>
            </c:dLbl>
            <c:dLbl>
              <c:idx val="7"/>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F-1D47-8047-9B19-7AA8944FEAC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Tabelle1!$A$2:$A$9</c:f>
              <c:strCache>
                <c:ptCount val="8"/>
                <c:pt idx="0">
                  <c:v>Verkehr (Fahrzeuge)</c:v>
                </c:pt>
                <c:pt idx="1">
                  <c:v>Bau</c:v>
                </c:pt>
                <c:pt idx="2">
                  <c:v>Verpackung</c:v>
                </c:pt>
                <c:pt idx="3">
                  <c:v>Elektrotechnik</c:v>
                </c:pt>
                <c:pt idx="4">
                  <c:v>Maschinenbau</c:v>
                </c:pt>
                <c:pt idx="5">
                  <c:v>Eisen und Stahl</c:v>
                </c:pt>
                <c:pt idx="6">
                  <c:v>Haushaltswaren</c:v>
                </c:pt>
                <c:pt idx="7">
                  <c:v>Sonstige</c:v>
                </c:pt>
              </c:strCache>
            </c:strRef>
          </c:cat>
          <c:val>
            <c:numRef>
              <c:f>Tabelle1!$B$2:$B$9</c:f>
              <c:numCache>
                <c:formatCode>0%</c:formatCode>
                <c:ptCount val="8"/>
                <c:pt idx="0">
                  <c:v>0.45</c:v>
                </c:pt>
                <c:pt idx="1">
                  <c:v>0.15</c:v>
                </c:pt>
                <c:pt idx="2">
                  <c:v>0.13</c:v>
                </c:pt>
                <c:pt idx="3">
                  <c:v>0.08</c:v>
                </c:pt>
                <c:pt idx="4">
                  <c:v>0.06</c:v>
                </c:pt>
                <c:pt idx="5">
                  <c:v>0.04</c:v>
                </c:pt>
                <c:pt idx="6">
                  <c:v>0.05</c:v>
                </c:pt>
                <c:pt idx="7">
                  <c:v>0.04</c:v>
                </c:pt>
              </c:numCache>
            </c:numRef>
          </c:val>
          <c:extLst>
            <c:ext xmlns:c16="http://schemas.microsoft.com/office/drawing/2014/chart" uri="{C3380CC4-5D6E-409C-BE32-E72D297353CC}">
              <c16:uniqueId val="{00000010-1D47-8047-9B19-7AA8944FEACC}"/>
            </c:ext>
          </c:extLst>
        </c:ser>
        <c:dLbls>
          <c:showLegendKey val="0"/>
          <c:showVal val="0"/>
          <c:showCatName val="0"/>
          <c:showSerName val="0"/>
          <c:showPercent val="0"/>
          <c:showBubbleSize val="0"/>
          <c:showLeaderLines val="1"/>
        </c:dLbls>
        <c:firstSliceAng val="103"/>
      </c:pieChart>
      <c:spPr>
        <a:noFill/>
        <a:ln>
          <a:noFill/>
        </a:ln>
        <a:effectLst/>
      </c:spPr>
    </c:plotArea>
    <c:legend>
      <c:legendPos val="l"/>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Quote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Tabelle1!$A$2:$A$6</c:f>
              <c:numCache>
                <c:formatCode>General</c:formatCode>
                <c:ptCount val="5"/>
                <c:pt idx="0">
                  <c:v>2000</c:v>
                </c:pt>
                <c:pt idx="1">
                  <c:v>2005</c:v>
                </c:pt>
                <c:pt idx="2">
                  <c:v>2010</c:v>
                </c:pt>
                <c:pt idx="3">
                  <c:v>2015</c:v>
                </c:pt>
                <c:pt idx="4">
                  <c:v>2019</c:v>
                </c:pt>
              </c:numCache>
            </c:numRef>
          </c:cat>
          <c:val>
            <c:numRef>
              <c:f>Tabelle1!$B$2:$B$6</c:f>
              <c:numCache>
                <c:formatCode>0.00%</c:formatCode>
                <c:ptCount val="5"/>
                <c:pt idx="0">
                  <c:v>0.75700000000000001</c:v>
                </c:pt>
                <c:pt idx="1">
                  <c:v>0.76200000000000001</c:v>
                </c:pt>
                <c:pt idx="2">
                  <c:v>0.89300000000000002</c:v>
                </c:pt>
                <c:pt idx="3">
                  <c:v>0.91300000000000003</c:v>
                </c:pt>
                <c:pt idx="4">
                  <c:v>0.95699999999999996</c:v>
                </c:pt>
              </c:numCache>
            </c:numRef>
          </c:val>
          <c:extLst>
            <c:ext xmlns:c16="http://schemas.microsoft.com/office/drawing/2014/chart" uri="{C3380CC4-5D6E-409C-BE32-E72D297353CC}">
              <c16:uniqueId val="{00000000-1C07-7645-928A-48A19A19B5DF}"/>
            </c:ext>
          </c:extLst>
        </c:ser>
        <c:dLbls>
          <c:showLegendKey val="0"/>
          <c:showVal val="0"/>
          <c:showCatName val="0"/>
          <c:showSerName val="0"/>
          <c:showPercent val="0"/>
          <c:showBubbleSize val="0"/>
        </c:dLbls>
        <c:gapWidth val="219"/>
        <c:overlap val="-27"/>
        <c:axId val="2143155904"/>
        <c:axId val="2143120720"/>
      </c:barChart>
      <c:catAx>
        <c:axId val="214315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120720"/>
        <c:crosses val="autoZero"/>
        <c:auto val="1"/>
        <c:lblAlgn val="ctr"/>
        <c:lblOffset val="100"/>
        <c:noMultiLvlLbl val="0"/>
      </c:catAx>
      <c:valAx>
        <c:axId val="21431207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155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Folie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Klimawandel</c:v>
                </c:pt>
                <c:pt idx="1">
                  <c:v>Sommersomog</c:v>
                </c:pt>
                <c:pt idx="2">
                  <c:v>Terrestrische Eutrophierung</c:v>
                </c:pt>
                <c:pt idx="3">
                  <c:v>Aquatische Eutrophierung</c:v>
                </c:pt>
              </c:strCache>
            </c:strRef>
          </c:cat>
          <c:val>
            <c:numRef>
              <c:f>Tabelle1!$B$2:$B$5</c:f>
              <c:numCache>
                <c:formatCode>General</c:formatCode>
                <c:ptCount val="4"/>
                <c:pt idx="0">
                  <c:v>17.5</c:v>
                </c:pt>
                <c:pt idx="1">
                  <c:v>6.5</c:v>
                </c:pt>
                <c:pt idx="2">
                  <c:v>4.9000000000000004</c:v>
                </c:pt>
                <c:pt idx="3">
                  <c:v>0.3</c:v>
                </c:pt>
              </c:numCache>
            </c:numRef>
          </c:val>
          <c:extLst>
            <c:ext xmlns:c16="http://schemas.microsoft.com/office/drawing/2014/chart" uri="{C3380CC4-5D6E-409C-BE32-E72D297353CC}">
              <c16:uniqueId val="{00000000-0B9C-DE41-99A6-479A4E90B47D}"/>
            </c:ext>
          </c:extLst>
        </c:ser>
        <c:ser>
          <c:idx val="1"/>
          <c:order val="1"/>
          <c:tx>
            <c:strRef>
              <c:f>Tabelle1!$C$1</c:f>
              <c:strCache>
                <c:ptCount val="1"/>
                <c:pt idx="0">
                  <c:v>Box</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Klimawandel</c:v>
                </c:pt>
                <c:pt idx="1">
                  <c:v>Sommersomog</c:v>
                </c:pt>
                <c:pt idx="2">
                  <c:v>Terrestrische Eutrophierung</c:v>
                </c:pt>
                <c:pt idx="3">
                  <c:v>Aquatische Eutrophierung</c:v>
                </c:pt>
              </c:strCache>
            </c:strRef>
          </c:cat>
          <c:val>
            <c:numRef>
              <c:f>Tabelle1!$C$2:$C$5</c:f>
              <c:numCache>
                <c:formatCode>General</c:formatCode>
                <c:ptCount val="4"/>
                <c:pt idx="0">
                  <c:v>25</c:v>
                </c:pt>
                <c:pt idx="1">
                  <c:v>2.5</c:v>
                </c:pt>
                <c:pt idx="2">
                  <c:v>7</c:v>
                </c:pt>
                <c:pt idx="3">
                  <c:v>5.6</c:v>
                </c:pt>
              </c:numCache>
            </c:numRef>
          </c:val>
          <c:extLst>
            <c:ext xmlns:c16="http://schemas.microsoft.com/office/drawing/2014/chart" uri="{C3380CC4-5D6E-409C-BE32-E72D297353CC}">
              <c16:uniqueId val="{00000001-0B9C-DE41-99A6-479A4E90B47D}"/>
            </c:ext>
          </c:extLst>
        </c:ser>
        <c:dLbls>
          <c:showLegendKey val="0"/>
          <c:showVal val="0"/>
          <c:showCatName val="0"/>
          <c:showSerName val="0"/>
          <c:showPercent val="0"/>
          <c:showBubbleSize val="0"/>
        </c:dLbls>
        <c:gapWidth val="219"/>
        <c:overlap val="-27"/>
        <c:axId val="539378271"/>
        <c:axId val="35461472"/>
      </c:barChart>
      <c:catAx>
        <c:axId val="539378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5461472"/>
        <c:crosses val="autoZero"/>
        <c:auto val="1"/>
        <c:lblAlgn val="ctr"/>
        <c:lblOffset val="100"/>
        <c:noMultiLvlLbl val="0"/>
      </c:catAx>
      <c:valAx>
        <c:axId val="35461472"/>
        <c:scaling>
          <c:orientation val="minMax"/>
          <c:max val="25"/>
        </c:scaling>
        <c:delete val="0"/>
        <c:axPos val="l"/>
        <c:majorGridlines>
          <c:spPr>
            <a:ln w="9525" cap="flat" cmpd="sng" algn="ctr">
              <a:solidFill>
                <a:schemeClr val="tx1">
                  <a:lumMod val="15000"/>
                  <a:lumOff val="85000"/>
                </a:schemeClr>
              </a:solidFill>
              <a:round/>
            </a:ln>
            <a:effectLst/>
          </c:spPr>
        </c:majorGridlines>
        <c:minorGridlines>
          <c:spPr>
            <a:ln w="15875" cap="flat" cmpd="sng" algn="ctr">
              <a:solidFill>
                <a:schemeClr val="accent6">
                  <a:lumMod val="75000"/>
                </a:schemeClr>
              </a:solidFill>
              <a:round/>
            </a:ln>
            <a:effectLst/>
          </c:spPr>
        </c:min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539378271"/>
        <c:crosses val="autoZero"/>
        <c:crossBetween val="between"/>
        <c:minorUnit val="2.5"/>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Folie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Versauerung</c:v>
                </c:pt>
                <c:pt idx="1">
                  <c:v>Humantoxizität PM10</c:v>
                </c:pt>
                <c:pt idx="2">
                  <c:v>Ozonabbau</c:v>
                </c:pt>
              </c:strCache>
            </c:strRef>
          </c:cat>
          <c:val>
            <c:numRef>
              <c:f>Tabelle1!$B$2:$B$4</c:f>
              <c:numCache>
                <c:formatCode>General</c:formatCode>
                <c:ptCount val="3"/>
                <c:pt idx="0">
                  <c:v>8.5000000000000006E-2</c:v>
                </c:pt>
                <c:pt idx="1">
                  <c:v>7.4999999999999997E-2</c:v>
                </c:pt>
                <c:pt idx="2">
                  <c:v>5.0000000000000001E-3</c:v>
                </c:pt>
              </c:numCache>
            </c:numRef>
          </c:val>
          <c:extLst>
            <c:ext xmlns:c16="http://schemas.microsoft.com/office/drawing/2014/chart" uri="{C3380CC4-5D6E-409C-BE32-E72D297353CC}">
              <c16:uniqueId val="{00000000-42F6-5F4E-AE7A-4A8CDD676711}"/>
            </c:ext>
          </c:extLst>
        </c:ser>
        <c:ser>
          <c:idx val="1"/>
          <c:order val="1"/>
          <c:tx>
            <c:strRef>
              <c:f>Tabelle1!$C$1</c:f>
              <c:strCache>
                <c:ptCount val="1"/>
                <c:pt idx="0">
                  <c:v>Box</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Versauerung</c:v>
                </c:pt>
                <c:pt idx="1">
                  <c:v>Humantoxizität PM10</c:v>
                </c:pt>
                <c:pt idx="2">
                  <c:v>Ozonabbau</c:v>
                </c:pt>
              </c:strCache>
            </c:strRef>
          </c:cat>
          <c:val>
            <c:numRef>
              <c:f>Tabelle1!$C$2:$C$4</c:f>
              <c:numCache>
                <c:formatCode>General</c:formatCode>
                <c:ptCount val="3"/>
                <c:pt idx="0">
                  <c:v>9.8000000000000004E-2</c:v>
                </c:pt>
                <c:pt idx="1">
                  <c:v>8.5000000000000006E-2</c:v>
                </c:pt>
                <c:pt idx="2">
                  <c:v>1.7000000000000001E-2</c:v>
                </c:pt>
              </c:numCache>
            </c:numRef>
          </c:val>
          <c:extLst>
            <c:ext xmlns:c16="http://schemas.microsoft.com/office/drawing/2014/chart" uri="{C3380CC4-5D6E-409C-BE32-E72D297353CC}">
              <c16:uniqueId val="{00000001-42F6-5F4E-AE7A-4A8CDD676711}"/>
            </c:ext>
          </c:extLst>
        </c:ser>
        <c:dLbls>
          <c:showLegendKey val="0"/>
          <c:showVal val="0"/>
          <c:showCatName val="0"/>
          <c:showSerName val="0"/>
          <c:showPercent val="0"/>
          <c:showBubbleSize val="0"/>
        </c:dLbls>
        <c:gapWidth val="219"/>
        <c:overlap val="-27"/>
        <c:axId val="1628806720"/>
        <c:axId val="1629037408"/>
      </c:barChart>
      <c:catAx>
        <c:axId val="162880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629037408"/>
        <c:crosses val="autoZero"/>
        <c:auto val="1"/>
        <c:lblAlgn val="ctr"/>
        <c:lblOffset val="100"/>
        <c:noMultiLvlLbl val="0"/>
      </c:catAx>
      <c:valAx>
        <c:axId val="162903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62880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Tabelle1!$B$1</c:f>
              <c:strCache>
                <c:ptCount val="1"/>
                <c:pt idx="0">
                  <c:v>Folie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Fossile Ressourcennutzung</c:v>
                </c:pt>
              </c:strCache>
            </c:strRef>
          </c:cat>
          <c:val>
            <c:numRef>
              <c:f>Tabelle1!$B$2</c:f>
              <c:numCache>
                <c:formatCode>General</c:formatCode>
                <c:ptCount val="1"/>
                <c:pt idx="0">
                  <c:v>97</c:v>
                </c:pt>
              </c:numCache>
            </c:numRef>
          </c:val>
          <c:extLst>
            <c:ext xmlns:c16="http://schemas.microsoft.com/office/drawing/2014/chart" uri="{C3380CC4-5D6E-409C-BE32-E72D297353CC}">
              <c16:uniqueId val="{00000000-7E7D-BE48-8146-4CABC11E6A34}"/>
            </c:ext>
          </c:extLst>
        </c:ser>
        <c:ser>
          <c:idx val="1"/>
          <c:order val="1"/>
          <c:tx>
            <c:strRef>
              <c:f>Tabelle1!$C$1</c:f>
              <c:strCache>
                <c:ptCount val="1"/>
                <c:pt idx="0">
                  <c:v>Box</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Fossile Ressourcennutzung</c:v>
                </c:pt>
              </c:strCache>
            </c:strRef>
          </c:cat>
          <c:val>
            <c:numRef>
              <c:f>Tabelle1!$C$2</c:f>
              <c:numCache>
                <c:formatCode>General</c:formatCode>
                <c:ptCount val="1"/>
                <c:pt idx="0">
                  <c:v>170</c:v>
                </c:pt>
              </c:numCache>
            </c:numRef>
          </c:val>
          <c:extLst>
            <c:ext xmlns:c16="http://schemas.microsoft.com/office/drawing/2014/chart" uri="{C3380CC4-5D6E-409C-BE32-E72D297353CC}">
              <c16:uniqueId val="{00000003-7E7D-BE48-8146-4CABC11E6A34}"/>
            </c:ext>
          </c:extLst>
        </c:ser>
        <c:dLbls>
          <c:showLegendKey val="0"/>
          <c:showVal val="0"/>
          <c:showCatName val="0"/>
          <c:showSerName val="0"/>
          <c:showPercent val="0"/>
          <c:showBubbleSize val="0"/>
        </c:dLbls>
        <c:gapWidth val="219"/>
        <c:overlap val="-27"/>
        <c:axId val="296640368"/>
        <c:axId val="296660160"/>
      </c:barChart>
      <c:catAx>
        <c:axId val="29664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96660160"/>
        <c:crosses val="autoZero"/>
        <c:auto val="1"/>
        <c:lblAlgn val="ctr"/>
        <c:lblOffset val="100"/>
        <c:noMultiLvlLbl val="0"/>
      </c:catAx>
      <c:valAx>
        <c:axId val="29666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9664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THG [ kg CO2-Äq]</c:v>
                </c:pt>
              </c:strCache>
            </c:strRef>
          </c:tx>
          <c:spPr>
            <a:solidFill>
              <a:schemeClr val="accent1"/>
            </a:solidFill>
            <a:ln>
              <a:noFill/>
            </a:ln>
            <a:effectLst/>
          </c:spPr>
          <c:invertIfNegative val="0"/>
          <c:cat>
            <c:strRef>
              <c:f>Tabelle1!$A$2:$A$8</c:f>
              <c:strCache>
                <c:ptCount val="7"/>
                <c:pt idx="0">
                  <c:v> Primär-Al</c:v>
                </c:pt>
                <c:pt idx="1">
                  <c:v>75% Skundärmaterial</c:v>
                </c:pt>
                <c:pt idx="2">
                  <c:v> 50% Sekundärmaterial</c:v>
                </c:pt>
                <c:pt idx="3">
                  <c:v> Sekundär-Al</c:v>
                </c:pt>
                <c:pt idx="4">
                  <c:v>PE- Folie</c:v>
                </c:pt>
                <c:pt idx="5">
                  <c:v>PE-Folie (ifeu)</c:v>
                </c:pt>
                <c:pt idx="6">
                  <c:v>Bio-PE-Folie (IFEU)</c:v>
                </c:pt>
              </c:strCache>
            </c:strRef>
          </c:cat>
          <c:val>
            <c:numRef>
              <c:f>Tabelle1!$B$2:$B$8</c:f>
              <c:numCache>
                <c:formatCode>General</c:formatCode>
                <c:ptCount val="7"/>
                <c:pt idx="0">
                  <c:v>10.7</c:v>
                </c:pt>
                <c:pt idx="1">
                  <c:v>3.14</c:v>
                </c:pt>
                <c:pt idx="2">
                  <c:v>6.78</c:v>
                </c:pt>
                <c:pt idx="3">
                  <c:v>0.93</c:v>
                </c:pt>
                <c:pt idx="4">
                  <c:v>0.4</c:v>
                </c:pt>
                <c:pt idx="5">
                  <c:v>0.3</c:v>
                </c:pt>
                <c:pt idx="6">
                  <c:v>0.03</c:v>
                </c:pt>
              </c:numCache>
            </c:numRef>
          </c:val>
          <c:extLst>
            <c:ext xmlns:c16="http://schemas.microsoft.com/office/drawing/2014/chart" uri="{C3380CC4-5D6E-409C-BE32-E72D297353CC}">
              <c16:uniqueId val="{00000000-72EF-B541-8C2F-46D25A328DDE}"/>
            </c:ext>
          </c:extLst>
        </c:ser>
        <c:dLbls>
          <c:showLegendKey val="0"/>
          <c:showVal val="0"/>
          <c:showCatName val="0"/>
          <c:showSerName val="0"/>
          <c:showPercent val="0"/>
          <c:showBubbleSize val="0"/>
        </c:dLbls>
        <c:gapWidth val="219"/>
        <c:overlap val="-27"/>
        <c:axId val="804222367"/>
        <c:axId val="804224047"/>
      </c:barChart>
      <c:catAx>
        <c:axId val="8042223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04224047"/>
        <c:crosses val="autoZero"/>
        <c:auto val="1"/>
        <c:lblAlgn val="ctr"/>
        <c:lblOffset val="100"/>
        <c:noMultiLvlLbl val="0"/>
      </c:catAx>
      <c:valAx>
        <c:axId val="8042240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042223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F2C1F-D45F-BB4B-A89E-806F4D0A3E7C}" type="doc">
      <dgm:prSet loTypeId="urn:microsoft.com/office/officeart/2008/layout/VerticalCurvedList" loCatId="" qsTypeId="urn:microsoft.com/office/officeart/2005/8/quickstyle/simple1" qsCatId="simple" csTypeId="urn:microsoft.com/office/officeart/2005/8/colors/colorful3" csCatId="colorful" phldr="1"/>
      <dgm:spPr/>
      <dgm:t>
        <a:bodyPr/>
        <a:lstStyle/>
        <a:p>
          <a:endParaRPr lang="de-DE"/>
        </a:p>
      </dgm:t>
    </dgm:pt>
    <dgm:pt modelId="{8ADC2CCE-1F9D-7F4C-8A6A-E94CBD4BE6D7}">
      <dgm:prSet phldrT="[Text]"/>
      <dgm:spPr/>
      <dgm:t>
        <a:bodyPr/>
        <a:lstStyle/>
        <a:p>
          <a:r>
            <a:rPr lang="de-DE" dirty="0"/>
            <a:t>Nachhaltigkeit, Klimawandel und Ressourcennutzung</a:t>
          </a:r>
        </a:p>
      </dgm:t>
    </dgm:pt>
    <dgm:pt modelId="{5F095AD1-124E-2843-8676-40AA04A03DFE}" type="parTrans" cxnId="{D51C2EB9-7729-CD4F-B6CF-8788EE698524}">
      <dgm:prSet/>
      <dgm:spPr/>
      <dgm:t>
        <a:bodyPr/>
        <a:lstStyle/>
        <a:p>
          <a:endParaRPr lang="de-DE"/>
        </a:p>
      </dgm:t>
    </dgm:pt>
    <dgm:pt modelId="{04C1527C-510F-3845-9C3F-8BCD6AB30863}" type="sibTrans" cxnId="{D51C2EB9-7729-CD4F-B6CF-8788EE698524}">
      <dgm:prSet/>
      <dgm:spPr/>
      <dgm:t>
        <a:bodyPr/>
        <a:lstStyle/>
        <a:p>
          <a:endParaRPr lang="de-DE"/>
        </a:p>
      </dgm:t>
    </dgm:pt>
    <dgm:pt modelId="{6782EFAA-F7DF-8946-B561-468D4E1125F8}">
      <dgm:prSet phldrT="[Text]"/>
      <dgm:spPr/>
      <dgm:t>
        <a:bodyPr/>
        <a:lstStyle/>
        <a:p>
          <a:r>
            <a:rPr lang="de-DE" dirty="0"/>
            <a:t>Materialkunde und Materialverbrauch von Aluminium</a:t>
          </a:r>
        </a:p>
      </dgm:t>
    </dgm:pt>
    <dgm:pt modelId="{3E1A0D02-52C6-6948-8478-7E32B9A5C669}" type="parTrans" cxnId="{782A948C-B991-1045-88B2-DA665302E876}">
      <dgm:prSet/>
      <dgm:spPr/>
      <dgm:t>
        <a:bodyPr/>
        <a:lstStyle/>
        <a:p>
          <a:endParaRPr lang="de-DE"/>
        </a:p>
      </dgm:t>
    </dgm:pt>
    <dgm:pt modelId="{170AC1E4-D8B5-2645-9214-2A6E17513C7B}" type="sibTrans" cxnId="{782A948C-B991-1045-88B2-DA665302E876}">
      <dgm:prSet/>
      <dgm:spPr/>
      <dgm:t>
        <a:bodyPr/>
        <a:lstStyle/>
        <a:p>
          <a:endParaRPr lang="de-DE"/>
        </a:p>
      </dgm:t>
    </dgm:pt>
    <dgm:pt modelId="{7BCF7FF9-3A31-C748-82E2-71E67AB85764}">
      <dgm:prSet phldrT="[Text]"/>
      <dgm:spPr/>
      <dgm:t>
        <a:bodyPr/>
        <a:lstStyle/>
        <a:p>
          <a:r>
            <a:rPr lang="de-DE" dirty="0"/>
            <a:t>Bewertungsverfahren für Nachhaltigkeit am Beispiel von Aluminiumprodukten</a:t>
          </a:r>
        </a:p>
      </dgm:t>
    </dgm:pt>
    <dgm:pt modelId="{85370A5F-729F-0E42-BBFF-8982B8443707}" type="parTrans" cxnId="{018FFBEB-8415-3844-A291-556D7D96C5D5}">
      <dgm:prSet/>
      <dgm:spPr/>
      <dgm:t>
        <a:bodyPr/>
        <a:lstStyle/>
        <a:p>
          <a:endParaRPr lang="de-DE"/>
        </a:p>
      </dgm:t>
    </dgm:pt>
    <dgm:pt modelId="{7ECA155C-B242-C64B-A0E7-F6696D98EB15}" type="sibTrans" cxnId="{018FFBEB-8415-3844-A291-556D7D96C5D5}">
      <dgm:prSet/>
      <dgm:spPr/>
      <dgm:t>
        <a:bodyPr/>
        <a:lstStyle/>
        <a:p>
          <a:endParaRPr lang="de-DE"/>
        </a:p>
      </dgm:t>
    </dgm:pt>
    <dgm:pt modelId="{B10E05AF-6210-364E-AD5C-06DF1244C44F}">
      <dgm:prSet phldrT="[Text]"/>
      <dgm:spPr/>
      <dgm:t>
        <a:bodyPr/>
        <a:lstStyle/>
        <a:p>
          <a:r>
            <a:rPr lang="de-DE" dirty="0"/>
            <a:t>Produkte, Eco-Design und Nachhaltigkeit</a:t>
          </a:r>
        </a:p>
      </dgm:t>
    </dgm:pt>
    <dgm:pt modelId="{E578E2E0-1931-A14B-8192-ED93F8B0066F}" type="parTrans" cxnId="{7A2CA2BD-CAAE-FA45-A27E-E55F5B866D0B}">
      <dgm:prSet/>
      <dgm:spPr/>
      <dgm:t>
        <a:bodyPr/>
        <a:lstStyle/>
        <a:p>
          <a:endParaRPr lang="de-DE"/>
        </a:p>
      </dgm:t>
    </dgm:pt>
    <dgm:pt modelId="{25E201B4-5A37-3E46-8C25-BC9622C8AD34}" type="sibTrans" cxnId="{7A2CA2BD-CAAE-FA45-A27E-E55F5B866D0B}">
      <dgm:prSet/>
      <dgm:spPr/>
      <dgm:t>
        <a:bodyPr/>
        <a:lstStyle/>
        <a:p>
          <a:endParaRPr lang="de-DE"/>
        </a:p>
      </dgm:t>
    </dgm:pt>
    <dgm:pt modelId="{795327A5-6A0A-5544-A941-B5B02575303E}" type="pres">
      <dgm:prSet presAssocID="{CA6F2C1F-D45F-BB4B-A89E-806F4D0A3E7C}" presName="Name0" presStyleCnt="0">
        <dgm:presLayoutVars>
          <dgm:chMax val="7"/>
          <dgm:chPref val="7"/>
          <dgm:dir/>
        </dgm:presLayoutVars>
      </dgm:prSet>
      <dgm:spPr/>
    </dgm:pt>
    <dgm:pt modelId="{5CF3B61B-EF04-FF49-A8E5-FE20902034B1}" type="pres">
      <dgm:prSet presAssocID="{CA6F2C1F-D45F-BB4B-A89E-806F4D0A3E7C}" presName="Name1" presStyleCnt="0"/>
      <dgm:spPr/>
    </dgm:pt>
    <dgm:pt modelId="{494297D1-912B-1047-A39C-550B137CBA05}" type="pres">
      <dgm:prSet presAssocID="{CA6F2C1F-D45F-BB4B-A89E-806F4D0A3E7C}" presName="cycle" presStyleCnt="0"/>
      <dgm:spPr/>
    </dgm:pt>
    <dgm:pt modelId="{DD3CB28C-253F-8C4F-A37E-DFF2DA56CD56}" type="pres">
      <dgm:prSet presAssocID="{CA6F2C1F-D45F-BB4B-A89E-806F4D0A3E7C}" presName="srcNode" presStyleLbl="node1" presStyleIdx="0" presStyleCnt="4"/>
      <dgm:spPr/>
    </dgm:pt>
    <dgm:pt modelId="{CCE1C08B-9EFB-4E49-AC7B-C9DA950CD8BD}" type="pres">
      <dgm:prSet presAssocID="{CA6F2C1F-D45F-BB4B-A89E-806F4D0A3E7C}" presName="conn" presStyleLbl="parChTrans1D2" presStyleIdx="0" presStyleCnt="1"/>
      <dgm:spPr/>
    </dgm:pt>
    <dgm:pt modelId="{C7501E4C-62F5-CA40-B57D-F242E0AD79E3}" type="pres">
      <dgm:prSet presAssocID="{CA6F2C1F-D45F-BB4B-A89E-806F4D0A3E7C}" presName="extraNode" presStyleLbl="node1" presStyleIdx="0" presStyleCnt="4"/>
      <dgm:spPr/>
    </dgm:pt>
    <dgm:pt modelId="{EDC25014-0DAC-0449-BFE6-383B3200E20F}" type="pres">
      <dgm:prSet presAssocID="{CA6F2C1F-D45F-BB4B-A89E-806F4D0A3E7C}" presName="dstNode" presStyleLbl="node1" presStyleIdx="0" presStyleCnt="4"/>
      <dgm:spPr/>
    </dgm:pt>
    <dgm:pt modelId="{D24BDA7C-C9A9-DF4B-89B6-300223163A15}" type="pres">
      <dgm:prSet presAssocID="{8ADC2CCE-1F9D-7F4C-8A6A-E94CBD4BE6D7}" presName="text_1" presStyleLbl="node1" presStyleIdx="0" presStyleCnt="4">
        <dgm:presLayoutVars>
          <dgm:bulletEnabled val="1"/>
        </dgm:presLayoutVars>
      </dgm:prSet>
      <dgm:spPr/>
    </dgm:pt>
    <dgm:pt modelId="{800C50E0-9825-9E44-B967-81964ED1429C}" type="pres">
      <dgm:prSet presAssocID="{8ADC2CCE-1F9D-7F4C-8A6A-E94CBD4BE6D7}" presName="accent_1" presStyleCnt="0"/>
      <dgm:spPr/>
    </dgm:pt>
    <dgm:pt modelId="{32D3F072-2F45-7C4D-BCC1-A2FA7031A59F}" type="pres">
      <dgm:prSet presAssocID="{8ADC2CCE-1F9D-7F4C-8A6A-E94CBD4BE6D7}" presName="accentRepeatNode" presStyleLbl="solidFgAcc1" presStyleIdx="0" presStyleCnt="4"/>
      <dgm:spPr/>
    </dgm:pt>
    <dgm:pt modelId="{D1C43258-6437-944A-A546-A8726A8787FA}" type="pres">
      <dgm:prSet presAssocID="{6782EFAA-F7DF-8946-B561-468D4E1125F8}" presName="text_2" presStyleLbl="node1" presStyleIdx="1" presStyleCnt="4">
        <dgm:presLayoutVars>
          <dgm:bulletEnabled val="1"/>
        </dgm:presLayoutVars>
      </dgm:prSet>
      <dgm:spPr/>
    </dgm:pt>
    <dgm:pt modelId="{663CB08D-5E76-E543-8D6E-A9C861CDEB47}" type="pres">
      <dgm:prSet presAssocID="{6782EFAA-F7DF-8946-B561-468D4E1125F8}" presName="accent_2" presStyleCnt="0"/>
      <dgm:spPr/>
    </dgm:pt>
    <dgm:pt modelId="{E6595FFF-D400-9F47-9BAB-CB8B3BBCE148}" type="pres">
      <dgm:prSet presAssocID="{6782EFAA-F7DF-8946-B561-468D4E1125F8}" presName="accentRepeatNode" presStyleLbl="solidFgAcc1" presStyleIdx="1" presStyleCnt="4"/>
      <dgm:spPr/>
    </dgm:pt>
    <dgm:pt modelId="{8B06D6B1-7FC3-E24D-B7E3-E6D6612242C5}" type="pres">
      <dgm:prSet presAssocID="{7BCF7FF9-3A31-C748-82E2-71E67AB85764}" presName="text_3" presStyleLbl="node1" presStyleIdx="2" presStyleCnt="4">
        <dgm:presLayoutVars>
          <dgm:bulletEnabled val="1"/>
        </dgm:presLayoutVars>
      </dgm:prSet>
      <dgm:spPr/>
    </dgm:pt>
    <dgm:pt modelId="{482C276C-1546-8C42-89D2-4277692719BF}" type="pres">
      <dgm:prSet presAssocID="{7BCF7FF9-3A31-C748-82E2-71E67AB85764}" presName="accent_3" presStyleCnt="0"/>
      <dgm:spPr/>
    </dgm:pt>
    <dgm:pt modelId="{99CC4B0A-164C-E545-B343-C63C35D2741B}" type="pres">
      <dgm:prSet presAssocID="{7BCF7FF9-3A31-C748-82E2-71E67AB85764}" presName="accentRepeatNode" presStyleLbl="solidFgAcc1" presStyleIdx="2" presStyleCnt="4"/>
      <dgm:spPr/>
    </dgm:pt>
    <dgm:pt modelId="{DBF999B7-1B33-8245-9A0D-13FF5DA0964E}" type="pres">
      <dgm:prSet presAssocID="{B10E05AF-6210-364E-AD5C-06DF1244C44F}" presName="text_4" presStyleLbl="node1" presStyleIdx="3" presStyleCnt="4">
        <dgm:presLayoutVars>
          <dgm:bulletEnabled val="1"/>
        </dgm:presLayoutVars>
      </dgm:prSet>
      <dgm:spPr/>
    </dgm:pt>
    <dgm:pt modelId="{B78C1D39-6CFC-924D-9FA7-0FA178258C3B}" type="pres">
      <dgm:prSet presAssocID="{B10E05AF-6210-364E-AD5C-06DF1244C44F}" presName="accent_4" presStyleCnt="0"/>
      <dgm:spPr/>
    </dgm:pt>
    <dgm:pt modelId="{2F92D63D-0084-1A49-B996-753D3FB9E4A2}" type="pres">
      <dgm:prSet presAssocID="{B10E05AF-6210-364E-AD5C-06DF1244C44F}" presName="accentRepeatNode" presStyleLbl="solidFgAcc1" presStyleIdx="3" presStyleCnt="4"/>
      <dgm:spPr/>
    </dgm:pt>
  </dgm:ptLst>
  <dgm:cxnLst>
    <dgm:cxn modelId="{CE8DEE14-6464-5344-9D95-8168029D33A9}" type="presOf" srcId="{CA6F2C1F-D45F-BB4B-A89E-806F4D0A3E7C}" destId="{795327A5-6A0A-5544-A941-B5B02575303E}" srcOrd="0" destOrd="0" presId="urn:microsoft.com/office/officeart/2008/layout/VerticalCurvedList"/>
    <dgm:cxn modelId="{C8E15632-E6A5-7A4C-956F-986EB539247B}" type="presOf" srcId="{04C1527C-510F-3845-9C3F-8BCD6AB30863}" destId="{CCE1C08B-9EFB-4E49-AC7B-C9DA950CD8BD}" srcOrd="0" destOrd="0" presId="urn:microsoft.com/office/officeart/2008/layout/VerticalCurvedList"/>
    <dgm:cxn modelId="{92DD503D-AFC9-004A-8165-967FFCBEF963}" type="presOf" srcId="{B10E05AF-6210-364E-AD5C-06DF1244C44F}" destId="{DBF999B7-1B33-8245-9A0D-13FF5DA0964E}" srcOrd="0" destOrd="0" presId="urn:microsoft.com/office/officeart/2008/layout/VerticalCurvedList"/>
    <dgm:cxn modelId="{849A5051-86D6-1842-9BB3-297168ABF21B}" type="presOf" srcId="{8ADC2CCE-1F9D-7F4C-8A6A-E94CBD4BE6D7}" destId="{D24BDA7C-C9A9-DF4B-89B6-300223163A15}" srcOrd="0" destOrd="0" presId="urn:microsoft.com/office/officeart/2008/layout/VerticalCurvedList"/>
    <dgm:cxn modelId="{782A948C-B991-1045-88B2-DA665302E876}" srcId="{CA6F2C1F-D45F-BB4B-A89E-806F4D0A3E7C}" destId="{6782EFAA-F7DF-8946-B561-468D4E1125F8}" srcOrd="1" destOrd="0" parTransId="{3E1A0D02-52C6-6948-8478-7E32B9A5C669}" sibTransId="{170AC1E4-D8B5-2645-9214-2A6E17513C7B}"/>
    <dgm:cxn modelId="{8E757194-22E0-EB44-B625-6260469036A1}" type="presOf" srcId="{7BCF7FF9-3A31-C748-82E2-71E67AB85764}" destId="{8B06D6B1-7FC3-E24D-B7E3-E6D6612242C5}" srcOrd="0" destOrd="0" presId="urn:microsoft.com/office/officeart/2008/layout/VerticalCurvedList"/>
    <dgm:cxn modelId="{D51C2EB9-7729-CD4F-B6CF-8788EE698524}" srcId="{CA6F2C1F-D45F-BB4B-A89E-806F4D0A3E7C}" destId="{8ADC2CCE-1F9D-7F4C-8A6A-E94CBD4BE6D7}" srcOrd="0" destOrd="0" parTransId="{5F095AD1-124E-2843-8676-40AA04A03DFE}" sibTransId="{04C1527C-510F-3845-9C3F-8BCD6AB30863}"/>
    <dgm:cxn modelId="{7A2CA2BD-CAAE-FA45-A27E-E55F5B866D0B}" srcId="{CA6F2C1F-D45F-BB4B-A89E-806F4D0A3E7C}" destId="{B10E05AF-6210-364E-AD5C-06DF1244C44F}" srcOrd="3" destOrd="0" parTransId="{E578E2E0-1931-A14B-8192-ED93F8B0066F}" sibTransId="{25E201B4-5A37-3E46-8C25-BC9622C8AD34}"/>
    <dgm:cxn modelId="{7047A0C5-111C-AC4F-9278-BF502F32D89E}" type="presOf" srcId="{6782EFAA-F7DF-8946-B561-468D4E1125F8}" destId="{D1C43258-6437-944A-A546-A8726A8787FA}" srcOrd="0" destOrd="0" presId="urn:microsoft.com/office/officeart/2008/layout/VerticalCurvedList"/>
    <dgm:cxn modelId="{018FFBEB-8415-3844-A291-556D7D96C5D5}" srcId="{CA6F2C1F-D45F-BB4B-A89E-806F4D0A3E7C}" destId="{7BCF7FF9-3A31-C748-82E2-71E67AB85764}" srcOrd="2" destOrd="0" parTransId="{85370A5F-729F-0E42-BBFF-8982B8443707}" sibTransId="{7ECA155C-B242-C64B-A0E7-F6696D98EB15}"/>
    <dgm:cxn modelId="{F151EEC4-6DD7-BC49-8D08-3BC2F9790C3D}" type="presParOf" srcId="{795327A5-6A0A-5544-A941-B5B02575303E}" destId="{5CF3B61B-EF04-FF49-A8E5-FE20902034B1}" srcOrd="0" destOrd="0" presId="urn:microsoft.com/office/officeart/2008/layout/VerticalCurvedList"/>
    <dgm:cxn modelId="{0441B7CF-6CE7-C643-BAB3-5996AB332F94}" type="presParOf" srcId="{5CF3B61B-EF04-FF49-A8E5-FE20902034B1}" destId="{494297D1-912B-1047-A39C-550B137CBA05}" srcOrd="0" destOrd="0" presId="urn:microsoft.com/office/officeart/2008/layout/VerticalCurvedList"/>
    <dgm:cxn modelId="{853E92D3-C77A-4643-B4FC-0A12355545AD}" type="presParOf" srcId="{494297D1-912B-1047-A39C-550B137CBA05}" destId="{DD3CB28C-253F-8C4F-A37E-DFF2DA56CD56}" srcOrd="0" destOrd="0" presId="urn:microsoft.com/office/officeart/2008/layout/VerticalCurvedList"/>
    <dgm:cxn modelId="{D29AA304-D6F5-1E4C-8F3B-E5C182F5DE3A}" type="presParOf" srcId="{494297D1-912B-1047-A39C-550B137CBA05}" destId="{CCE1C08B-9EFB-4E49-AC7B-C9DA950CD8BD}" srcOrd="1" destOrd="0" presId="urn:microsoft.com/office/officeart/2008/layout/VerticalCurvedList"/>
    <dgm:cxn modelId="{557F395E-1642-794D-B831-CBD8D4EABC2C}" type="presParOf" srcId="{494297D1-912B-1047-A39C-550B137CBA05}" destId="{C7501E4C-62F5-CA40-B57D-F242E0AD79E3}" srcOrd="2" destOrd="0" presId="urn:microsoft.com/office/officeart/2008/layout/VerticalCurvedList"/>
    <dgm:cxn modelId="{11E69199-FC66-364A-81D5-B914C26B3CAD}" type="presParOf" srcId="{494297D1-912B-1047-A39C-550B137CBA05}" destId="{EDC25014-0DAC-0449-BFE6-383B3200E20F}" srcOrd="3" destOrd="0" presId="urn:microsoft.com/office/officeart/2008/layout/VerticalCurvedList"/>
    <dgm:cxn modelId="{6E33A3CE-EF9F-B44F-BC64-DD5A3723F975}" type="presParOf" srcId="{5CF3B61B-EF04-FF49-A8E5-FE20902034B1}" destId="{D24BDA7C-C9A9-DF4B-89B6-300223163A15}" srcOrd="1" destOrd="0" presId="urn:microsoft.com/office/officeart/2008/layout/VerticalCurvedList"/>
    <dgm:cxn modelId="{D13F74F6-0C9F-2543-BCE1-90CDEAE54FDD}" type="presParOf" srcId="{5CF3B61B-EF04-FF49-A8E5-FE20902034B1}" destId="{800C50E0-9825-9E44-B967-81964ED1429C}" srcOrd="2" destOrd="0" presId="urn:microsoft.com/office/officeart/2008/layout/VerticalCurvedList"/>
    <dgm:cxn modelId="{2434D4EE-98FC-D945-A7FB-C01B0A5FEC89}" type="presParOf" srcId="{800C50E0-9825-9E44-B967-81964ED1429C}" destId="{32D3F072-2F45-7C4D-BCC1-A2FA7031A59F}" srcOrd="0" destOrd="0" presId="urn:microsoft.com/office/officeart/2008/layout/VerticalCurvedList"/>
    <dgm:cxn modelId="{AD208C06-9181-4340-B92D-705B0159924F}" type="presParOf" srcId="{5CF3B61B-EF04-FF49-A8E5-FE20902034B1}" destId="{D1C43258-6437-944A-A546-A8726A8787FA}" srcOrd="3" destOrd="0" presId="urn:microsoft.com/office/officeart/2008/layout/VerticalCurvedList"/>
    <dgm:cxn modelId="{E087D371-98D5-D24E-9940-18576FDAE667}" type="presParOf" srcId="{5CF3B61B-EF04-FF49-A8E5-FE20902034B1}" destId="{663CB08D-5E76-E543-8D6E-A9C861CDEB47}" srcOrd="4" destOrd="0" presId="urn:microsoft.com/office/officeart/2008/layout/VerticalCurvedList"/>
    <dgm:cxn modelId="{0A5B926A-74F6-F14F-8C94-746CCCA232D5}" type="presParOf" srcId="{663CB08D-5E76-E543-8D6E-A9C861CDEB47}" destId="{E6595FFF-D400-9F47-9BAB-CB8B3BBCE148}" srcOrd="0" destOrd="0" presId="urn:microsoft.com/office/officeart/2008/layout/VerticalCurvedList"/>
    <dgm:cxn modelId="{59B28A0E-8C2E-8743-9E15-65964ADE7F75}" type="presParOf" srcId="{5CF3B61B-EF04-FF49-A8E5-FE20902034B1}" destId="{8B06D6B1-7FC3-E24D-B7E3-E6D6612242C5}" srcOrd="5" destOrd="0" presId="urn:microsoft.com/office/officeart/2008/layout/VerticalCurvedList"/>
    <dgm:cxn modelId="{E0E70C1B-8247-3447-8E6A-5028B0C278D7}" type="presParOf" srcId="{5CF3B61B-EF04-FF49-A8E5-FE20902034B1}" destId="{482C276C-1546-8C42-89D2-4277692719BF}" srcOrd="6" destOrd="0" presId="urn:microsoft.com/office/officeart/2008/layout/VerticalCurvedList"/>
    <dgm:cxn modelId="{2FA82F09-A0A9-664B-8103-4767525A5A5F}" type="presParOf" srcId="{482C276C-1546-8C42-89D2-4277692719BF}" destId="{99CC4B0A-164C-E545-B343-C63C35D2741B}" srcOrd="0" destOrd="0" presId="urn:microsoft.com/office/officeart/2008/layout/VerticalCurvedList"/>
    <dgm:cxn modelId="{62657782-3829-9149-963F-DC29D97D1241}" type="presParOf" srcId="{5CF3B61B-EF04-FF49-A8E5-FE20902034B1}" destId="{DBF999B7-1B33-8245-9A0D-13FF5DA0964E}" srcOrd="7" destOrd="0" presId="urn:microsoft.com/office/officeart/2008/layout/VerticalCurvedList"/>
    <dgm:cxn modelId="{EF8E88E1-97B7-CA4A-9FBE-9BB1DFD6F268}" type="presParOf" srcId="{5CF3B61B-EF04-FF49-A8E5-FE20902034B1}" destId="{B78C1D39-6CFC-924D-9FA7-0FA178258C3B}" srcOrd="8" destOrd="0" presId="urn:microsoft.com/office/officeart/2008/layout/VerticalCurvedList"/>
    <dgm:cxn modelId="{91C7D51E-141D-D144-BA29-6EC0270C1A42}" type="presParOf" srcId="{B78C1D39-6CFC-924D-9FA7-0FA178258C3B}" destId="{2F92D63D-0084-1A49-B996-753D3FB9E4A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6F2C1F-D45F-BB4B-A89E-806F4D0A3E7C}" type="doc">
      <dgm:prSet loTypeId="urn:microsoft.com/office/officeart/2008/layout/VerticalCurvedList" loCatId="" qsTypeId="urn:microsoft.com/office/officeart/2005/8/quickstyle/simple1" qsCatId="simple" csTypeId="urn:microsoft.com/office/officeart/2005/8/colors/colorful3" csCatId="colorful" phldr="1"/>
      <dgm:spPr/>
      <dgm:t>
        <a:bodyPr/>
        <a:lstStyle/>
        <a:p>
          <a:endParaRPr lang="de-DE"/>
        </a:p>
      </dgm:t>
    </dgm:pt>
    <dgm:pt modelId="{8ADC2CCE-1F9D-7F4C-8A6A-E94CBD4BE6D7}">
      <dgm:prSet phldrT="[Text]"/>
      <dgm:spPr/>
      <dgm:t>
        <a:bodyPr/>
        <a:lstStyle/>
        <a:p>
          <a:r>
            <a:rPr lang="de-DE" dirty="0"/>
            <a:t>Nachhaltigkeit: </a:t>
          </a:r>
          <a:r>
            <a:rPr lang="de-DE" dirty="0">
              <a:latin typeface="Roboto"/>
            </a:rPr>
            <a:t>Dimensionen, Sustainable Development Goals, SDG-Unterziele</a:t>
          </a:r>
          <a:endParaRPr lang="de-DE" dirty="0"/>
        </a:p>
      </dgm:t>
    </dgm:pt>
    <dgm:pt modelId="{5F095AD1-124E-2843-8676-40AA04A03DFE}" type="parTrans" cxnId="{D51C2EB9-7729-CD4F-B6CF-8788EE698524}">
      <dgm:prSet/>
      <dgm:spPr/>
      <dgm:t>
        <a:bodyPr/>
        <a:lstStyle/>
        <a:p>
          <a:endParaRPr lang="de-DE"/>
        </a:p>
      </dgm:t>
    </dgm:pt>
    <dgm:pt modelId="{04C1527C-510F-3845-9C3F-8BCD6AB30863}" type="sibTrans" cxnId="{D51C2EB9-7729-CD4F-B6CF-8788EE698524}">
      <dgm:prSet/>
      <dgm:spPr/>
      <dgm:t>
        <a:bodyPr/>
        <a:lstStyle/>
        <a:p>
          <a:endParaRPr lang="de-DE"/>
        </a:p>
      </dgm:t>
    </dgm:pt>
    <dgm:pt modelId="{6782EFAA-F7DF-8946-B561-468D4E1125F8}">
      <dgm:prSet phldrT="[Text]"/>
      <dgm:spPr/>
      <dgm:t>
        <a:bodyPr/>
        <a:lstStyle/>
        <a:p>
          <a:r>
            <a:rPr lang="de-DE" dirty="0"/>
            <a:t>Emissionen: </a:t>
          </a:r>
          <a:r>
            <a:rPr lang="de-DE" dirty="0">
              <a:latin typeface="Roboto"/>
              <a:ea typeface="Roboto"/>
              <a:cs typeface="Roboto"/>
              <a:sym typeface="Roboto"/>
            </a:rPr>
            <a:t>Verursacher, Quellen, CO</a:t>
          </a:r>
          <a:r>
            <a:rPr lang="de-DE" baseline="-25000" dirty="0">
              <a:latin typeface="Roboto"/>
              <a:ea typeface="Roboto"/>
              <a:cs typeface="Roboto"/>
              <a:sym typeface="Roboto"/>
            </a:rPr>
            <a:t>2</a:t>
          </a:r>
          <a:r>
            <a:rPr lang="de-DE" dirty="0">
              <a:latin typeface="Roboto"/>
              <a:ea typeface="Roboto"/>
              <a:cs typeface="Roboto"/>
              <a:sym typeface="Roboto"/>
            </a:rPr>
            <a:t>- und Temperaturanstieg, Rohstoffe, Sektoren, Nationale Folgen, Graue Energie</a:t>
          </a:r>
          <a:endParaRPr lang="de-DE" dirty="0"/>
        </a:p>
      </dgm:t>
    </dgm:pt>
    <dgm:pt modelId="{3E1A0D02-52C6-6948-8478-7E32B9A5C669}" type="parTrans" cxnId="{782A948C-B991-1045-88B2-DA665302E876}">
      <dgm:prSet/>
      <dgm:spPr/>
      <dgm:t>
        <a:bodyPr/>
        <a:lstStyle/>
        <a:p>
          <a:endParaRPr lang="de-DE"/>
        </a:p>
      </dgm:t>
    </dgm:pt>
    <dgm:pt modelId="{170AC1E4-D8B5-2645-9214-2A6E17513C7B}" type="sibTrans" cxnId="{782A948C-B991-1045-88B2-DA665302E876}">
      <dgm:prSet/>
      <dgm:spPr/>
      <dgm:t>
        <a:bodyPr/>
        <a:lstStyle/>
        <a:p>
          <a:endParaRPr lang="de-DE"/>
        </a:p>
      </dgm:t>
    </dgm:pt>
    <dgm:pt modelId="{7BCF7FF9-3A31-C748-82E2-71E67AB85764}">
      <dgm:prSet phldrT="[Text]"/>
      <dgm:spPr/>
      <dgm:t>
        <a:bodyPr/>
        <a:lstStyle/>
        <a:p>
          <a:r>
            <a:rPr lang="de-DE" dirty="0"/>
            <a:t>Ressourcennutzung: </a:t>
          </a:r>
          <a:r>
            <a:rPr lang="de-DE" dirty="0">
              <a:latin typeface="Roboto"/>
              <a:ea typeface="Roboto"/>
              <a:cs typeface="Roboto"/>
              <a:sym typeface="Roboto"/>
            </a:rPr>
            <a:t>Rohstoff-Systematik, Indikatoren: DMC und RMC, Rohstoffflüsse, Rohstoffkonsum, DMI und RMI, Endnachfrage, </a:t>
          </a:r>
          <a:endParaRPr lang="de-DE" dirty="0"/>
        </a:p>
      </dgm:t>
    </dgm:pt>
    <dgm:pt modelId="{85370A5F-729F-0E42-BBFF-8982B8443707}" type="parTrans" cxnId="{018FFBEB-8415-3844-A291-556D7D96C5D5}">
      <dgm:prSet/>
      <dgm:spPr/>
      <dgm:t>
        <a:bodyPr/>
        <a:lstStyle/>
        <a:p>
          <a:endParaRPr lang="de-DE"/>
        </a:p>
      </dgm:t>
    </dgm:pt>
    <dgm:pt modelId="{7ECA155C-B242-C64B-A0E7-F6696D98EB15}" type="sibTrans" cxnId="{018FFBEB-8415-3844-A291-556D7D96C5D5}">
      <dgm:prSet/>
      <dgm:spPr/>
      <dgm:t>
        <a:bodyPr/>
        <a:lstStyle/>
        <a:p>
          <a:endParaRPr lang="de-DE"/>
        </a:p>
      </dgm:t>
    </dgm:pt>
    <dgm:pt modelId="{B10E05AF-6210-364E-AD5C-06DF1244C44F}">
      <dgm:prSet phldrT="[Text]"/>
      <dgm:spPr/>
      <dgm:t>
        <a:bodyPr/>
        <a:lstStyle/>
        <a:p>
          <a:r>
            <a:rPr lang="de-DE" dirty="0"/>
            <a:t>Konsumgrenzen: Drei-Erden-Problem, Planetare Grenzen</a:t>
          </a:r>
        </a:p>
      </dgm:t>
    </dgm:pt>
    <dgm:pt modelId="{E578E2E0-1931-A14B-8192-ED93F8B0066F}" type="parTrans" cxnId="{7A2CA2BD-CAAE-FA45-A27E-E55F5B866D0B}">
      <dgm:prSet/>
      <dgm:spPr/>
      <dgm:t>
        <a:bodyPr/>
        <a:lstStyle/>
        <a:p>
          <a:endParaRPr lang="de-DE"/>
        </a:p>
      </dgm:t>
    </dgm:pt>
    <dgm:pt modelId="{25E201B4-5A37-3E46-8C25-BC9622C8AD34}" type="sibTrans" cxnId="{7A2CA2BD-CAAE-FA45-A27E-E55F5B866D0B}">
      <dgm:prSet/>
      <dgm:spPr/>
      <dgm:t>
        <a:bodyPr/>
        <a:lstStyle/>
        <a:p>
          <a:endParaRPr lang="de-DE"/>
        </a:p>
      </dgm:t>
    </dgm:pt>
    <dgm:pt modelId="{795327A5-6A0A-5544-A941-B5B02575303E}" type="pres">
      <dgm:prSet presAssocID="{CA6F2C1F-D45F-BB4B-A89E-806F4D0A3E7C}" presName="Name0" presStyleCnt="0">
        <dgm:presLayoutVars>
          <dgm:chMax val="7"/>
          <dgm:chPref val="7"/>
          <dgm:dir/>
        </dgm:presLayoutVars>
      </dgm:prSet>
      <dgm:spPr/>
    </dgm:pt>
    <dgm:pt modelId="{5CF3B61B-EF04-FF49-A8E5-FE20902034B1}" type="pres">
      <dgm:prSet presAssocID="{CA6F2C1F-D45F-BB4B-A89E-806F4D0A3E7C}" presName="Name1" presStyleCnt="0"/>
      <dgm:spPr/>
    </dgm:pt>
    <dgm:pt modelId="{494297D1-912B-1047-A39C-550B137CBA05}" type="pres">
      <dgm:prSet presAssocID="{CA6F2C1F-D45F-BB4B-A89E-806F4D0A3E7C}" presName="cycle" presStyleCnt="0"/>
      <dgm:spPr/>
    </dgm:pt>
    <dgm:pt modelId="{DD3CB28C-253F-8C4F-A37E-DFF2DA56CD56}" type="pres">
      <dgm:prSet presAssocID="{CA6F2C1F-D45F-BB4B-A89E-806F4D0A3E7C}" presName="srcNode" presStyleLbl="node1" presStyleIdx="0" presStyleCnt="4"/>
      <dgm:spPr/>
    </dgm:pt>
    <dgm:pt modelId="{CCE1C08B-9EFB-4E49-AC7B-C9DA950CD8BD}" type="pres">
      <dgm:prSet presAssocID="{CA6F2C1F-D45F-BB4B-A89E-806F4D0A3E7C}" presName="conn" presStyleLbl="parChTrans1D2" presStyleIdx="0" presStyleCnt="1"/>
      <dgm:spPr/>
    </dgm:pt>
    <dgm:pt modelId="{C7501E4C-62F5-CA40-B57D-F242E0AD79E3}" type="pres">
      <dgm:prSet presAssocID="{CA6F2C1F-D45F-BB4B-A89E-806F4D0A3E7C}" presName="extraNode" presStyleLbl="node1" presStyleIdx="0" presStyleCnt="4"/>
      <dgm:spPr/>
    </dgm:pt>
    <dgm:pt modelId="{EDC25014-0DAC-0449-BFE6-383B3200E20F}" type="pres">
      <dgm:prSet presAssocID="{CA6F2C1F-D45F-BB4B-A89E-806F4D0A3E7C}" presName="dstNode" presStyleLbl="node1" presStyleIdx="0" presStyleCnt="4"/>
      <dgm:spPr/>
    </dgm:pt>
    <dgm:pt modelId="{D24BDA7C-C9A9-DF4B-89B6-300223163A15}" type="pres">
      <dgm:prSet presAssocID="{8ADC2CCE-1F9D-7F4C-8A6A-E94CBD4BE6D7}" presName="text_1" presStyleLbl="node1" presStyleIdx="0" presStyleCnt="4">
        <dgm:presLayoutVars>
          <dgm:bulletEnabled val="1"/>
        </dgm:presLayoutVars>
      </dgm:prSet>
      <dgm:spPr/>
    </dgm:pt>
    <dgm:pt modelId="{800C50E0-9825-9E44-B967-81964ED1429C}" type="pres">
      <dgm:prSet presAssocID="{8ADC2CCE-1F9D-7F4C-8A6A-E94CBD4BE6D7}" presName="accent_1" presStyleCnt="0"/>
      <dgm:spPr/>
    </dgm:pt>
    <dgm:pt modelId="{32D3F072-2F45-7C4D-BCC1-A2FA7031A59F}" type="pres">
      <dgm:prSet presAssocID="{8ADC2CCE-1F9D-7F4C-8A6A-E94CBD4BE6D7}" presName="accentRepeatNode" presStyleLbl="solidFgAcc1" presStyleIdx="0" presStyleCnt="4"/>
      <dgm:spPr/>
    </dgm:pt>
    <dgm:pt modelId="{D1C43258-6437-944A-A546-A8726A8787FA}" type="pres">
      <dgm:prSet presAssocID="{6782EFAA-F7DF-8946-B561-468D4E1125F8}" presName="text_2" presStyleLbl="node1" presStyleIdx="1" presStyleCnt="4">
        <dgm:presLayoutVars>
          <dgm:bulletEnabled val="1"/>
        </dgm:presLayoutVars>
      </dgm:prSet>
      <dgm:spPr/>
    </dgm:pt>
    <dgm:pt modelId="{663CB08D-5E76-E543-8D6E-A9C861CDEB47}" type="pres">
      <dgm:prSet presAssocID="{6782EFAA-F7DF-8946-B561-468D4E1125F8}" presName="accent_2" presStyleCnt="0"/>
      <dgm:spPr/>
    </dgm:pt>
    <dgm:pt modelId="{E6595FFF-D400-9F47-9BAB-CB8B3BBCE148}" type="pres">
      <dgm:prSet presAssocID="{6782EFAA-F7DF-8946-B561-468D4E1125F8}" presName="accentRepeatNode" presStyleLbl="solidFgAcc1" presStyleIdx="1" presStyleCnt="4"/>
      <dgm:spPr/>
    </dgm:pt>
    <dgm:pt modelId="{8B06D6B1-7FC3-E24D-B7E3-E6D6612242C5}" type="pres">
      <dgm:prSet presAssocID="{7BCF7FF9-3A31-C748-82E2-71E67AB85764}" presName="text_3" presStyleLbl="node1" presStyleIdx="2" presStyleCnt="4">
        <dgm:presLayoutVars>
          <dgm:bulletEnabled val="1"/>
        </dgm:presLayoutVars>
      </dgm:prSet>
      <dgm:spPr/>
    </dgm:pt>
    <dgm:pt modelId="{482C276C-1546-8C42-89D2-4277692719BF}" type="pres">
      <dgm:prSet presAssocID="{7BCF7FF9-3A31-C748-82E2-71E67AB85764}" presName="accent_3" presStyleCnt="0"/>
      <dgm:spPr/>
    </dgm:pt>
    <dgm:pt modelId="{99CC4B0A-164C-E545-B343-C63C35D2741B}" type="pres">
      <dgm:prSet presAssocID="{7BCF7FF9-3A31-C748-82E2-71E67AB85764}" presName="accentRepeatNode" presStyleLbl="solidFgAcc1" presStyleIdx="2" presStyleCnt="4"/>
      <dgm:spPr/>
    </dgm:pt>
    <dgm:pt modelId="{DBF999B7-1B33-8245-9A0D-13FF5DA0964E}" type="pres">
      <dgm:prSet presAssocID="{B10E05AF-6210-364E-AD5C-06DF1244C44F}" presName="text_4" presStyleLbl="node1" presStyleIdx="3" presStyleCnt="4">
        <dgm:presLayoutVars>
          <dgm:bulletEnabled val="1"/>
        </dgm:presLayoutVars>
      </dgm:prSet>
      <dgm:spPr/>
    </dgm:pt>
    <dgm:pt modelId="{B78C1D39-6CFC-924D-9FA7-0FA178258C3B}" type="pres">
      <dgm:prSet presAssocID="{B10E05AF-6210-364E-AD5C-06DF1244C44F}" presName="accent_4" presStyleCnt="0"/>
      <dgm:spPr/>
    </dgm:pt>
    <dgm:pt modelId="{2F92D63D-0084-1A49-B996-753D3FB9E4A2}" type="pres">
      <dgm:prSet presAssocID="{B10E05AF-6210-364E-AD5C-06DF1244C44F}" presName="accentRepeatNode" presStyleLbl="solidFgAcc1" presStyleIdx="3" presStyleCnt="4"/>
      <dgm:spPr/>
    </dgm:pt>
  </dgm:ptLst>
  <dgm:cxnLst>
    <dgm:cxn modelId="{CE8DEE14-6464-5344-9D95-8168029D33A9}" type="presOf" srcId="{CA6F2C1F-D45F-BB4B-A89E-806F4D0A3E7C}" destId="{795327A5-6A0A-5544-A941-B5B02575303E}" srcOrd="0" destOrd="0" presId="urn:microsoft.com/office/officeart/2008/layout/VerticalCurvedList"/>
    <dgm:cxn modelId="{C8E15632-E6A5-7A4C-956F-986EB539247B}" type="presOf" srcId="{04C1527C-510F-3845-9C3F-8BCD6AB30863}" destId="{CCE1C08B-9EFB-4E49-AC7B-C9DA950CD8BD}" srcOrd="0" destOrd="0" presId="urn:microsoft.com/office/officeart/2008/layout/VerticalCurvedList"/>
    <dgm:cxn modelId="{92DD503D-AFC9-004A-8165-967FFCBEF963}" type="presOf" srcId="{B10E05AF-6210-364E-AD5C-06DF1244C44F}" destId="{DBF999B7-1B33-8245-9A0D-13FF5DA0964E}" srcOrd="0" destOrd="0" presId="urn:microsoft.com/office/officeart/2008/layout/VerticalCurvedList"/>
    <dgm:cxn modelId="{849A5051-86D6-1842-9BB3-297168ABF21B}" type="presOf" srcId="{8ADC2CCE-1F9D-7F4C-8A6A-E94CBD4BE6D7}" destId="{D24BDA7C-C9A9-DF4B-89B6-300223163A15}" srcOrd="0" destOrd="0" presId="urn:microsoft.com/office/officeart/2008/layout/VerticalCurvedList"/>
    <dgm:cxn modelId="{782A948C-B991-1045-88B2-DA665302E876}" srcId="{CA6F2C1F-D45F-BB4B-A89E-806F4D0A3E7C}" destId="{6782EFAA-F7DF-8946-B561-468D4E1125F8}" srcOrd="1" destOrd="0" parTransId="{3E1A0D02-52C6-6948-8478-7E32B9A5C669}" sibTransId="{170AC1E4-D8B5-2645-9214-2A6E17513C7B}"/>
    <dgm:cxn modelId="{8E757194-22E0-EB44-B625-6260469036A1}" type="presOf" srcId="{7BCF7FF9-3A31-C748-82E2-71E67AB85764}" destId="{8B06D6B1-7FC3-E24D-B7E3-E6D6612242C5}" srcOrd="0" destOrd="0" presId="urn:microsoft.com/office/officeart/2008/layout/VerticalCurvedList"/>
    <dgm:cxn modelId="{D51C2EB9-7729-CD4F-B6CF-8788EE698524}" srcId="{CA6F2C1F-D45F-BB4B-A89E-806F4D0A3E7C}" destId="{8ADC2CCE-1F9D-7F4C-8A6A-E94CBD4BE6D7}" srcOrd="0" destOrd="0" parTransId="{5F095AD1-124E-2843-8676-40AA04A03DFE}" sibTransId="{04C1527C-510F-3845-9C3F-8BCD6AB30863}"/>
    <dgm:cxn modelId="{7A2CA2BD-CAAE-FA45-A27E-E55F5B866D0B}" srcId="{CA6F2C1F-D45F-BB4B-A89E-806F4D0A3E7C}" destId="{B10E05AF-6210-364E-AD5C-06DF1244C44F}" srcOrd="3" destOrd="0" parTransId="{E578E2E0-1931-A14B-8192-ED93F8B0066F}" sibTransId="{25E201B4-5A37-3E46-8C25-BC9622C8AD34}"/>
    <dgm:cxn modelId="{7047A0C5-111C-AC4F-9278-BF502F32D89E}" type="presOf" srcId="{6782EFAA-F7DF-8946-B561-468D4E1125F8}" destId="{D1C43258-6437-944A-A546-A8726A8787FA}" srcOrd="0" destOrd="0" presId="urn:microsoft.com/office/officeart/2008/layout/VerticalCurvedList"/>
    <dgm:cxn modelId="{018FFBEB-8415-3844-A291-556D7D96C5D5}" srcId="{CA6F2C1F-D45F-BB4B-A89E-806F4D0A3E7C}" destId="{7BCF7FF9-3A31-C748-82E2-71E67AB85764}" srcOrd="2" destOrd="0" parTransId="{85370A5F-729F-0E42-BBFF-8982B8443707}" sibTransId="{7ECA155C-B242-C64B-A0E7-F6696D98EB15}"/>
    <dgm:cxn modelId="{F151EEC4-6DD7-BC49-8D08-3BC2F9790C3D}" type="presParOf" srcId="{795327A5-6A0A-5544-A941-B5B02575303E}" destId="{5CF3B61B-EF04-FF49-A8E5-FE20902034B1}" srcOrd="0" destOrd="0" presId="urn:microsoft.com/office/officeart/2008/layout/VerticalCurvedList"/>
    <dgm:cxn modelId="{0441B7CF-6CE7-C643-BAB3-5996AB332F94}" type="presParOf" srcId="{5CF3B61B-EF04-FF49-A8E5-FE20902034B1}" destId="{494297D1-912B-1047-A39C-550B137CBA05}" srcOrd="0" destOrd="0" presId="urn:microsoft.com/office/officeart/2008/layout/VerticalCurvedList"/>
    <dgm:cxn modelId="{853E92D3-C77A-4643-B4FC-0A12355545AD}" type="presParOf" srcId="{494297D1-912B-1047-A39C-550B137CBA05}" destId="{DD3CB28C-253F-8C4F-A37E-DFF2DA56CD56}" srcOrd="0" destOrd="0" presId="urn:microsoft.com/office/officeart/2008/layout/VerticalCurvedList"/>
    <dgm:cxn modelId="{D29AA304-D6F5-1E4C-8F3B-E5C182F5DE3A}" type="presParOf" srcId="{494297D1-912B-1047-A39C-550B137CBA05}" destId="{CCE1C08B-9EFB-4E49-AC7B-C9DA950CD8BD}" srcOrd="1" destOrd="0" presId="urn:microsoft.com/office/officeart/2008/layout/VerticalCurvedList"/>
    <dgm:cxn modelId="{557F395E-1642-794D-B831-CBD8D4EABC2C}" type="presParOf" srcId="{494297D1-912B-1047-A39C-550B137CBA05}" destId="{C7501E4C-62F5-CA40-B57D-F242E0AD79E3}" srcOrd="2" destOrd="0" presId="urn:microsoft.com/office/officeart/2008/layout/VerticalCurvedList"/>
    <dgm:cxn modelId="{11E69199-FC66-364A-81D5-B914C26B3CAD}" type="presParOf" srcId="{494297D1-912B-1047-A39C-550B137CBA05}" destId="{EDC25014-0DAC-0449-BFE6-383B3200E20F}" srcOrd="3" destOrd="0" presId="urn:microsoft.com/office/officeart/2008/layout/VerticalCurvedList"/>
    <dgm:cxn modelId="{6E33A3CE-EF9F-B44F-BC64-DD5A3723F975}" type="presParOf" srcId="{5CF3B61B-EF04-FF49-A8E5-FE20902034B1}" destId="{D24BDA7C-C9A9-DF4B-89B6-300223163A15}" srcOrd="1" destOrd="0" presId="urn:microsoft.com/office/officeart/2008/layout/VerticalCurvedList"/>
    <dgm:cxn modelId="{D13F74F6-0C9F-2543-BCE1-90CDEAE54FDD}" type="presParOf" srcId="{5CF3B61B-EF04-FF49-A8E5-FE20902034B1}" destId="{800C50E0-9825-9E44-B967-81964ED1429C}" srcOrd="2" destOrd="0" presId="urn:microsoft.com/office/officeart/2008/layout/VerticalCurvedList"/>
    <dgm:cxn modelId="{2434D4EE-98FC-D945-A7FB-C01B0A5FEC89}" type="presParOf" srcId="{800C50E0-9825-9E44-B967-81964ED1429C}" destId="{32D3F072-2F45-7C4D-BCC1-A2FA7031A59F}" srcOrd="0" destOrd="0" presId="urn:microsoft.com/office/officeart/2008/layout/VerticalCurvedList"/>
    <dgm:cxn modelId="{AD208C06-9181-4340-B92D-705B0159924F}" type="presParOf" srcId="{5CF3B61B-EF04-FF49-A8E5-FE20902034B1}" destId="{D1C43258-6437-944A-A546-A8726A8787FA}" srcOrd="3" destOrd="0" presId="urn:microsoft.com/office/officeart/2008/layout/VerticalCurvedList"/>
    <dgm:cxn modelId="{E087D371-98D5-D24E-9940-18576FDAE667}" type="presParOf" srcId="{5CF3B61B-EF04-FF49-A8E5-FE20902034B1}" destId="{663CB08D-5E76-E543-8D6E-A9C861CDEB47}" srcOrd="4" destOrd="0" presId="urn:microsoft.com/office/officeart/2008/layout/VerticalCurvedList"/>
    <dgm:cxn modelId="{0A5B926A-74F6-F14F-8C94-746CCCA232D5}" type="presParOf" srcId="{663CB08D-5E76-E543-8D6E-A9C861CDEB47}" destId="{E6595FFF-D400-9F47-9BAB-CB8B3BBCE148}" srcOrd="0" destOrd="0" presId="urn:microsoft.com/office/officeart/2008/layout/VerticalCurvedList"/>
    <dgm:cxn modelId="{59B28A0E-8C2E-8743-9E15-65964ADE7F75}" type="presParOf" srcId="{5CF3B61B-EF04-FF49-A8E5-FE20902034B1}" destId="{8B06D6B1-7FC3-E24D-B7E3-E6D6612242C5}" srcOrd="5" destOrd="0" presId="urn:microsoft.com/office/officeart/2008/layout/VerticalCurvedList"/>
    <dgm:cxn modelId="{E0E70C1B-8247-3447-8E6A-5028B0C278D7}" type="presParOf" srcId="{5CF3B61B-EF04-FF49-A8E5-FE20902034B1}" destId="{482C276C-1546-8C42-89D2-4277692719BF}" srcOrd="6" destOrd="0" presId="urn:microsoft.com/office/officeart/2008/layout/VerticalCurvedList"/>
    <dgm:cxn modelId="{2FA82F09-A0A9-664B-8103-4767525A5A5F}" type="presParOf" srcId="{482C276C-1546-8C42-89D2-4277692719BF}" destId="{99CC4B0A-164C-E545-B343-C63C35D2741B}" srcOrd="0" destOrd="0" presId="urn:microsoft.com/office/officeart/2008/layout/VerticalCurvedList"/>
    <dgm:cxn modelId="{62657782-3829-9149-963F-DC29D97D1241}" type="presParOf" srcId="{5CF3B61B-EF04-FF49-A8E5-FE20902034B1}" destId="{DBF999B7-1B33-8245-9A0D-13FF5DA0964E}" srcOrd="7" destOrd="0" presId="urn:microsoft.com/office/officeart/2008/layout/VerticalCurvedList"/>
    <dgm:cxn modelId="{EF8E88E1-97B7-CA4A-9FBE-9BB1DFD6F268}" type="presParOf" srcId="{5CF3B61B-EF04-FF49-A8E5-FE20902034B1}" destId="{B78C1D39-6CFC-924D-9FA7-0FA178258C3B}" srcOrd="8" destOrd="0" presId="urn:microsoft.com/office/officeart/2008/layout/VerticalCurvedList"/>
    <dgm:cxn modelId="{91C7D51E-141D-D144-BA29-6EC0270C1A42}" type="presParOf" srcId="{B78C1D39-6CFC-924D-9FA7-0FA178258C3B}" destId="{2F92D63D-0084-1A49-B996-753D3FB9E4A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2E5C35-787E-4459-AAB3-FD890CCF419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de-DE"/>
        </a:p>
      </dgm:t>
    </dgm:pt>
    <dgm:pt modelId="{849957C5-7056-4ABD-94EF-7428B739E9CA}">
      <dgm:prSet phldrT="[Text]" phldr="0"/>
      <dgm:spPr/>
      <dgm:t>
        <a:bodyPr/>
        <a:lstStyle/>
        <a:p>
          <a:r>
            <a:rPr lang="de-DE" dirty="0">
              <a:latin typeface="Arial"/>
            </a:rPr>
            <a:t>Ökologie</a:t>
          </a:r>
          <a:endParaRPr lang="de-DE" dirty="0"/>
        </a:p>
      </dgm:t>
    </dgm:pt>
    <dgm:pt modelId="{D549EA68-FC77-4653-B759-3F5E40FF0181}" type="parTrans" cxnId="{FB7E5039-1A0A-4C88-9F10-6DE54F3F61C8}">
      <dgm:prSet/>
      <dgm:spPr/>
      <dgm:t>
        <a:bodyPr/>
        <a:lstStyle/>
        <a:p>
          <a:endParaRPr lang="de-DE"/>
        </a:p>
      </dgm:t>
    </dgm:pt>
    <dgm:pt modelId="{D1AD899A-1E01-453C-8AA8-BEDF9466E461}" type="sibTrans" cxnId="{FB7E5039-1A0A-4C88-9F10-6DE54F3F61C8}">
      <dgm:prSet/>
      <dgm:spPr/>
      <dgm:t>
        <a:bodyPr/>
        <a:lstStyle/>
        <a:p>
          <a:endParaRPr lang="de-DE"/>
        </a:p>
      </dgm:t>
    </dgm:pt>
    <dgm:pt modelId="{7A739338-FC03-482E-B126-7A0C061ED5DA}">
      <dgm:prSet phldrT="[Text]" phldr="0"/>
      <dgm:spPr/>
      <dgm:t>
        <a:bodyPr/>
        <a:lstStyle/>
        <a:p>
          <a:pPr rtl="0"/>
          <a:r>
            <a:rPr lang="de-DE" dirty="0">
              <a:latin typeface="Arial"/>
            </a:rPr>
            <a:t> </a:t>
          </a:r>
          <a:endParaRPr lang="de-DE" dirty="0"/>
        </a:p>
      </dgm:t>
    </dgm:pt>
    <dgm:pt modelId="{4D229BD0-D8C8-46F1-B93F-DD2D75C7CB27}" type="parTrans" cxnId="{923F1FE2-F134-40EA-8675-6F8AC50234BF}">
      <dgm:prSet/>
      <dgm:spPr/>
      <dgm:t>
        <a:bodyPr/>
        <a:lstStyle/>
        <a:p>
          <a:endParaRPr lang="de-DE"/>
        </a:p>
      </dgm:t>
    </dgm:pt>
    <dgm:pt modelId="{CF578C7B-9D2D-44F3-88F5-1CC9D4E5DF88}" type="sibTrans" cxnId="{923F1FE2-F134-40EA-8675-6F8AC50234BF}">
      <dgm:prSet/>
      <dgm:spPr/>
      <dgm:t>
        <a:bodyPr/>
        <a:lstStyle/>
        <a:p>
          <a:endParaRPr lang="de-DE"/>
        </a:p>
      </dgm:t>
    </dgm:pt>
    <dgm:pt modelId="{6433BB40-C704-48D7-B715-F6034141237F}">
      <dgm:prSet phldrT="[Text]" phldr="0"/>
      <dgm:spPr/>
      <dgm:t>
        <a:bodyPr/>
        <a:lstStyle/>
        <a:p>
          <a:pPr rtl="0"/>
          <a:r>
            <a:rPr lang="de-DE" dirty="0">
              <a:latin typeface="Arial"/>
            </a:rPr>
            <a:t> </a:t>
          </a:r>
          <a:endParaRPr lang="de-DE" dirty="0"/>
        </a:p>
      </dgm:t>
    </dgm:pt>
    <dgm:pt modelId="{998073D4-3845-44A6-A6F1-62A77270A919}" type="parTrans" cxnId="{F44C073D-5F28-40FB-A41D-AB6AE81CC229}">
      <dgm:prSet/>
      <dgm:spPr/>
      <dgm:t>
        <a:bodyPr/>
        <a:lstStyle/>
        <a:p>
          <a:endParaRPr lang="de-DE"/>
        </a:p>
      </dgm:t>
    </dgm:pt>
    <dgm:pt modelId="{6477B1FB-2E4D-4AF8-B3F0-3FB898AA7B9B}" type="sibTrans" cxnId="{F44C073D-5F28-40FB-A41D-AB6AE81CC229}">
      <dgm:prSet/>
      <dgm:spPr/>
      <dgm:t>
        <a:bodyPr/>
        <a:lstStyle/>
        <a:p>
          <a:endParaRPr lang="de-DE"/>
        </a:p>
      </dgm:t>
    </dgm:pt>
    <dgm:pt modelId="{61D6B88F-20B1-4494-ADE4-A65A4F9F9475}">
      <dgm:prSet phldrT="[Text]" phldr="0"/>
      <dgm:spPr/>
      <dgm:t>
        <a:bodyPr/>
        <a:lstStyle/>
        <a:p>
          <a:pPr rtl="0"/>
          <a:r>
            <a:rPr lang="de-DE" dirty="0">
              <a:latin typeface="Arial"/>
            </a:rPr>
            <a:t> </a:t>
          </a:r>
          <a:endParaRPr lang="de-DE" dirty="0"/>
        </a:p>
      </dgm:t>
    </dgm:pt>
    <dgm:pt modelId="{149F0A5C-9DD0-4D7D-B82D-208B86C5EFF3}" type="parTrans" cxnId="{F8514469-C30C-46B4-A91C-C6F9D4FA7D28}">
      <dgm:prSet/>
      <dgm:spPr/>
      <dgm:t>
        <a:bodyPr/>
        <a:lstStyle/>
        <a:p>
          <a:endParaRPr lang="de-DE"/>
        </a:p>
      </dgm:t>
    </dgm:pt>
    <dgm:pt modelId="{FB7C70A2-EAEE-4A73-9F09-CE9DADA24F36}" type="sibTrans" cxnId="{F8514469-C30C-46B4-A91C-C6F9D4FA7D28}">
      <dgm:prSet/>
      <dgm:spPr/>
      <dgm:t>
        <a:bodyPr/>
        <a:lstStyle/>
        <a:p>
          <a:endParaRPr lang="de-DE"/>
        </a:p>
      </dgm:t>
    </dgm:pt>
    <dgm:pt modelId="{E77D5C9F-2253-464C-BB83-BC9D5A857A98}">
      <dgm:prSet phldrT="[Text]" phldr="0"/>
      <dgm:spPr/>
      <dgm:t>
        <a:bodyPr/>
        <a:lstStyle/>
        <a:p>
          <a:pPr rtl="0"/>
          <a:r>
            <a:rPr lang="de-DE" dirty="0">
              <a:latin typeface="Arial"/>
            </a:rPr>
            <a:t> </a:t>
          </a:r>
          <a:endParaRPr lang="de-DE" dirty="0"/>
        </a:p>
      </dgm:t>
    </dgm:pt>
    <dgm:pt modelId="{90226A68-9A6A-448B-9D51-10ED47760B30}" type="parTrans" cxnId="{D2FCC65A-4552-472D-89F2-5974F775590D}">
      <dgm:prSet/>
      <dgm:spPr/>
      <dgm:t>
        <a:bodyPr/>
        <a:lstStyle/>
        <a:p>
          <a:endParaRPr lang="de-DE"/>
        </a:p>
      </dgm:t>
    </dgm:pt>
    <dgm:pt modelId="{5C56DC7C-51C5-40D6-9E00-9ADC673E11CA}" type="sibTrans" cxnId="{D2FCC65A-4552-472D-89F2-5974F775590D}">
      <dgm:prSet/>
      <dgm:spPr/>
      <dgm:t>
        <a:bodyPr/>
        <a:lstStyle/>
        <a:p>
          <a:endParaRPr lang="de-DE"/>
        </a:p>
      </dgm:t>
    </dgm:pt>
    <dgm:pt modelId="{B824FA94-76BF-4097-AB90-4166C45E1F7F}">
      <dgm:prSet phldrT="[Text]" phldr="0"/>
      <dgm:spPr/>
      <dgm:t>
        <a:bodyPr/>
        <a:lstStyle/>
        <a:p>
          <a:r>
            <a:rPr lang="de-DE" dirty="0">
              <a:latin typeface="Arial"/>
            </a:rPr>
            <a:t>Ökonomie</a:t>
          </a:r>
          <a:endParaRPr lang="de-DE" dirty="0"/>
        </a:p>
      </dgm:t>
    </dgm:pt>
    <dgm:pt modelId="{540D531C-2A10-48B7-8762-14D364B6DA4E}" type="parTrans" cxnId="{C2B3F73B-2AC2-419C-8C46-E3605329AFCA}">
      <dgm:prSet/>
      <dgm:spPr/>
      <dgm:t>
        <a:bodyPr/>
        <a:lstStyle/>
        <a:p>
          <a:endParaRPr lang="de-DE"/>
        </a:p>
      </dgm:t>
    </dgm:pt>
    <dgm:pt modelId="{F02B3756-C769-46C9-B267-EAA63CFD9B40}" type="sibTrans" cxnId="{C2B3F73B-2AC2-419C-8C46-E3605329AFCA}">
      <dgm:prSet/>
      <dgm:spPr/>
      <dgm:t>
        <a:bodyPr/>
        <a:lstStyle/>
        <a:p>
          <a:endParaRPr lang="de-DE"/>
        </a:p>
      </dgm:t>
    </dgm:pt>
    <dgm:pt modelId="{FB2FAE96-5221-4CFD-8F68-78C90B1C4519}">
      <dgm:prSet phldrT="[Text]" phldr="0"/>
      <dgm:spPr/>
      <dgm:t>
        <a:bodyPr/>
        <a:lstStyle/>
        <a:p>
          <a:pPr rtl="0"/>
          <a:r>
            <a:rPr lang="de-DE" dirty="0">
              <a:latin typeface="Arial"/>
            </a:rPr>
            <a:t> </a:t>
          </a:r>
          <a:endParaRPr lang="de-DE" dirty="0"/>
        </a:p>
      </dgm:t>
    </dgm:pt>
    <dgm:pt modelId="{A5C80222-7C6B-4641-B078-FE6682F5D8C5}" type="parTrans" cxnId="{80BD449F-DF49-483D-8AB8-B078BAA026F6}">
      <dgm:prSet/>
      <dgm:spPr/>
      <dgm:t>
        <a:bodyPr/>
        <a:lstStyle/>
        <a:p>
          <a:endParaRPr lang="de-DE"/>
        </a:p>
      </dgm:t>
    </dgm:pt>
    <dgm:pt modelId="{82665EBC-8D0E-4510-856E-2EFABE22C34E}" type="sibTrans" cxnId="{80BD449F-DF49-483D-8AB8-B078BAA026F6}">
      <dgm:prSet/>
      <dgm:spPr/>
      <dgm:t>
        <a:bodyPr/>
        <a:lstStyle/>
        <a:p>
          <a:endParaRPr lang="de-DE"/>
        </a:p>
      </dgm:t>
    </dgm:pt>
    <dgm:pt modelId="{8676D1BE-BD91-474B-BF31-1B1C6BBE1A67}">
      <dgm:prSet phldrT="[Text]" phldr="0"/>
      <dgm:spPr/>
      <dgm:t>
        <a:bodyPr/>
        <a:lstStyle/>
        <a:p>
          <a:pPr rtl="0"/>
          <a:r>
            <a:rPr lang="de-DE" dirty="0">
              <a:latin typeface="Arial"/>
            </a:rPr>
            <a:t> </a:t>
          </a:r>
          <a:endParaRPr lang="de-DE" dirty="0"/>
        </a:p>
      </dgm:t>
    </dgm:pt>
    <dgm:pt modelId="{5FB41E1F-EA0A-47F8-AC1B-61BE19B42419}" type="parTrans" cxnId="{E17C1B06-3F18-4D90-974B-BC07B86448C1}">
      <dgm:prSet/>
      <dgm:spPr/>
      <dgm:t>
        <a:bodyPr/>
        <a:lstStyle/>
        <a:p>
          <a:endParaRPr lang="de-DE"/>
        </a:p>
      </dgm:t>
    </dgm:pt>
    <dgm:pt modelId="{4D14A5C7-EE77-4A08-8D06-BB0F6A692FD1}" type="sibTrans" cxnId="{E17C1B06-3F18-4D90-974B-BC07B86448C1}">
      <dgm:prSet/>
      <dgm:spPr/>
      <dgm:t>
        <a:bodyPr/>
        <a:lstStyle/>
        <a:p>
          <a:endParaRPr lang="de-DE"/>
        </a:p>
      </dgm:t>
    </dgm:pt>
    <dgm:pt modelId="{8B0D538B-C325-40BC-B140-801F90A18572}">
      <dgm:prSet phldrT="[Text]" phldr="0"/>
      <dgm:spPr/>
      <dgm:t>
        <a:bodyPr/>
        <a:lstStyle/>
        <a:p>
          <a:pPr rtl="0"/>
          <a:r>
            <a:rPr lang="de-DE" dirty="0">
              <a:latin typeface="Arial"/>
            </a:rPr>
            <a:t> </a:t>
          </a:r>
          <a:endParaRPr lang="de-DE" dirty="0"/>
        </a:p>
      </dgm:t>
    </dgm:pt>
    <dgm:pt modelId="{5BB44251-5CC0-4434-9508-441804FFE141}" type="parTrans" cxnId="{D6EE42B8-5262-493D-B247-7CA0C4CD4511}">
      <dgm:prSet/>
      <dgm:spPr/>
      <dgm:t>
        <a:bodyPr/>
        <a:lstStyle/>
        <a:p>
          <a:endParaRPr lang="de-DE"/>
        </a:p>
      </dgm:t>
    </dgm:pt>
    <dgm:pt modelId="{D9527F11-5D5F-43EF-9105-4C8DBCC4626A}" type="sibTrans" cxnId="{D6EE42B8-5262-493D-B247-7CA0C4CD4511}">
      <dgm:prSet/>
      <dgm:spPr/>
      <dgm:t>
        <a:bodyPr/>
        <a:lstStyle/>
        <a:p>
          <a:endParaRPr lang="de-DE"/>
        </a:p>
      </dgm:t>
    </dgm:pt>
    <dgm:pt modelId="{9BF8BCA3-EAA0-48FF-B516-564E3CF20A26}">
      <dgm:prSet phldr="0"/>
      <dgm:spPr/>
      <dgm:t>
        <a:bodyPr/>
        <a:lstStyle/>
        <a:p>
          <a:pPr rtl="0"/>
          <a:r>
            <a:rPr lang="de-DE" dirty="0">
              <a:latin typeface="Arial"/>
            </a:rPr>
            <a:t>Soziales</a:t>
          </a:r>
        </a:p>
      </dgm:t>
    </dgm:pt>
    <dgm:pt modelId="{AA4019D0-3ECA-4C05-B361-2DDC53CD511D}" type="parTrans" cxnId="{E78D61BD-7602-4862-9F3D-61DD3B992A37}">
      <dgm:prSet/>
      <dgm:spPr/>
      <dgm:t>
        <a:bodyPr/>
        <a:lstStyle/>
        <a:p>
          <a:endParaRPr lang="de-DE"/>
        </a:p>
      </dgm:t>
    </dgm:pt>
    <dgm:pt modelId="{9D3C574D-0DD5-41C2-BAA8-009702D27498}" type="sibTrans" cxnId="{E78D61BD-7602-4862-9F3D-61DD3B992A37}">
      <dgm:prSet/>
      <dgm:spPr/>
      <dgm:t>
        <a:bodyPr/>
        <a:lstStyle/>
        <a:p>
          <a:endParaRPr lang="de-DE"/>
        </a:p>
      </dgm:t>
    </dgm:pt>
    <dgm:pt modelId="{FE45C5F5-BD16-4416-B98C-420B34793275}">
      <dgm:prSet phldr="0"/>
      <dgm:spPr/>
      <dgm:t>
        <a:bodyPr/>
        <a:lstStyle/>
        <a:p>
          <a:endParaRPr lang="de-DE" dirty="0">
            <a:latin typeface="Arial"/>
          </a:endParaRPr>
        </a:p>
      </dgm:t>
    </dgm:pt>
    <dgm:pt modelId="{1F1A0876-4E30-4B29-B143-B4A1FBF2186B}" type="parTrans" cxnId="{A3389A36-459A-4367-9D62-F66F9773D826}">
      <dgm:prSet/>
      <dgm:spPr/>
      <dgm:t>
        <a:bodyPr/>
        <a:lstStyle/>
        <a:p>
          <a:endParaRPr lang="de-DE"/>
        </a:p>
      </dgm:t>
    </dgm:pt>
    <dgm:pt modelId="{BE6D7578-DF9D-4397-8E46-E2089C8CCDDD}" type="sibTrans" cxnId="{A3389A36-459A-4367-9D62-F66F9773D826}">
      <dgm:prSet/>
      <dgm:spPr/>
      <dgm:t>
        <a:bodyPr/>
        <a:lstStyle/>
        <a:p>
          <a:endParaRPr lang="de-DE"/>
        </a:p>
      </dgm:t>
    </dgm:pt>
    <dgm:pt modelId="{FD55AAE4-9073-4ABC-A1EC-42A59F59C25B}">
      <dgm:prSet phldr="0"/>
      <dgm:spPr/>
      <dgm:t>
        <a:bodyPr/>
        <a:lstStyle/>
        <a:p>
          <a:pPr rtl="0"/>
          <a:r>
            <a:rPr lang="de-DE" dirty="0">
              <a:latin typeface="Arial"/>
            </a:rPr>
            <a:t> </a:t>
          </a:r>
        </a:p>
      </dgm:t>
    </dgm:pt>
    <dgm:pt modelId="{73B7F202-1F1F-4ED8-9C36-6F9E505DF0B7}" type="parTrans" cxnId="{F021F447-750E-4BC2-BC6E-518638BA3F97}">
      <dgm:prSet/>
      <dgm:spPr/>
      <dgm:t>
        <a:bodyPr/>
        <a:lstStyle/>
        <a:p>
          <a:endParaRPr lang="de-DE"/>
        </a:p>
      </dgm:t>
    </dgm:pt>
    <dgm:pt modelId="{71257A76-FBED-4F3F-A16E-2F37283F3DF6}" type="sibTrans" cxnId="{F021F447-750E-4BC2-BC6E-518638BA3F97}">
      <dgm:prSet/>
      <dgm:spPr/>
      <dgm:t>
        <a:bodyPr/>
        <a:lstStyle/>
        <a:p>
          <a:endParaRPr lang="de-DE"/>
        </a:p>
      </dgm:t>
    </dgm:pt>
    <dgm:pt modelId="{77C6C28F-9968-4612-A2D9-F45E6D855691}">
      <dgm:prSet phldr="0"/>
      <dgm:spPr/>
      <dgm:t>
        <a:bodyPr/>
        <a:lstStyle/>
        <a:p>
          <a:pPr rtl="0"/>
          <a:r>
            <a:rPr lang="de-DE" dirty="0">
              <a:latin typeface="Arial"/>
            </a:rPr>
            <a:t> </a:t>
          </a:r>
        </a:p>
      </dgm:t>
    </dgm:pt>
    <dgm:pt modelId="{7E8D6CF1-1073-48DE-8C26-5B64793C1C52}" type="parTrans" cxnId="{2B84E953-FB5C-448E-A049-591170A5E26A}">
      <dgm:prSet/>
      <dgm:spPr/>
      <dgm:t>
        <a:bodyPr/>
        <a:lstStyle/>
        <a:p>
          <a:endParaRPr lang="de-DE"/>
        </a:p>
      </dgm:t>
    </dgm:pt>
    <dgm:pt modelId="{1FE63779-765C-49AA-85AA-F3FBD8EF247D}" type="sibTrans" cxnId="{2B84E953-FB5C-448E-A049-591170A5E26A}">
      <dgm:prSet/>
      <dgm:spPr/>
      <dgm:t>
        <a:bodyPr/>
        <a:lstStyle/>
        <a:p>
          <a:endParaRPr lang="de-DE"/>
        </a:p>
      </dgm:t>
    </dgm:pt>
    <dgm:pt modelId="{22D2DC5A-FABF-44CD-92E2-C4660A3791B2}">
      <dgm:prSet phldr="0"/>
      <dgm:spPr/>
      <dgm:t>
        <a:bodyPr/>
        <a:lstStyle/>
        <a:p>
          <a:pPr rtl="0"/>
          <a:r>
            <a:rPr lang="de-DE" dirty="0">
              <a:latin typeface="Arial"/>
            </a:rPr>
            <a:t> </a:t>
          </a:r>
        </a:p>
      </dgm:t>
    </dgm:pt>
    <dgm:pt modelId="{07EF98B1-6D79-408A-9DB0-B10614E92920}" type="parTrans" cxnId="{E0BACD05-1FD3-402A-9AB5-836357C2BEF7}">
      <dgm:prSet/>
      <dgm:spPr/>
      <dgm:t>
        <a:bodyPr/>
        <a:lstStyle/>
        <a:p>
          <a:endParaRPr lang="de-DE"/>
        </a:p>
      </dgm:t>
    </dgm:pt>
    <dgm:pt modelId="{CA84BD8C-6EC3-4AFA-8928-D9BEA1587985}" type="sibTrans" cxnId="{E0BACD05-1FD3-402A-9AB5-836357C2BEF7}">
      <dgm:prSet/>
      <dgm:spPr/>
      <dgm:t>
        <a:bodyPr/>
        <a:lstStyle/>
        <a:p>
          <a:endParaRPr lang="de-DE"/>
        </a:p>
      </dgm:t>
    </dgm:pt>
    <dgm:pt modelId="{3D1E208A-AB69-4704-9EF0-151DE6FCDA82}">
      <dgm:prSet phldr="0"/>
      <dgm:spPr/>
      <dgm:t>
        <a:bodyPr/>
        <a:lstStyle/>
        <a:p>
          <a:endParaRPr lang="de-DE" dirty="0">
            <a:latin typeface="Arial"/>
          </a:endParaRPr>
        </a:p>
      </dgm:t>
    </dgm:pt>
    <dgm:pt modelId="{38784213-582E-4EA3-931C-511D5D8A9326}" type="parTrans" cxnId="{106084CD-54D0-4B76-A309-F6246E57AAE1}">
      <dgm:prSet/>
      <dgm:spPr/>
      <dgm:t>
        <a:bodyPr/>
        <a:lstStyle/>
        <a:p>
          <a:endParaRPr lang="de-DE"/>
        </a:p>
      </dgm:t>
    </dgm:pt>
    <dgm:pt modelId="{64E3A381-4B88-482F-86AA-C14EF0F6F414}" type="sibTrans" cxnId="{106084CD-54D0-4B76-A309-F6246E57AAE1}">
      <dgm:prSet/>
      <dgm:spPr/>
      <dgm:t>
        <a:bodyPr/>
        <a:lstStyle/>
        <a:p>
          <a:endParaRPr lang="de-DE"/>
        </a:p>
      </dgm:t>
    </dgm:pt>
    <dgm:pt modelId="{5F9C587C-FE87-4655-A9B5-642E2534ED6D}">
      <dgm:prSet phldr="0"/>
      <dgm:spPr/>
      <dgm:t>
        <a:bodyPr/>
        <a:lstStyle/>
        <a:p>
          <a:pPr rtl="0"/>
          <a:r>
            <a:rPr lang="de-DE" dirty="0">
              <a:latin typeface="Arial"/>
            </a:rPr>
            <a:t> </a:t>
          </a:r>
        </a:p>
      </dgm:t>
    </dgm:pt>
    <dgm:pt modelId="{78FEFB97-A11B-4A49-9EB4-71DA4A8E4CDD}" type="parTrans" cxnId="{7B92D5E6-1453-4112-A5E6-832BDBFE8A1B}">
      <dgm:prSet/>
      <dgm:spPr/>
      <dgm:t>
        <a:bodyPr/>
        <a:lstStyle/>
        <a:p>
          <a:endParaRPr lang="de-DE"/>
        </a:p>
      </dgm:t>
    </dgm:pt>
    <dgm:pt modelId="{9D742D1E-568E-4ED8-8613-D1764C48C45F}" type="sibTrans" cxnId="{7B92D5E6-1453-4112-A5E6-832BDBFE8A1B}">
      <dgm:prSet/>
      <dgm:spPr/>
      <dgm:t>
        <a:bodyPr/>
        <a:lstStyle/>
        <a:p>
          <a:endParaRPr lang="de-DE"/>
        </a:p>
      </dgm:t>
    </dgm:pt>
    <dgm:pt modelId="{4DEE5B94-3F2A-4A16-8319-90A84AD1DDE1}" type="pres">
      <dgm:prSet presAssocID="{7F2E5C35-787E-4459-AAB3-FD890CCF4198}" presName="linearFlow" presStyleCnt="0">
        <dgm:presLayoutVars>
          <dgm:dir/>
          <dgm:animLvl val="lvl"/>
          <dgm:resizeHandles val="exact"/>
        </dgm:presLayoutVars>
      </dgm:prSet>
      <dgm:spPr/>
    </dgm:pt>
    <dgm:pt modelId="{4F9CBD3E-6F46-433E-B359-A4573F7877D7}" type="pres">
      <dgm:prSet presAssocID="{849957C5-7056-4ABD-94EF-7428B739E9CA}" presName="composite" presStyleCnt="0"/>
      <dgm:spPr/>
    </dgm:pt>
    <dgm:pt modelId="{1170B0AF-0BAF-47AE-AC9E-1D6FCF1C398D}" type="pres">
      <dgm:prSet presAssocID="{849957C5-7056-4ABD-94EF-7428B739E9CA}" presName="parentText" presStyleLbl="alignNode1" presStyleIdx="0" presStyleCnt="3">
        <dgm:presLayoutVars>
          <dgm:chMax val="1"/>
          <dgm:bulletEnabled val="1"/>
        </dgm:presLayoutVars>
      </dgm:prSet>
      <dgm:spPr/>
    </dgm:pt>
    <dgm:pt modelId="{03AA9193-FA0E-47ED-8F03-2C1599212EEF}" type="pres">
      <dgm:prSet presAssocID="{849957C5-7056-4ABD-94EF-7428B739E9CA}" presName="descendantText" presStyleLbl="alignAcc1" presStyleIdx="0" presStyleCnt="3">
        <dgm:presLayoutVars>
          <dgm:bulletEnabled val="1"/>
        </dgm:presLayoutVars>
      </dgm:prSet>
      <dgm:spPr/>
    </dgm:pt>
    <dgm:pt modelId="{B88531C4-8FFD-4EC0-A966-8D755A92E94C}" type="pres">
      <dgm:prSet presAssocID="{D1AD899A-1E01-453C-8AA8-BEDF9466E461}" presName="sp" presStyleCnt="0"/>
      <dgm:spPr/>
    </dgm:pt>
    <dgm:pt modelId="{0AEE11B3-AA22-4F62-A2FA-9EE6A7108858}" type="pres">
      <dgm:prSet presAssocID="{B824FA94-76BF-4097-AB90-4166C45E1F7F}" presName="composite" presStyleCnt="0"/>
      <dgm:spPr/>
    </dgm:pt>
    <dgm:pt modelId="{49AAB75E-53CB-4B26-95E1-A4E4685B6006}" type="pres">
      <dgm:prSet presAssocID="{B824FA94-76BF-4097-AB90-4166C45E1F7F}" presName="parentText" presStyleLbl="alignNode1" presStyleIdx="1" presStyleCnt="3">
        <dgm:presLayoutVars>
          <dgm:chMax val="1"/>
          <dgm:bulletEnabled val="1"/>
        </dgm:presLayoutVars>
      </dgm:prSet>
      <dgm:spPr/>
    </dgm:pt>
    <dgm:pt modelId="{BE8D12E1-383D-4244-98D7-55DC76B1562D}" type="pres">
      <dgm:prSet presAssocID="{B824FA94-76BF-4097-AB90-4166C45E1F7F}" presName="descendantText" presStyleLbl="alignAcc1" presStyleIdx="1" presStyleCnt="3">
        <dgm:presLayoutVars>
          <dgm:bulletEnabled val="1"/>
        </dgm:presLayoutVars>
      </dgm:prSet>
      <dgm:spPr/>
    </dgm:pt>
    <dgm:pt modelId="{DA7C446B-5416-4CD1-B9C5-47D84E47372F}" type="pres">
      <dgm:prSet presAssocID="{F02B3756-C769-46C9-B267-EAA63CFD9B40}" presName="sp" presStyleCnt="0"/>
      <dgm:spPr/>
    </dgm:pt>
    <dgm:pt modelId="{CABA4673-5410-40FD-A860-E90A05B61C44}" type="pres">
      <dgm:prSet presAssocID="{9BF8BCA3-EAA0-48FF-B516-564E3CF20A26}" presName="composite" presStyleCnt="0"/>
      <dgm:spPr/>
    </dgm:pt>
    <dgm:pt modelId="{33C2095C-7AE5-4678-A540-63DF5725753A}" type="pres">
      <dgm:prSet presAssocID="{9BF8BCA3-EAA0-48FF-B516-564E3CF20A26}" presName="parentText" presStyleLbl="alignNode1" presStyleIdx="2" presStyleCnt="3">
        <dgm:presLayoutVars>
          <dgm:chMax val="1"/>
          <dgm:bulletEnabled val="1"/>
        </dgm:presLayoutVars>
      </dgm:prSet>
      <dgm:spPr/>
    </dgm:pt>
    <dgm:pt modelId="{498485F8-EE92-44B2-A47E-46BC43297778}" type="pres">
      <dgm:prSet presAssocID="{9BF8BCA3-EAA0-48FF-B516-564E3CF20A26}" presName="descendantText" presStyleLbl="alignAcc1" presStyleIdx="2" presStyleCnt="3">
        <dgm:presLayoutVars>
          <dgm:bulletEnabled val="1"/>
        </dgm:presLayoutVars>
      </dgm:prSet>
      <dgm:spPr/>
    </dgm:pt>
  </dgm:ptLst>
  <dgm:cxnLst>
    <dgm:cxn modelId="{9162CE02-F55A-4FEB-AE3C-CF042D9D30FB}" type="presOf" srcId="{FE45C5F5-BD16-4416-B98C-420B34793275}" destId="{03AA9193-FA0E-47ED-8F03-2C1599212EEF}" srcOrd="0" destOrd="2" presId="urn:microsoft.com/office/officeart/2005/8/layout/chevron2"/>
    <dgm:cxn modelId="{3E5EC105-1331-4F31-8616-F4BABB73D24D}" type="presOf" srcId="{8B0D538B-C325-40BC-B140-801F90A18572}" destId="{BE8D12E1-383D-4244-98D7-55DC76B1562D}" srcOrd="0" destOrd="2" presId="urn:microsoft.com/office/officeart/2005/8/layout/chevron2"/>
    <dgm:cxn modelId="{E0BACD05-1FD3-402A-9AB5-836357C2BEF7}" srcId="{9BF8BCA3-EAA0-48FF-B516-564E3CF20A26}" destId="{22D2DC5A-FABF-44CD-92E2-C4660A3791B2}" srcOrd="2" destOrd="0" parTransId="{07EF98B1-6D79-408A-9DB0-B10614E92920}" sibTransId="{CA84BD8C-6EC3-4AFA-8928-D9BEA1587985}"/>
    <dgm:cxn modelId="{E17C1B06-3F18-4D90-974B-BC07B86448C1}" srcId="{B824FA94-76BF-4097-AB90-4166C45E1F7F}" destId="{8676D1BE-BD91-474B-BF31-1B1C6BBE1A67}" srcOrd="1" destOrd="0" parTransId="{5FB41E1F-EA0A-47F8-AC1B-61BE19B42419}" sibTransId="{4D14A5C7-EE77-4A08-8D06-BB0F6A692FD1}"/>
    <dgm:cxn modelId="{5338411E-2EBC-4FB5-88D4-E0951E4AC0CC}" type="presOf" srcId="{77C6C28F-9968-4612-A2D9-F45E6D855691}" destId="{498485F8-EE92-44B2-A47E-46BC43297778}" srcOrd="0" destOrd="1" presId="urn:microsoft.com/office/officeart/2005/8/layout/chevron2"/>
    <dgm:cxn modelId="{BFB32432-6E33-45F4-B86A-57DDB19F1615}" type="presOf" srcId="{FB2FAE96-5221-4CFD-8F68-78C90B1C4519}" destId="{BE8D12E1-383D-4244-98D7-55DC76B1562D}" srcOrd="0" destOrd="0" presId="urn:microsoft.com/office/officeart/2005/8/layout/chevron2"/>
    <dgm:cxn modelId="{A3389A36-459A-4367-9D62-F66F9773D826}" srcId="{849957C5-7056-4ABD-94EF-7428B739E9CA}" destId="{FE45C5F5-BD16-4416-B98C-420B34793275}" srcOrd="2" destOrd="0" parTransId="{1F1A0876-4E30-4B29-B143-B4A1FBF2186B}" sibTransId="{BE6D7578-DF9D-4397-8E46-E2089C8CCDDD}"/>
    <dgm:cxn modelId="{9800E436-34F3-41B7-82DC-230ACB9D23C3}" type="presOf" srcId="{849957C5-7056-4ABD-94EF-7428B739E9CA}" destId="{1170B0AF-0BAF-47AE-AC9E-1D6FCF1C398D}" srcOrd="0" destOrd="0" presId="urn:microsoft.com/office/officeart/2005/8/layout/chevron2"/>
    <dgm:cxn modelId="{FB7E5039-1A0A-4C88-9F10-6DE54F3F61C8}" srcId="{7F2E5C35-787E-4459-AAB3-FD890CCF4198}" destId="{849957C5-7056-4ABD-94EF-7428B739E9CA}" srcOrd="0" destOrd="0" parTransId="{D549EA68-FC77-4653-B759-3F5E40FF0181}" sibTransId="{D1AD899A-1E01-453C-8AA8-BEDF9466E461}"/>
    <dgm:cxn modelId="{C2B3F73B-2AC2-419C-8C46-E3605329AFCA}" srcId="{7F2E5C35-787E-4459-AAB3-FD890CCF4198}" destId="{B824FA94-76BF-4097-AB90-4166C45E1F7F}" srcOrd="1" destOrd="0" parTransId="{540D531C-2A10-48B7-8762-14D364B6DA4E}" sibTransId="{F02B3756-C769-46C9-B267-EAA63CFD9B40}"/>
    <dgm:cxn modelId="{9E41723C-AF45-4209-87C4-EE0ADC1541D2}" type="presOf" srcId="{B824FA94-76BF-4097-AB90-4166C45E1F7F}" destId="{49AAB75E-53CB-4B26-95E1-A4E4685B6006}" srcOrd="0" destOrd="0" presId="urn:microsoft.com/office/officeart/2005/8/layout/chevron2"/>
    <dgm:cxn modelId="{F44C073D-5F28-40FB-A41D-AB6AE81CC229}" srcId="{849957C5-7056-4ABD-94EF-7428B739E9CA}" destId="{6433BB40-C704-48D7-B715-F6034141237F}" srcOrd="1" destOrd="0" parTransId="{998073D4-3845-44A6-A6F1-62A77270A919}" sibTransId="{6477B1FB-2E4D-4AF8-B3F0-3FB898AA7B9B}"/>
    <dgm:cxn modelId="{F0422F42-9AB7-413D-B5DB-4E717364A899}" type="presOf" srcId="{61D6B88F-20B1-4494-ADE4-A65A4F9F9475}" destId="{03AA9193-FA0E-47ED-8F03-2C1599212EEF}" srcOrd="0" destOrd="3" presId="urn:microsoft.com/office/officeart/2005/8/layout/chevron2"/>
    <dgm:cxn modelId="{F021F447-750E-4BC2-BC6E-518638BA3F97}" srcId="{9BF8BCA3-EAA0-48FF-B516-564E3CF20A26}" destId="{FD55AAE4-9073-4ABC-A1EC-42A59F59C25B}" srcOrd="0" destOrd="0" parTransId="{73B7F202-1F1F-4ED8-9C36-6F9E505DF0B7}" sibTransId="{71257A76-FBED-4F3F-A16E-2F37283F3DF6}"/>
    <dgm:cxn modelId="{2B84E953-FB5C-448E-A049-591170A5E26A}" srcId="{9BF8BCA3-EAA0-48FF-B516-564E3CF20A26}" destId="{77C6C28F-9968-4612-A2D9-F45E6D855691}" srcOrd="1" destOrd="0" parTransId="{7E8D6CF1-1073-48DE-8C26-5B64793C1C52}" sibTransId="{1FE63779-765C-49AA-85AA-F3FBD8EF247D}"/>
    <dgm:cxn modelId="{F6B50054-9EDE-4E36-97FF-8427A0994C38}" type="presOf" srcId="{22D2DC5A-FABF-44CD-92E2-C4660A3791B2}" destId="{498485F8-EE92-44B2-A47E-46BC43297778}" srcOrd="0" destOrd="2" presId="urn:microsoft.com/office/officeart/2005/8/layout/chevron2"/>
    <dgm:cxn modelId="{D2FCC65A-4552-472D-89F2-5974F775590D}" srcId="{849957C5-7056-4ABD-94EF-7428B739E9CA}" destId="{E77D5C9F-2253-464C-BB83-BC9D5A857A98}" srcOrd="4" destOrd="0" parTransId="{90226A68-9A6A-448B-9D51-10ED47760B30}" sibTransId="{5C56DC7C-51C5-40D6-9E00-9ADC673E11CA}"/>
    <dgm:cxn modelId="{F8514469-C30C-46B4-A91C-C6F9D4FA7D28}" srcId="{849957C5-7056-4ABD-94EF-7428B739E9CA}" destId="{61D6B88F-20B1-4494-ADE4-A65A4F9F9475}" srcOrd="3" destOrd="0" parTransId="{149F0A5C-9DD0-4D7D-B82D-208B86C5EFF3}" sibTransId="{FB7C70A2-EAEE-4A73-9F09-CE9DADA24F36}"/>
    <dgm:cxn modelId="{42B42C8C-29E7-4504-9B9D-19EE65809B54}" type="presOf" srcId="{FD55AAE4-9073-4ABC-A1EC-42A59F59C25B}" destId="{498485F8-EE92-44B2-A47E-46BC43297778}" srcOrd="0" destOrd="0" presId="urn:microsoft.com/office/officeart/2005/8/layout/chevron2"/>
    <dgm:cxn modelId="{80BD449F-DF49-483D-8AB8-B078BAA026F6}" srcId="{B824FA94-76BF-4097-AB90-4166C45E1F7F}" destId="{FB2FAE96-5221-4CFD-8F68-78C90B1C4519}" srcOrd="0" destOrd="0" parTransId="{A5C80222-7C6B-4641-B078-FE6682F5D8C5}" sibTransId="{82665EBC-8D0E-4510-856E-2EFABE22C34E}"/>
    <dgm:cxn modelId="{DDBDAEA6-2BF0-483E-AB97-FBA6A0EF1DB7}" type="presOf" srcId="{7F2E5C35-787E-4459-AAB3-FD890CCF4198}" destId="{4DEE5B94-3F2A-4A16-8319-90A84AD1DDE1}" srcOrd="0" destOrd="0" presId="urn:microsoft.com/office/officeart/2005/8/layout/chevron2"/>
    <dgm:cxn modelId="{0EE4B7A6-F9FF-4FE1-9110-9B958AB2E5B4}" type="presOf" srcId="{8676D1BE-BD91-474B-BF31-1B1C6BBE1A67}" destId="{BE8D12E1-383D-4244-98D7-55DC76B1562D}" srcOrd="0" destOrd="1" presId="urn:microsoft.com/office/officeart/2005/8/layout/chevron2"/>
    <dgm:cxn modelId="{1984C3B0-B3AD-49F8-9702-EEBDA5D5D632}" type="presOf" srcId="{9BF8BCA3-EAA0-48FF-B516-564E3CF20A26}" destId="{33C2095C-7AE5-4678-A540-63DF5725753A}" srcOrd="0" destOrd="0" presId="urn:microsoft.com/office/officeart/2005/8/layout/chevron2"/>
    <dgm:cxn modelId="{F4833EB6-24AA-4EEC-85EB-0FF61C08A4A2}" type="presOf" srcId="{E77D5C9F-2253-464C-BB83-BC9D5A857A98}" destId="{03AA9193-FA0E-47ED-8F03-2C1599212EEF}" srcOrd="0" destOrd="4" presId="urn:microsoft.com/office/officeart/2005/8/layout/chevron2"/>
    <dgm:cxn modelId="{B7FC32B7-E6D4-4CB6-A4B8-9CCB2FA64100}" type="presOf" srcId="{5F9C587C-FE87-4655-A9B5-642E2534ED6D}" destId="{03AA9193-FA0E-47ED-8F03-2C1599212EEF}" srcOrd="0" destOrd="5" presId="urn:microsoft.com/office/officeart/2005/8/layout/chevron2"/>
    <dgm:cxn modelId="{D6EE42B8-5262-493D-B247-7CA0C4CD4511}" srcId="{B824FA94-76BF-4097-AB90-4166C45E1F7F}" destId="{8B0D538B-C325-40BC-B140-801F90A18572}" srcOrd="2" destOrd="0" parTransId="{5BB44251-5CC0-4434-9508-441804FFE141}" sibTransId="{D9527F11-5D5F-43EF-9105-4C8DBCC4626A}"/>
    <dgm:cxn modelId="{E78D61BD-7602-4862-9F3D-61DD3B992A37}" srcId="{7F2E5C35-787E-4459-AAB3-FD890CCF4198}" destId="{9BF8BCA3-EAA0-48FF-B516-564E3CF20A26}" srcOrd="2" destOrd="0" parTransId="{AA4019D0-3ECA-4C05-B361-2DDC53CD511D}" sibTransId="{9D3C574D-0DD5-41C2-BAA8-009702D27498}"/>
    <dgm:cxn modelId="{3398E3CB-2E45-4AD1-85D4-9435E9E93FC3}" type="presOf" srcId="{7A739338-FC03-482E-B126-7A0C061ED5DA}" destId="{03AA9193-FA0E-47ED-8F03-2C1599212EEF}" srcOrd="0" destOrd="0" presId="urn:microsoft.com/office/officeart/2005/8/layout/chevron2"/>
    <dgm:cxn modelId="{106084CD-54D0-4B76-A309-F6246E57AAE1}" srcId="{9BF8BCA3-EAA0-48FF-B516-564E3CF20A26}" destId="{3D1E208A-AB69-4704-9EF0-151DE6FCDA82}" srcOrd="3" destOrd="0" parTransId="{38784213-582E-4EA3-931C-511D5D8A9326}" sibTransId="{64E3A381-4B88-482F-86AA-C14EF0F6F414}"/>
    <dgm:cxn modelId="{9FA1B3CF-5761-40E3-84AB-A3C5B1A6B340}" type="presOf" srcId="{3D1E208A-AB69-4704-9EF0-151DE6FCDA82}" destId="{498485F8-EE92-44B2-A47E-46BC43297778}" srcOrd="0" destOrd="3" presId="urn:microsoft.com/office/officeart/2005/8/layout/chevron2"/>
    <dgm:cxn modelId="{923F1FE2-F134-40EA-8675-6F8AC50234BF}" srcId="{849957C5-7056-4ABD-94EF-7428B739E9CA}" destId="{7A739338-FC03-482E-B126-7A0C061ED5DA}" srcOrd="0" destOrd="0" parTransId="{4D229BD0-D8C8-46F1-B93F-DD2D75C7CB27}" sibTransId="{CF578C7B-9D2D-44F3-88F5-1CC9D4E5DF88}"/>
    <dgm:cxn modelId="{7B92D5E6-1453-4112-A5E6-832BDBFE8A1B}" srcId="{849957C5-7056-4ABD-94EF-7428B739E9CA}" destId="{5F9C587C-FE87-4655-A9B5-642E2534ED6D}" srcOrd="5" destOrd="0" parTransId="{78FEFB97-A11B-4A49-9EB4-71DA4A8E4CDD}" sibTransId="{9D742D1E-568E-4ED8-8613-D1764C48C45F}"/>
    <dgm:cxn modelId="{FBD810FC-7E63-4DE7-ABEC-034744A1B4E1}" type="presOf" srcId="{6433BB40-C704-48D7-B715-F6034141237F}" destId="{03AA9193-FA0E-47ED-8F03-2C1599212EEF}" srcOrd="0" destOrd="1" presId="urn:microsoft.com/office/officeart/2005/8/layout/chevron2"/>
    <dgm:cxn modelId="{D0A5A1DE-9CBB-4BEE-8AEE-32792C98CD19}" type="presParOf" srcId="{4DEE5B94-3F2A-4A16-8319-90A84AD1DDE1}" destId="{4F9CBD3E-6F46-433E-B359-A4573F7877D7}" srcOrd="0" destOrd="0" presId="urn:microsoft.com/office/officeart/2005/8/layout/chevron2"/>
    <dgm:cxn modelId="{1F94D367-E575-409A-A0C6-A49C8E2FAAE1}" type="presParOf" srcId="{4F9CBD3E-6F46-433E-B359-A4573F7877D7}" destId="{1170B0AF-0BAF-47AE-AC9E-1D6FCF1C398D}" srcOrd="0" destOrd="0" presId="urn:microsoft.com/office/officeart/2005/8/layout/chevron2"/>
    <dgm:cxn modelId="{A2B5DE18-1676-4236-B6D8-B608800E07FC}" type="presParOf" srcId="{4F9CBD3E-6F46-433E-B359-A4573F7877D7}" destId="{03AA9193-FA0E-47ED-8F03-2C1599212EEF}" srcOrd="1" destOrd="0" presId="urn:microsoft.com/office/officeart/2005/8/layout/chevron2"/>
    <dgm:cxn modelId="{0C6E9C18-20FB-4CFB-AFFB-3882C8F1F6DC}" type="presParOf" srcId="{4DEE5B94-3F2A-4A16-8319-90A84AD1DDE1}" destId="{B88531C4-8FFD-4EC0-A966-8D755A92E94C}" srcOrd="1" destOrd="0" presId="urn:microsoft.com/office/officeart/2005/8/layout/chevron2"/>
    <dgm:cxn modelId="{0077BEC0-A4F6-4E5F-8967-5BE42A94901E}" type="presParOf" srcId="{4DEE5B94-3F2A-4A16-8319-90A84AD1DDE1}" destId="{0AEE11B3-AA22-4F62-A2FA-9EE6A7108858}" srcOrd="2" destOrd="0" presId="urn:microsoft.com/office/officeart/2005/8/layout/chevron2"/>
    <dgm:cxn modelId="{E979A785-6CEF-488C-8E3D-C016F5B91CC2}" type="presParOf" srcId="{0AEE11B3-AA22-4F62-A2FA-9EE6A7108858}" destId="{49AAB75E-53CB-4B26-95E1-A4E4685B6006}" srcOrd="0" destOrd="0" presId="urn:microsoft.com/office/officeart/2005/8/layout/chevron2"/>
    <dgm:cxn modelId="{FAD04A8B-E8E6-4C5F-A75A-7DF0579A39E6}" type="presParOf" srcId="{0AEE11B3-AA22-4F62-A2FA-9EE6A7108858}" destId="{BE8D12E1-383D-4244-98D7-55DC76B1562D}" srcOrd="1" destOrd="0" presId="urn:microsoft.com/office/officeart/2005/8/layout/chevron2"/>
    <dgm:cxn modelId="{0B3D9C22-9CEF-4FC1-831E-7A924261905F}" type="presParOf" srcId="{4DEE5B94-3F2A-4A16-8319-90A84AD1DDE1}" destId="{DA7C446B-5416-4CD1-B9C5-47D84E47372F}" srcOrd="3" destOrd="0" presId="urn:microsoft.com/office/officeart/2005/8/layout/chevron2"/>
    <dgm:cxn modelId="{1FFB6AFD-2212-42B3-9294-944D97108D25}" type="presParOf" srcId="{4DEE5B94-3F2A-4A16-8319-90A84AD1DDE1}" destId="{CABA4673-5410-40FD-A860-E90A05B61C44}" srcOrd="4" destOrd="0" presId="urn:microsoft.com/office/officeart/2005/8/layout/chevron2"/>
    <dgm:cxn modelId="{FB9E557B-A6A1-47C8-BE46-2937F341B04A}" type="presParOf" srcId="{CABA4673-5410-40FD-A860-E90A05B61C44}" destId="{33C2095C-7AE5-4678-A540-63DF5725753A}" srcOrd="0" destOrd="0" presId="urn:microsoft.com/office/officeart/2005/8/layout/chevron2"/>
    <dgm:cxn modelId="{39A89219-C94A-4866-9C55-9EBCD2CA2960}" type="presParOf" srcId="{CABA4673-5410-40FD-A860-E90A05B61C44}" destId="{498485F8-EE92-44B2-A47E-46BC4329777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2E5C35-787E-4459-AAB3-FD890CCF419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de-DE"/>
        </a:p>
      </dgm:t>
    </dgm:pt>
    <dgm:pt modelId="{849957C5-7056-4ABD-94EF-7428B739E9CA}">
      <dgm:prSet phldrT="[Text]" phldr="0"/>
      <dgm:spPr/>
      <dgm:t>
        <a:bodyPr/>
        <a:lstStyle/>
        <a:p>
          <a:r>
            <a:rPr lang="de-DE" dirty="0">
              <a:latin typeface="Arial"/>
            </a:rPr>
            <a:t>Ökologie</a:t>
          </a:r>
          <a:endParaRPr lang="de-DE" dirty="0"/>
        </a:p>
      </dgm:t>
    </dgm:pt>
    <dgm:pt modelId="{D549EA68-FC77-4653-B759-3F5E40FF0181}" type="parTrans" cxnId="{FB7E5039-1A0A-4C88-9F10-6DE54F3F61C8}">
      <dgm:prSet/>
      <dgm:spPr/>
      <dgm:t>
        <a:bodyPr/>
        <a:lstStyle/>
        <a:p>
          <a:endParaRPr lang="de-DE"/>
        </a:p>
      </dgm:t>
    </dgm:pt>
    <dgm:pt modelId="{D1AD899A-1E01-453C-8AA8-BEDF9466E461}" type="sibTrans" cxnId="{FB7E5039-1A0A-4C88-9F10-6DE54F3F61C8}">
      <dgm:prSet/>
      <dgm:spPr/>
      <dgm:t>
        <a:bodyPr/>
        <a:lstStyle/>
        <a:p>
          <a:endParaRPr lang="de-DE"/>
        </a:p>
      </dgm:t>
    </dgm:pt>
    <dgm:pt modelId="{7A739338-FC03-482E-B126-7A0C061ED5DA}">
      <dgm:prSet phldrT="[Text]" phldr="0"/>
      <dgm:spPr/>
      <dgm:t>
        <a:bodyPr/>
        <a:lstStyle/>
        <a:p>
          <a:r>
            <a:rPr lang="de-DE" dirty="0">
              <a:latin typeface="Arial"/>
            </a:rPr>
            <a:t>Klimaschutz</a:t>
          </a:r>
          <a:endParaRPr lang="de-DE" dirty="0"/>
        </a:p>
      </dgm:t>
    </dgm:pt>
    <dgm:pt modelId="{4D229BD0-D8C8-46F1-B93F-DD2D75C7CB27}" type="parTrans" cxnId="{923F1FE2-F134-40EA-8675-6F8AC50234BF}">
      <dgm:prSet/>
      <dgm:spPr/>
      <dgm:t>
        <a:bodyPr/>
        <a:lstStyle/>
        <a:p>
          <a:endParaRPr lang="de-DE"/>
        </a:p>
      </dgm:t>
    </dgm:pt>
    <dgm:pt modelId="{CF578C7B-9D2D-44F3-88F5-1CC9D4E5DF88}" type="sibTrans" cxnId="{923F1FE2-F134-40EA-8675-6F8AC50234BF}">
      <dgm:prSet/>
      <dgm:spPr/>
      <dgm:t>
        <a:bodyPr/>
        <a:lstStyle/>
        <a:p>
          <a:endParaRPr lang="de-DE"/>
        </a:p>
      </dgm:t>
    </dgm:pt>
    <dgm:pt modelId="{6433BB40-C704-48D7-B715-F6034141237F}">
      <dgm:prSet phldrT="[Text]" phldr="0"/>
      <dgm:spPr/>
      <dgm:t>
        <a:bodyPr/>
        <a:lstStyle/>
        <a:p>
          <a:r>
            <a:rPr lang="de-DE" dirty="0">
              <a:latin typeface="Arial"/>
            </a:rPr>
            <a:t>Flächennutzung</a:t>
          </a:r>
          <a:endParaRPr lang="de-DE" dirty="0"/>
        </a:p>
      </dgm:t>
    </dgm:pt>
    <dgm:pt modelId="{998073D4-3845-44A6-A6F1-62A77270A919}" type="parTrans" cxnId="{F44C073D-5F28-40FB-A41D-AB6AE81CC229}">
      <dgm:prSet/>
      <dgm:spPr/>
      <dgm:t>
        <a:bodyPr/>
        <a:lstStyle/>
        <a:p>
          <a:endParaRPr lang="de-DE"/>
        </a:p>
      </dgm:t>
    </dgm:pt>
    <dgm:pt modelId="{6477B1FB-2E4D-4AF8-B3F0-3FB898AA7B9B}" type="sibTrans" cxnId="{F44C073D-5F28-40FB-A41D-AB6AE81CC229}">
      <dgm:prSet/>
      <dgm:spPr/>
      <dgm:t>
        <a:bodyPr/>
        <a:lstStyle/>
        <a:p>
          <a:endParaRPr lang="de-DE"/>
        </a:p>
      </dgm:t>
    </dgm:pt>
    <dgm:pt modelId="{61D6B88F-20B1-4494-ADE4-A65A4F9F9475}">
      <dgm:prSet phldrT="[Text]" phldr="0"/>
      <dgm:spPr/>
      <dgm:t>
        <a:bodyPr/>
        <a:lstStyle/>
        <a:p>
          <a:r>
            <a:rPr lang="de-DE" dirty="0">
              <a:latin typeface="Arial"/>
            </a:rPr>
            <a:t>Wasser</a:t>
          </a:r>
          <a:endParaRPr lang="de-DE" dirty="0"/>
        </a:p>
      </dgm:t>
    </dgm:pt>
    <dgm:pt modelId="{149F0A5C-9DD0-4D7D-B82D-208B86C5EFF3}" type="parTrans" cxnId="{F8514469-C30C-46B4-A91C-C6F9D4FA7D28}">
      <dgm:prSet/>
      <dgm:spPr/>
      <dgm:t>
        <a:bodyPr/>
        <a:lstStyle/>
        <a:p>
          <a:endParaRPr lang="de-DE"/>
        </a:p>
      </dgm:t>
    </dgm:pt>
    <dgm:pt modelId="{FB7C70A2-EAEE-4A73-9F09-CE9DADA24F36}" type="sibTrans" cxnId="{F8514469-C30C-46B4-A91C-C6F9D4FA7D28}">
      <dgm:prSet/>
      <dgm:spPr/>
      <dgm:t>
        <a:bodyPr/>
        <a:lstStyle/>
        <a:p>
          <a:endParaRPr lang="de-DE"/>
        </a:p>
      </dgm:t>
    </dgm:pt>
    <dgm:pt modelId="{E77D5C9F-2253-464C-BB83-BC9D5A857A98}">
      <dgm:prSet phldrT="[Text]" phldr="0"/>
      <dgm:spPr/>
      <dgm:t>
        <a:bodyPr/>
        <a:lstStyle/>
        <a:p>
          <a:r>
            <a:rPr lang="de-DE" dirty="0">
              <a:latin typeface="Arial"/>
            </a:rPr>
            <a:t>Rohstoffe</a:t>
          </a:r>
          <a:endParaRPr lang="de-DE" dirty="0"/>
        </a:p>
      </dgm:t>
    </dgm:pt>
    <dgm:pt modelId="{90226A68-9A6A-448B-9D51-10ED47760B30}" type="parTrans" cxnId="{D2FCC65A-4552-472D-89F2-5974F775590D}">
      <dgm:prSet/>
      <dgm:spPr/>
      <dgm:t>
        <a:bodyPr/>
        <a:lstStyle/>
        <a:p>
          <a:endParaRPr lang="de-DE"/>
        </a:p>
      </dgm:t>
    </dgm:pt>
    <dgm:pt modelId="{5C56DC7C-51C5-40D6-9E00-9ADC673E11CA}" type="sibTrans" cxnId="{D2FCC65A-4552-472D-89F2-5974F775590D}">
      <dgm:prSet/>
      <dgm:spPr/>
      <dgm:t>
        <a:bodyPr/>
        <a:lstStyle/>
        <a:p>
          <a:endParaRPr lang="de-DE"/>
        </a:p>
      </dgm:t>
    </dgm:pt>
    <dgm:pt modelId="{B824FA94-76BF-4097-AB90-4166C45E1F7F}">
      <dgm:prSet phldrT="[Text]" phldr="0"/>
      <dgm:spPr/>
      <dgm:t>
        <a:bodyPr/>
        <a:lstStyle/>
        <a:p>
          <a:r>
            <a:rPr lang="de-DE" dirty="0">
              <a:latin typeface="Arial"/>
            </a:rPr>
            <a:t>Ökonomie</a:t>
          </a:r>
          <a:endParaRPr lang="de-DE" dirty="0"/>
        </a:p>
      </dgm:t>
    </dgm:pt>
    <dgm:pt modelId="{540D531C-2A10-48B7-8762-14D364B6DA4E}" type="parTrans" cxnId="{C2B3F73B-2AC2-419C-8C46-E3605329AFCA}">
      <dgm:prSet/>
      <dgm:spPr/>
      <dgm:t>
        <a:bodyPr/>
        <a:lstStyle/>
        <a:p>
          <a:endParaRPr lang="de-DE"/>
        </a:p>
      </dgm:t>
    </dgm:pt>
    <dgm:pt modelId="{F02B3756-C769-46C9-B267-EAA63CFD9B40}" type="sibTrans" cxnId="{C2B3F73B-2AC2-419C-8C46-E3605329AFCA}">
      <dgm:prSet/>
      <dgm:spPr/>
      <dgm:t>
        <a:bodyPr/>
        <a:lstStyle/>
        <a:p>
          <a:endParaRPr lang="de-DE"/>
        </a:p>
      </dgm:t>
    </dgm:pt>
    <dgm:pt modelId="{FB2FAE96-5221-4CFD-8F68-78C90B1C4519}">
      <dgm:prSet phldrT="[Text]" phldr="0"/>
      <dgm:spPr/>
      <dgm:t>
        <a:bodyPr/>
        <a:lstStyle/>
        <a:p>
          <a:r>
            <a:rPr lang="de-DE" dirty="0">
              <a:latin typeface="Arial"/>
            </a:rPr>
            <a:t>Armut</a:t>
          </a:r>
          <a:endParaRPr lang="de-DE" dirty="0"/>
        </a:p>
      </dgm:t>
    </dgm:pt>
    <dgm:pt modelId="{A5C80222-7C6B-4641-B078-FE6682F5D8C5}" type="parTrans" cxnId="{80BD449F-DF49-483D-8AB8-B078BAA026F6}">
      <dgm:prSet/>
      <dgm:spPr/>
      <dgm:t>
        <a:bodyPr/>
        <a:lstStyle/>
        <a:p>
          <a:endParaRPr lang="de-DE"/>
        </a:p>
      </dgm:t>
    </dgm:pt>
    <dgm:pt modelId="{82665EBC-8D0E-4510-856E-2EFABE22C34E}" type="sibTrans" cxnId="{80BD449F-DF49-483D-8AB8-B078BAA026F6}">
      <dgm:prSet/>
      <dgm:spPr/>
      <dgm:t>
        <a:bodyPr/>
        <a:lstStyle/>
        <a:p>
          <a:endParaRPr lang="de-DE"/>
        </a:p>
      </dgm:t>
    </dgm:pt>
    <dgm:pt modelId="{8676D1BE-BD91-474B-BF31-1B1C6BBE1A67}">
      <dgm:prSet phldrT="[Text]" phldr="0"/>
      <dgm:spPr/>
      <dgm:t>
        <a:bodyPr/>
        <a:lstStyle/>
        <a:p>
          <a:r>
            <a:rPr lang="de-DE" dirty="0">
              <a:latin typeface="Arial"/>
            </a:rPr>
            <a:t>Einkommen</a:t>
          </a:r>
          <a:endParaRPr lang="de-DE" dirty="0"/>
        </a:p>
      </dgm:t>
    </dgm:pt>
    <dgm:pt modelId="{5FB41E1F-EA0A-47F8-AC1B-61BE19B42419}" type="parTrans" cxnId="{E17C1B06-3F18-4D90-974B-BC07B86448C1}">
      <dgm:prSet/>
      <dgm:spPr/>
      <dgm:t>
        <a:bodyPr/>
        <a:lstStyle/>
        <a:p>
          <a:endParaRPr lang="de-DE"/>
        </a:p>
      </dgm:t>
    </dgm:pt>
    <dgm:pt modelId="{4D14A5C7-EE77-4A08-8D06-BB0F6A692FD1}" type="sibTrans" cxnId="{E17C1B06-3F18-4D90-974B-BC07B86448C1}">
      <dgm:prSet/>
      <dgm:spPr/>
      <dgm:t>
        <a:bodyPr/>
        <a:lstStyle/>
        <a:p>
          <a:endParaRPr lang="de-DE"/>
        </a:p>
      </dgm:t>
    </dgm:pt>
    <dgm:pt modelId="{8B0D538B-C325-40BC-B140-801F90A18572}">
      <dgm:prSet phldrT="[Text]" phldr="0"/>
      <dgm:spPr/>
      <dgm:t>
        <a:bodyPr/>
        <a:lstStyle/>
        <a:p>
          <a:r>
            <a:rPr lang="de-DE" dirty="0">
              <a:latin typeface="Arial"/>
            </a:rPr>
            <a:t>Wirtschaft</a:t>
          </a:r>
          <a:endParaRPr lang="de-DE" dirty="0"/>
        </a:p>
      </dgm:t>
    </dgm:pt>
    <dgm:pt modelId="{5BB44251-5CC0-4434-9508-441804FFE141}" type="parTrans" cxnId="{D6EE42B8-5262-493D-B247-7CA0C4CD4511}">
      <dgm:prSet/>
      <dgm:spPr/>
      <dgm:t>
        <a:bodyPr/>
        <a:lstStyle/>
        <a:p>
          <a:endParaRPr lang="de-DE"/>
        </a:p>
      </dgm:t>
    </dgm:pt>
    <dgm:pt modelId="{D9527F11-5D5F-43EF-9105-4C8DBCC4626A}" type="sibTrans" cxnId="{D6EE42B8-5262-493D-B247-7CA0C4CD4511}">
      <dgm:prSet/>
      <dgm:spPr/>
      <dgm:t>
        <a:bodyPr/>
        <a:lstStyle/>
        <a:p>
          <a:endParaRPr lang="de-DE"/>
        </a:p>
      </dgm:t>
    </dgm:pt>
    <dgm:pt modelId="{9BF8BCA3-EAA0-48FF-B516-564E3CF20A26}">
      <dgm:prSet phldr="0"/>
      <dgm:spPr/>
      <dgm:t>
        <a:bodyPr/>
        <a:lstStyle/>
        <a:p>
          <a:pPr rtl="0"/>
          <a:r>
            <a:rPr lang="de-DE" dirty="0">
              <a:latin typeface="Arial"/>
            </a:rPr>
            <a:t>Soziales</a:t>
          </a:r>
        </a:p>
      </dgm:t>
    </dgm:pt>
    <dgm:pt modelId="{AA4019D0-3ECA-4C05-B361-2DDC53CD511D}" type="parTrans" cxnId="{E78D61BD-7602-4862-9F3D-61DD3B992A37}">
      <dgm:prSet/>
      <dgm:spPr/>
    </dgm:pt>
    <dgm:pt modelId="{9D3C574D-0DD5-41C2-BAA8-009702D27498}" type="sibTrans" cxnId="{E78D61BD-7602-4862-9F3D-61DD3B992A37}">
      <dgm:prSet/>
      <dgm:spPr/>
    </dgm:pt>
    <dgm:pt modelId="{FE45C5F5-BD16-4416-B98C-420B34793275}">
      <dgm:prSet phldr="0"/>
      <dgm:spPr/>
      <dgm:t>
        <a:bodyPr/>
        <a:lstStyle/>
        <a:p>
          <a:pPr rtl="0"/>
          <a:r>
            <a:rPr lang="de-DE" dirty="0">
              <a:latin typeface="Arial"/>
            </a:rPr>
            <a:t>Biodiversität</a:t>
          </a:r>
        </a:p>
      </dgm:t>
    </dgm:pt>
    <dgm:pt modelId="{1F1A0876-4E30-4B29-B143-B4A1FBF2186B}" type="parTrans" cxnId="{A3389A36-459A-4367-9D62-F66F9773D826}">
      <dgm:prSet/>
      <dgm:spPr/>
    </dgm:pt>
    <dgm:pt modelId="{BE6D7578-DF9D-4397-8E46-E2089C8CCDDD}" type="sibTrans" cxnId="{A3389A36-459A-4367-9D62-F66F9773D826}">
      <dgm:prSet/>
      <dgm:spPr/>
    </dgm:pt>
    <dgm:pt modelId="{FD55AAE4-9073-4ABC-A1EC-42A59F59C25B}">
      <dgm:prSet phldr="0"/>
      <dgm:spPr/>
      <dgm:t>
        <a:bodyPr/>
        <a:lstStyle/>
        <a:p>
          <a:pPr rtl="0"/>
          <a:r>
            <a:rPr lang="de-DE" dirty="0">
              <a:latin typeface="Arial"/>
            </a:rPr>
            <a:t>Hunger</a:t>
          </a:r>
        </a:p>
      </dgm:t>
    </dgm:pt>
    <dgm:pt modelId="{73B7F202-1F1F-4ED8-9C36-6F9E505DF0B7}" type="parTrans" cxnId="{F021F447-750E-4BC2-BC6E-518638BA3F97}">
      <dgm:prSet/>
      <dgm:spPr/>
    </dgm:pt>
    <dgm:pt modelId="{71257A76-FBED-4F3F-A16E-2F37283F3DF6}" type="sibTrans" cxnId="{F021F447-750E-4BC2-BC6E-518638BA3F97}">
      <dgm:prSet/>
      <dgm:spPr/>
    </dgm:pt>
    <dgm:pt modelId="{77C6C28F-9968-4612-A2D9-F45E6D855691}">
      <dgm:prSet phldr="0"/>
      <dgm:spPr/>
      <dgm:t>
        <a:bodyPr/>
        <a:lstStyle/>
        <a:p>
          <a:pPr rtl="0"/>
          <a:r>
            <a:rPr lang="de-DE" dirty="0">
              <a:latin typeface="Arial"/>
            </a:rPr>
            <a:t>Gesundheit</a:t>
          </a:r>
        </a:p>
      </dgm:t>
    </dgm:pt>
    <dgm:pt modelId="{7E8D6CF1-1073-48DE-8C26-5B64793C1C52}" type="parTrans" cxnId="{2B84E953-FB5C-448E-A049-591170A5E26A}">
      <dgm:prSet/>
      <dgm:spPr/>
    </dgm:pt>
    <dgm:pt modelId="{1FE63779-765C-49AA-85AA-F3FBD8EF247D}" type="sibTrans" cxnId="{2B84E953-FB5C-448E-A049-591170A5E26A}">
      <dgm:prSet/>
      <dgm:spPr/>
    </dgm:pt>
    <dgm:pt modelId="{22D2DC5A-FABF-44CD-92E2-C4660A3791B2}">
      <dgm:prSet phldr="0"/>
      <dgm:spPr/>
      <dgm:t>
        <a:bodyPr/>
        <a:lstStyle/>
        <a:p>
          <a:r>
            <a:rPr lang="de-DE" dirty="0">
              <a:latin typeface="Arial"/>
            </a:rPr>
            <a:t>Bildung</a:t>
          </a:r>
        </a:p>
      </dgm:t>
    </dgm:pt>
    <dgm:pt modelId="{07EF98B1-6D79-408A-9DB0-B10614E92920}" type="parTrans" cxnId="{E0BACD05-1FD3-402A-9AB5-836357C2BEF7}">
      <dgm:prSet/>
      <dgm:spPr/>
    </dgm:pt>
    <dgm:pt modelId="{CA84BD8C-6EC3-4AFA-8928-D9BEA1587985}" type="sibTrans" cxnId="{E0BACD05-1FD3-402A-9AB5-836357C2BEF7}">
      <dgm:prSet/>
      <dgm:spPr/>
    </dgm:pt>
    <dgm:pt modelId="{3D1E208A-AB69-4704-9EF0-151DE6FCDA82}">
      <dgm:prSet phldr="0"/>
      <dgm:spPr/>
      <dgm:t>
        <a:bodyPr/>
        <a:lstStyle/>
        <a:p>
          <a:r>
            <a:rPr lang="de-DE" dirty="0">
              <a:latin typeface="Arial"/>
            </a:rPr>
            <a:t>Gleichheit</a:t>
          </a:r>
        </a:p>
      </dgm:t>
    </dgm:pt>
    <dgm:pt modelId="{38784213-582E-4EA3-931C-511D5D8A9326}" type="parTrans" cxnId="{106084CD-54D0-4B76-A309-F6246E57AAE1}">
      <dgm:prSet/>
      <dgm:spPr/>
    </dgm:pt>
    <dgm:pt modelId="{64E3A381-4B88-482F-86AA-C14EF0F6F414}" type="sibTrans" cxnId="{106084CD-54D0-4B76-A309-F6246E57AAE1}">
      <dgm:prSet/>
      <dgm:spPr/>
    </dgm:pt>
    <dgm:pt modelId="{5F9C587C-FE87-4655-A9B5-642E2534ED6D}">
      <dgm:prSet phldr="0"/>
      <dgm:spPr/>
      <dgm:t>
        <a:bodyPr/>
        <a:lstStyle/>
        <a:p>
          <a:r>
            <a:rPr lang="de-DE" dirty="0">
              <a:latin typeface="Arial"/>
            </a:rPr>
            <a:t>Energie</a:t>
          </a:r>
        </a:p>
      </dgm:t>
    </dgm:pt>
    <dgm:pt modelId="{78FEFB97-A11B-4A49-9EB4-71DA4A8E4CDD}" type="parTrans" cxnId="{7B92D5E6-1453-4112-A5E6-832BDBFE8A1B}">
      <dgm:prSet/>
      <dgm:spPr/>
    </dgm:pt>
    <dgm:pt modelId="{9D742D1E-568E-4ED8-8613-D1764C48C45F}" type="sibTrans" cxnId="{7B92D5E6-1453-4112-A5E6-832BDBFE8A1B}">
      <dgm:prSet/>
      <dgm:spPr/>
    </dgm:pt>
    <dgm:pt modelId="{4DEE5B94-3F2A-4A16-8319-90A84AD1DDE1}" type="pres">
      <dgm:prSet presAssocID="{7F2E5C35-787E-4459-AAB3-FD890CCF4198}" presName="linearFlow" presStyleCnt="0">
        <dgm:presLayoutVars>
          <dgm:dir/>
          <dgm:animLvl val="lvl"/>
          <dgm:resizeHandles val="exact"/>
        </dgm:presLayoutVars>
      </dgm:prSet>
      <dgm:spPr/>
    </dgm:pt>
    <dgm:pt modelId="{4F9CBD3E-6F46-433E-B359-A4573F7877D7}" type="pres">
      <dgm:prSet presAssocID="{849957C5-7056-4ABD-94EF-7428B739E9CA}" presName="composite" presStyleCnt="0"/>
      <dgm:spPr/>
    </dgm:pt>
    <dgm:pt modelId="{1170B0AF-0BAF-47AE-AC9E-1D6FCF1C398D}" type="pres">
      <dgm:prSet presAssocID="{849957C5-7056-4ABD-94EF-7428B739E9CA}" presName="parentText" presStyleLbl="alignNode1" presStyleIdx="0" presStyleCnt="3">
        <dgm:presLayoutVars>
          <dgm:chMax val="1"/>
          <dgm:bulletEnabled val="1"/>
        </dgm:presLayoutVars>
      </dgm:prSet>
      <dgm:spPr/>
    </dgm:pt>
    <dgm:pt modelId="{03AA9193-FA0E-47ED-8F03-2C1599212EEF}" type="pres">
      <dgm:prSet presAssocID="{849957C5-7056-4ABD-94EF-7428B739E9CA}" presName="descendantText" presStyleLbl="alignAcc1" presStyleIdx="0" presStyleCnt="3">
        <dgm:presLayoutVars>
          <dgm:bulletEnabled val="1"/>
        </dgm:presLayoutVars>
      </dgm:prSet>
      <dgm:spPr/>
    </dgm:pt>
    <dgm:pt modelId="{B88531C4-8FFD-4EC0-A966-8D755A92E94C}" type="pres">
      <dgm:prSet presAssocID="{D1AD899A-1E01-453C-8AA8-BEDF9466E461}" presName="sp" presStyleCnt="0"/>
      <dgm:spPr/>
    </dgm:pt>
    <dgm:pt modelId="{0AEE11B3-AA22-4F62-A2FA-9EE6A7108858}" type="pres">
      <dgm:prSet presAssocID="{B824FA94-76BF-4097-AB90-4166C45E1F7F}" presName="composite" presStyleCnt="0"/>
      <dgm:spPr/>
    </dgm:pt>
    <dgm:pt modelId="{49AAB75E-53CB-4B26-95E1-A4E4685B6006}" type="pres">
      <dgm:prSet presAssocID="{B824FA94-76BF-4097-AB90-4166C45E1F7F}" presName="parentText" presStyleLbl="alignNode1" presStyleIdx="1" presStyleCnt="3">
        <dgm:presLayoutVars>
          <dgm:chMax val="1"/>
          <dgm:bulletEnabled val="1"/>
        </dgm:presLayoutVars>
      </dgm:prSet>
      <dgm:spPr/>
    </dgm:pt>
    <dgm:pt modelId="{BE8D12E1-383D-4244-98D7-55DC76B1562D}" type="pres">
      <dgm:prSet presAssocID="{B824FA94-76BF-4097-AB90-4166C45E1F7F}" presName="descendantText" presStyleLbl="alignAcc1" presStyleIdx="1" presStyleCnt="3">
        <dgm:presLayoutVars>
          <dgm:bulletEnabled val="1"/>
        </dgm:presLayoutVars>
      </dgm:prSet>
      <dgm:spPr/>
    </dgm:pt>
    <dgm:pt modelId="{DA7C446B-5416-4CD1-B9C5-47D84E47372F}" type="pres">
      <dgm:prSet presAssocID="{F02B3756-C769-46C9-B267-EAA63CFD9B40}" presName="sp" presStyleCnt="0"/>
      <dgm:spPr/>
    </dgm:pt>
    <dgm:pt modelId="{CABA4673-5410-40FD-A860-E90A05B61C44}" type="pres">
      <dgm:prSet presAssocID="{9BF8BCA3-EAA0-48FF-B516-564E3CF20A26}" presName="composite" presStyleCnt="0"/>
      <dgm:spPr/>
    </dgm:pt>
    <dgm:pt modelId="{33C2095C-7AE5-4678-A540-63DF5725753A}" type="pres">
      <dgm:prSet presAssocID="{9BF8BCA3-EAA0-48FF-B516-564E3CF20A26}" presName="parentText" presStyleLbl="alignNode1" presStyleIdx="2" presStyleCnt="3">
        <dgm:presLayoutVars>
          <dgm:chMax val="1"/>
          <dgm:bulletEnabled val="1"/>
        </dgm:presLayoutVars>
      </dgm:prSet>
      <dgm:spPr/>
    </dgm:pt>
    <dgm:pt modelId="{498485F8-EE92-44B2-A47E-46BC43297778}" type="pres">
      <dgm:prSet presAssocID="{9BF8BCA3-EAA0-48FF-B516-564E3CF20A26}" presName="descendantText" presStyleLbl="alignAcc1" presStyleIdx="2" presStyleCnt="3">
        <dgm:presLayoutVars>
          <dgm:bulletEnabled val="1"/>
        </dgm:presLayoutVars>
      </dgm:prSet>
      <dgm:spPr/>
    </dgm:pt>
  </dgm:ptLst>
  <dgm:cxnLst>
    <dgm:cxn modelId="{E0BACD05-1FD3-402A-9AB5-836357C2BEF7}" srcId="{9BF8BCA3-EAA0-48FF-B516-564E3CF20A26}" destId="{22D2DC5A-FABF-44CD-92E2-C4660A3791B2}" srcOrd="2" destOrd="0" parTransId="{07EF98B1-6D79-408A-9DB0-B10614E92920}" sibTransId="{CA84BD8C-6EC3-4AFA-8928-D9BEA1587985}"/>
    <dgm:cxn modelId="{E17C1B06-3F18-4D90-974B-BC07B86448C1}" srcId="{B824FA94-76BF-4097-AB90-4166C45E1F7F}" destId="{8676D1BE-BD91-474B-BF31-1B1C6BBE1A67}" srcOrd="1" destOrd="0" parTransId="{5FB41E1F-EA0A-47F8-AC1B-61BE19B42419}" sibTransId="{4D14A5C7-EE77-4A08-8D06-BB0F6A692FD1}"/>
    <dgm:cxn modelId="{53593C17-E26A-45C5-96C6-86025E7C2617}" type="presOf" srcId="{E77D5C9F-2253-464C-BB83-BC9D5A857A98}" destId="{03AA9193-FA0E-47ED-8F03-2C1599212EEF}" srcOrd="0" destOrd="4" presId="urn:microsoft.com/office/officeart/2005/8/layout/chevron2"/>
    <dgm:cxn modelId="{A3389A36-459A-4367-9D62-F66F9773D826}" srcId="{849957C5-7056-4ABD-94EF-7428B739E9CA}" destId="{FE45C5F5-BD16-4416-B98C-420B34793275}" srcOrd="2" destOrd="0" parTransId="{1F1A0876-4E30-4B29-B143-B4A1FBF2186B}" sibTransId="{BE6D7578-DF9D-4397-8E46-E2089C8CCDDD}"/>
    <dgm:cxn modelId="{90588538-923D-48C1-AFE2-648816F64FFC}" type="presOf" srcId="{FB2FAE96-5221-4CFD-8F68-78C90B1C4519}" destId="{BE8D12E1-383D-4244-98D7-55DC76B1562D}" srcOrd="0" destOrd="0" presId="urn:microsoft.com/office/officeart/2005/8/layout/chevron2"/>
    <dgm:cxn modelId="{FB7E5039-1A0A-4C88-9F10-6DE54F3F61C8}" srcId="{7F2E5C35-787E-4459-AAB3-FD890CCF4198}" destId="{849957C5-7056-4ABD-94EF-7428B739E9CA}" srcOrd="0" destOrd="0" parTransId="{D549EA68-FC77-4653-B759-3F5E40FF0181}" sibTransId="{D1AD899A-1E01-453C-8AA8-BEDF9466E461}"/>
    <dgm:cxn modelId="{C2B3F73B-2AC2-419C-8C46-E3605329AFCA}" srcId="{7F2E5C35-787E-4459-AAB3-FD890CCF4198}" destId="{B824FA94-76BF-4097-AB90-4166C45E1F7F}" srcOrd="1" destOrd="0" parTransId="{540D531C-2A10-48B7-8762-14D364B6DA4E}" sibTransId="{F02B3756-C769-46C9-B267-EAA63CFD9B40}"/>
    <dgm:cxn modelId="{F44C073D-5F28-40FB-A41D-AB6AE81CC229}" srcId="{849957C5-7056-4ABD-94EF-7428B739E9CA}" destId="{6433BB40-C704-48D7-B715-F6034141237F}" srcOrd="1" destOrd="0" parTransId="{998073D4-3845-44A6-A6F1-62A77270A919}" sibTransId="{6477B1FB-2E4D-4AF8-B3F0-3FB898AA7B9B}"/>
    <dgm:cxn modelId="{F021F447-750E-4BC2-BC6E-518638BA3F97}" srcId="{9BF8BCA3-EAA0-48FF-B516-564E3CF20A26}" destId="{FD55AAE4-9073-4ABC-A1EC-42A59F59C25B}" srcOrd="0" destOrd="0" parTransId="{73B7F202-1F1F-4ED8-9C36-6F9E505DF0B7}" sibTransId="{71257A76-FBED-4F3F-A16E-2F37283F3DF6}"/>
    <dgm:cxn modelId="{D1BFAC4A-BC43-49F4-AFF7-A023CA5B285D}" type="presOf" srcId="{B824FA94-76BF-4097-AB90-4166C45E1F7F}" destId="{49AAB75E-53CB-4B26-95E1-A4E4685B6006}" srcOrd="0" destOrd="0" presId="urn:microsoft.com/office/officeart/2005/8/layout/chevron2"/>
    <dgm:cxn modelId="{2B84E953-FB5C-448E-A049-591170A5E26A}" srcId="{9BF8BCA3-EAA0-48FF-B516-564E3CF20A26}" destId="{77C6C28F-9968-4612-A2D9-F45E6D855691}" srcOrd="1" destOrd="0" parTransId="{7E8D6CF1-1073-48DE-8C26-5B64793C1C52}" sibTransId="{1FE63779-765C-49AA-85AA-F3FBD8EF247D}"/>
    <dgm:cxn modelId="{D2FCC65A-4552-472D-89F2-5974F775590D}" srcId="{849957C5-7056-4ABD-94EF-7428B739E9CA}" destId="{E77D5C9F-2253-464C-BB83-BC9D5A857A98}" srcOrd="4" destOrd="0" parTransId="{90226A68-9A6A-448B-9D51-10ED47760B30}" sibTransId="{5C56DC7C-51C5-40D6-9E00-9ADC673E11CA}"/>
    <dgm:cxn modelId="{FD5DF55F-34FB-460C-9F47-36106CD2A346}" type="presOf" srcId="{7A739338-FC03-482E-B126-7A0C061ED5DA}" destId="{03AA9193-FA0E-47ED-8F03-2C1599212EEF}" srcOrd="0" destOrd="0" presId="urn:microsoft.com/office/officeart/2005/8/layout/chevron2"/>
    <dgm:cxn modelId="{F8514469-C30C-46B4-A91C-C6F9D4FA7D28}" srcId="{849957C5-7056-4ABD-94EF-7428B739E9CA}" destId="{61D6B88F-20B1-4494-ADE4-A65A4F9F9475}" srcOrd="3" destOrd="0" parTransId="{149F0A5C-9DD0-4D7D-B82D-208B86C5EFF3}" sibTransId="{FB7C70A2-EAEE-4A73-9F09-CE9DADA24F36}"/>
    <dgm:cxn modelId="{48019474-8500-45AA-9007-88CCD7DF8FB5}" type="presOf" srcId="{3D1E208A-AB69-4704-9EF0-151DE6FCDA82}" destId="{498485F8-EE92-44B2-A47E-46BC43297778}" srcOrd="0" destOrd="3" presId="urn:microsoft.com/office/officeart/2005/8/layout/chevron2"/>
    <dgm:cxn modelId="{458E6A7D-947B-46F5-92B4-7A92D8FEA95F}" type="presOf" srcId="{8B0D538B-C325-40BC-B140-801F90A18572}" destId="{BE8D12E1-383D-4244-98D7-55DC76B1562D}" srcOrd="0" destOrd="2" presId="urn:microsoft.com/office/officeart/2005/8/layout/chevron2"/>
    <dgm:cxn modelId="{9C92E191-2591-4EE3-9ABA-A21FA9F2F3AB}" type="presOf" srcId="{9BF8BCA3-EAA0-48FF-B516-564E3CF20A26}" destId="{33C2095C-7AE5-4678-A540-63DF5725753A}" srcOrd="0" destOrd="0" presId="urn:microsoft.com/office/officeart/2005/8/layout/chevron2"/>
    <dgm:cxn modelId="{AA2C8694-044F-4CD3-A2D5-0A72E6D43A89}" type="presOf" srcId="{FD55AAE4-9073-4ABC-A1EC-42A59F59C25B}" destId="{498485F8-EE92-44B2-A47E-46BC43297778}" srcOrd="0" destOrd="0" presId="urn:microsoft.com/office/officeart/2005/8/layout/chevron2"/>
    <dgm:cxn modelId="{5056249D-61B2-4615-B22B-81B0B21CB775}" type="presOf" srcId="{6433BB40-C704-48D7-B715-F6034141237F}" destId="{03AA9193-FA0E-47ED-8F03-2C1599212EEF}" srcOrd="0" destOrd="1" presId="urn:microsoft.com/office/officeart/2005/8/layout/chevron2"/>
    <dgm:cxn modelId="{80BD449F-DF49-483D-8AB8-B078BAA026F6}" srcId="{B824FA94-76BF-4097-AB90-4166C45E1F7F}" destId="{FB2FAE96-5221-4CFD-8F68-78C90B1C4519}" srcOrd="0" destOrd="0" parTransId="{A5C80222-7C6B-4641-B078-FE6682F5D8C5}" sibTransId="{82665EBC-8D0E-4510-856E-2EFABE22C34E}"/>
    <dgm:cxn modelId="{DDBDAEA6-2BF0-483E-AB97-FBA6A0EF1DB7}" type="presOf" srcId="{7F2E5C35-787E-4459-AAB3-FD890CCF4198}" destId="{4DEE5B94-3F2A-4A16-8319-90A84AD1DDE1}" srcOrd="0" destOrd="0" presId="urn:microsoft.com/office/officeart/2005/8/layout/chevron2"/>
    <dgm:cxn modelId="{5B6A13B7-01EA-470E-AF76-3577B54CF97A}" type="presOf" srcId="{849957C5-7056-4ABD-94EF-7428B739E9CA}" destId="{1170B0AF-0BAF-47AE-AC9E-1D6FCF1C398D}" srcOrd="0" destOrd="0" presId="urn:microsoft.com/office/officeart/2005/8/layout/chevron2"/>
    <dgm:cxn modelId="{D6EE42B8-5262-493D-B247-7CA0C4CD4511}" srcId="{B824FA94-76BF-4097-AB90-4166C45E1F7F}" destId="{8B0D538B-C325-40BC-B140-801F90A18572}" srcOrd="2" destOrd="0" parTransId="{5BB44251-5CC0-4434-9508-441804FFE141}" sibTransId="{D9527F11-5D5F-43EF-9105-4C8DBCC4626A}"/>
    <dgm:cxn modelId="{E78D61BD-7602-4862-9F3D-61DD3B992A37}" srcId="{7F2E5C35-787E-4459-AAB3-FD890CCF4198}" destId="{9BF8BCA3-EAA0-48FF-B516-564E3CF20A26}" srcOrd="2" destOrd="0" parTransId="{AA4019D0-3ECA-4C05-B361-2DDC53CD511D}" sibTransId="{9D3C574D-0DD5-41C2-BAA8-009702D27498}"/>
    <dgm:cxn modelId="{106084CD-54D0-4B76-A309-F6246E57AAE1}" srcId="{9BF8BCA3-EAA0-48FF-B516-564E3CF20A26}" destId="{3D1E208A-AB69-4704-9EF0-151DE6FCDA82}" srcOrd="3" destOrd="0" parTransId="{38784213-582E-4EA3-931C-511D5D8A9326}" sibTransId="{64E3A381-4B88-482F-86AA-C14EF0F6F414}"/>
    <dgm:cxn modelId="{B26CA9DD-8CB2-429A-9E53-523EC235FF29}" type="presOf" srcId="{5F9C587C-FE87-4655-A9B5-642E2534ED6D}" destId="{03AA9193-FA0E-47ED-8F03-2C1599212EEF}" srcOrd="0" destOrd="5" presId="urn:microsoft.com/office/officeart/2005/8/layout/chevron2"/>
    <dgm:cxn modelId="{1007EEDD-2C64-4D1B-B659-2856C856601D}" type="presOf" srcId="{FE45C5F5-BD16-4416-B98C-420B34793275}" destId="{03AA9193-FA0E-47ED-8F03-2C1599212EEF}" srcOrd="0" destOrd="2" presId="urn:microsoft.com/office/officeart/2005/8/layout/chevron2"/>
    <dgm:cxn modelId="{E74DD9DF-A990-46B5-866D-DAEB6FF6954B}" type="presOf" srcId="{22D2DC5A-FABF-44CD-92E2-C4660A3791B2}" destId="{498485F8-EE92-44B2-A47E-46BC43297778}" srcOrd="0" destOrd="2" presId="urn:microsoft.com/office/officeart/2005/8/layout/chevron2"/>
    <dgm:cxn modelId="{923F1FE2-F134-40EA-8675-6F8AC50234BF}" srcId="{849957C5-7056-4ABD-94EF-7428B739E9CA}" destId="{7A739338-FC03-482E-B126-7A0C061ED5DA}" srcOrd="0" destOrd="0" parTransId="{4D229BD0-D8C8-46F1-B93F-DD2D75C7CB27}" sibTransId="{CF578C7B-9D2D-44F3-88F5-1CC9D4E5DF88}"/>
    <dgm:cxn modelId="{7B92D5E6-1453-4112-A5E6-832BDBFE8A1B}" srcId="{849957C5-7056-4ABD-94EF-7428B739E9CA}" destId="{5F9C587C-FE87-4655-A9B5-642E2534ED6D}" srcOrd="5" destOrd="0" parTransId="{78FEFB97-A11B-4A49-9EB4-71DA4A8E4CDD}" sibTransId="{9D742D1E-568E-4ED8-8613-D1764C48C45F}"/>
    <dgm:cxn modelId="{1C3F48E7-236E-4E4E-A535-013D6AA82A69}" type="presOf" srcId="{61D6B88F-20B1-4494-ADE4-A65A4F9F9475}" destId="{03AA9193-FA0E-47ED-8F03-2C1599212EEF}" srcOrd="0" destOrd="3" presId="urn:microsoft.com/office/officeart/2005/8/layout/chevron2"/>
    <dgm:cxn modelId="{0117E6F7-6304-4367-AD01-A8F88B329A4A}" type="presOf" srcId="{77C6C28F-9968-4612-A2D9-F45E6D855691}" destId="{498485F8-EE92-44B2-A47E-46BC43297778}" srcOrd="0" destOrd="1" presId="urn:microsoft.com/office/officeart/2005/8/layout/chevron2"/>
    <dgm:cxn modelId="{80A0EBFF-7C82-4D0F-A8F6-0ED434B478E8}" type="presOf" srcId="{8676D1BE-BD91-474B-BF31-1B1C6BBE1A67}" destId="{BE8D12E1-383D-4244-98D7-55DC76B1562D}" srcOrd="0" destOrd="1" presId="urn:microsoft.com/office/officeart/2005/8/layout/chevron2"/>
    <dgm:cxn modelId="{D0A5A1DE-9CBB-4BEE-8AEE-32792C98CD19}" type="presParOf" srcId="{4DEE5B94-3F2A-4A16-8319-90A84AD1DDE1}" destId="{4F9CBD3E-6F46-433E-B359-A4573F7877D7}" srcOrd="0" destOrd="0" presId="urn:microsoft.com/office/officeart/2005/8/layout/chevron2"/>
    <dgm:cxn modelId="{04F496DC-FA2C-46E4-9E52-075A88A4FAAA}" type="presParOf" srcId="{4F9CBD3E-6F46-433E-B359-A4573F7877D7}" destId="{1170B0AF-0BAF-47AE-AC9E-1D6FCF1C398D}" srcOrd="0" destOrd="0" presId="urn:microsoft.com/office/officeart/2005/8/layout/chevron2"/>
    <dgm:cxn modelId="{4E405CBE-A348-422D-BF8E-FC44A52EBB88}" type="presParOf" srcId="{4F9CBD3E-6F46-433E-B359-A4573F7877D7}" destId="{03AA9193-FA0E-47ED-8F03-2C1599212EEF}" srcOrd="1" destOrd="0" presId="urn:microsoft.com/office/officeart/2005/8/layout/chevron2"/>
    <dgm:cxn modelId="{0C6E9C18-20FB-4CFB-AFFB-3882C8F1F6DC}" type="presParOf" srcId="{4DEE5B94-3F2A-4A16-8319-90A84AD1DDE1}" destId="{B88531C4-8FFD-4EC0-A966-8D755A92E94C}" srcOrd="1" destOrd="0" presId="urn:microsoft.com/office/officeart/2005/8/layout/chevron2"/>
    <dgm:cxn modelId="{0077BEC0-A4F6-4E5F-8967-5BE42A94901E}" type="presParOf" srcId="{4DEE5B94-3F2A-4A16-8319-90A84AD1DDE1}" destId="{0AEE11B3-AA22-4F62-A2FA-9EE6A7108858}" srcOrd="2" destOrd="0" presId="urn:microsoft.com/office/officeart/2005/8/layout/chevron2"/>
    <dgm:cxn modelId="{10A9AEB6-8253-4E25-AAE8-E090D560FEC7}" type="presParOf" srcId="{0AEE11B3-AA22-4F62-A2FA-9EE6A7108858}" destId="{49AAB75E-53CB-4B26-95E1-A4E4685B6006}" srcOrd="0" destOrd="0" presId="urn:microsoft.com/office/officeart/2005/8/layout/chevron2"/>
    <dgm:cxn modelId="{AD71A8C5-EC7A-4E54-89A8-C00A793AFDAA}" type="presParOf" srcId="{0AEE11B3-AA22-4F62-A2FA-9EE6A7108858}" destId="{BE8D12E1-383D-4244-98D7-55DC76B1562D}" srcOrd="1" destOrd="0" presId="urn:microsoft.com/office/officeart/2005/8/layout/chevron2"/>
    <dgm:cxn modelId="{0B3D9C22-9CEF-4FC1-831E-7A924261905F}" type="presParOf" srcId="{4DEE5B94-3F2A-4A16-8319-90A84AD1DDE1}" destId="{DA7C446B-5416-4CD1-B9C5-47D84E47372F}" srcOrd="3" destOrd="0" presId="urn:microsoft.com/office/officeart/2005/8/layout/chevron2"/>
    <dgm:cxn modelId="{1FFB6AFD-2212-42B3-9294-944D97108D25}" type="presParOf" srcId="{4DEE5B94-3F2A-4A16-8319-90A84AD1DDE1}" destId="{CABA4673-5410-40FD-A860-E90A05B61C44}" srcOrd="4" destOrd="0" presId="urn:microsoft.com/office/officeart/2005/8/layout/chevron2"/>
    <dgm:cxn modelId="{CCDCB298-71CA-4D13-9A7C-8F5F6E694167}" type="presParOf" srcId="{CABA4673-5410-40FD-A860-E90A05B61C44}" destId="{33C2095C-7AE5-4678-A540-63DF5725753A}" srcOrd="0" destOrd="0" presId="urn:microsoft.com/office/officeart/2005/8/layout/chevron2"/>
    <dgm:cxn modelId="{66F45977-2438-4696-A54C-3CBFA639AE84}" type="presParOf" srcId="{CABA4673-5410-40FD-A860-E90A05B61C44}" destId="{498485F8-EE92-44B2-A47E-46BC4329777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8A50C5-E20C-2441-955D-663643444972}"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de-DE"/>
        </a:p>
      </dgm:t>
    </dgm:pt>
    <dgm:pt modelId="{1693E3EC-B01E-0F4E-815F-71A3079036FF}">
      <dgm:prSet phldrT="[Text]"/>
      <dgm:spPr/>
      <dgm:t>
        <a:bodyPr/>
        <a:lstStyle/>
        <a:p>
          <a:r>
            <a:rPr lang="de-DE" dirty="0"/>
            <a:t>Mine</a:t>
          </a:r>
          <a:br>
            <a:rPr lang="de-DE" dirty="0"/>
          </a:br>
          <a:r>
            <a:rPr lang="de-DE" dirty="0"/>
            <a:t>(Bauxit)</a:t>
          </a:r>
        </a:p>
      </dgm:t>
    </dgm:pt>
    <dgm:pt modelId="{279A1A2D-18B0-1247-ADD6-B7B7D37933CB}" type="parTrans" cxnId="{0A885407-DBE3-F342-A60B-053DCC210830}">
      <dgm:prSet/>
      <dgm:spPr/>
      <dgm:t>
        <a:bodyPr/>
        <a:lstStyle/>
        <a:p>
          <a:endParaRPr lang="de-DE"/>
        </a:p>
      </dgm:t>
    </dgm:pt>
    <dgm:pt modelId="{E121C1F5-8C85-4E41-86C5-A207888DD0BD}" type="sibTrans" cxnId="{0A885407-DBE3-F342-A60B-053DCC210830}">
      <dgm:prSet/>
      <dgm:spPr/>
      <dgm:t>
        <a:bodyPr/>
        <a:lstStyle/>
        <a:p>
          <a:endParaRPr lang="de-DE"/>
        </a:p>
      </dgm:t>
    </dgm:pt>
    <dgm:pt modelId="{0B278546-9961-634A-B1E0-3755B0ED3ED3}">
      <dgm:prSet phldrT="[Text]"/>
      <dgm:spPr/>
      <dgm:t>
        <a:bodyPr/>
        <a:lstStyle/>
        <a:p>
          <a:r>
            <a:rPr lang="de-DE" dirty="0"/>
            <a:t>Hütte</a:t>
          </a:r>
          <a:br>
            <a:rPr lang="de-DE" dirty="0"/>
          </a:br>
          <a:r>
            <a:rPr lang="de-DE" dirty="0"/>
            <a:t>Aluminium</a:t>
          </a:r>
        </a:p>
      </dgm:t>
    </dgm:pt>
    <dgm:pt modelId="{B2BD5A53-5B75-524D-A085-06A781EAD8F5}" type="parTrans" cxnId="{9E82E640-D486-6A4A-8D4B-EB550EF252A9}">
      <dgm:prSet/>
      <dgm:spPr/>
      <dgm:t>
        <a:bodyPr/>
        <a:lstStyle/>
        <a:p>
          <a:endParaRPr lang="de-DE"/>
        </a:p>
      </dgm:t>
    </dgm:pt>
    <dgm:pt modelId="{9C0F204F-A36B-FD4C-B396-EA3B4AC38367}" type="sibTrans" cxnId="{9E82E640-D486-6A4A-8D4B-EB550EF252A9}">
      <dgm:prSet/>
      <dgm:spPr/>
      <dgm:t>
        <a:bodyPr/>
        <a:lstStyle/>
        <a:p>
          <a:endParaRPr lang="de-DE"/>
        </a:p>
      </dgm:t>
    </dgm:pt>
    <dgm:pt modelId="{41347F1E-F472-684A-89AF-842F4F0E5388}">
      <dgm:prSet phldrT="[Text]"/>
      <dgm:spPr/>
      <dgm:t>
        <a:bodyPr/>
        <a:lstStyle/>
        <a:p>
          <a:r>
            <a:rPr lang="de-DE" dirty="0"/>
            <a:t>Halbzeug</a:t>
          </a:r>
        </a:p>
        <a:p>
          <a:r>
            <a:rPr lang="de-DE" dirty="0"/>
            <a:t>Legierung</a:t>
          </a:r>
        </a:p>
      </dgm:t>
    </dgm:pt>
    <dgm:pt modelId="{C14B5DC9-31B8-6B4B-81D7-CA18F8CB7D20}" type="parTrans" cxnId="{CC92D0B9-0DF7-3E4B-839A-BD81F39C74A3}">
      <dgm:prSet/>
      <dgm:spPr/>
      <dgm:t>
        <a:bodyPr/>
        <a:lstStyle/>
        <a:p>
          <a:endParaRPr lang="de-DE"/>
        </a:p>
      </dgm:t>
    </dgm:pt>
    <dgm:pt modelId="{8FB33D58-923D-3845-B07F-16753F3B5166}" type="sibTrans" cxnId="{CC92D0B9-0DF7-3E4B-839A-BD81F39C74A3}">
      <dgm:prSet/>
      <dgm:spPr/>
      <dgm:t>
        <a:bodyPr/>
        <a:lstStyle/>
        <a:p>
          <a:endParaRPr lang="de-DE"/>
        </a:p>
      </dgm:t>
    </dgm:pt>
    <dgm:pt modelId="{9BE0AEF0-DB27-8B40-8AF8-B1CDCB7757A5}">
      <dgm:prSet phldrT="[Text]"/>
      <dgm:spPr/>
      <dgm:t>
        <a:bodyPr/>
        <a:lstStyle/>
        <a:p>
          <a:r>
            <a:rPr lang="de-DE" dirty="0"/>
            <a:t>Industrie</a:t>
          </a:r>
        </a:p>
        <a:p>
          <a:r>
            <a:rPr lang="de-DE" dirty="0"/>
            <a:t>Bauteil</a:t>
          </a:r>
        </a:p>
      </dgm:t>
    </dgm:pt>
    <dgm:pt modelId="{3D4D284D-C94F-B247-96A5-6D8FF6717FFB}" type="parTrans" cxnId="{9C880423-F56C-3745-82E2-0A78E2BCDA4F}">
      <dgm:prSet/>
      <dgm:spPr/>
      <dgm:t>
        <a:bodyPr/>
        <a:lstStyle/>
        <a:p>
          <a:endParaRPr lang="de-DE"/>
        </a:p>
      </dgm:t>
    </dgm:pt>
    <dgm:pt modelId="{A2BE20BD-D2B1-9045-83C3-9441113D3BED}" type="sibTrans" cxnId="{9C880423-F56C-3745-82E2-0A78E2BCDA4F}">
      <dgm:prSet/>
      <dgm:spPr/>
      <dgm:t>
        <a:bodyPr/>
        <a:lstStyle/>
        <a:p>
          <a:endParaRPr lang="de-DE"/>
        </a:p>
      </dgm:t>
    </dgm:pt>
    <dgm:pt modelId="{3F282B2C-E1DB-084A-9CE0-E3538CC810A5}">
      <dgm:prSet phldrT="[Text]"/>
      <dgm:spPr/>
      <dgm:t>
        <a:bodyPr/>
        <a:lstStyle/>
        <a:p>
          <a:r>
            <a:rPr lang="de-DE" dirty="0"/>
            <a:t>Produkt</a:t>
          </a:r>
        </a:p>
        <a:p>
          <a:r>
            <a:rPr lang="de-DE" dirty="0"/>
            <a:t>Fahrzeug</a:t>
          </a:r>
        </a:p>
      </dgm:t>
    </dgm:pt>
    <dgm:pt modelId="{4A0B64EC-7883-C748-A5D7-27D8B7FF526F}" type="parTrans" cxnId="{3E018002-F895-6349-B8AD-57CF11D618A3}">
      <dgm:prSet/>
      <dgm:spPr/>
      <dgm:t>
        <a:bodyPr/>
        <a:lstStyle/>
        <a:p>
          <a:endParaRPr lang="de-DE"/>
        </a:p>
      </dgm:t>
    </dgm:pt>
    <dgm:pt modelId="{869C6F5C-09B7-7749-AB71-4F27A7126E5C}" type="sibTrans" cxnId="{3E018002-F895-6349-B8AD-57CF11D618A3}">
      <dgm:prSet/>
      <dgm:spPr/>
      <dgm:t>
        <a:bodyPr/>
        <a:lstStyle/>
        <a:p>
          <a:endParaRPr lang="de-DE"/>
        </a:p>
      </dgm:t>
    </dgm:pt>
    <dgm:pt modelId="{823C60CC-95B8-0B45-85C8-C4C45FB0CC0E}" type="pres">
      <dgm:prSet presAssocID="{C78A50C5-E20C-2441-955D-663643444972}" presName="cycle" presStyleCnt="0">
        <dgm:presLayoutVars>
          <dgm:dir/>
          <dgm:resizeHandles val="exact"/>
        </dgm:presLayoutVars>
      </dgm:prSet>
      <dgm:spPr/>
    </dgm:pt>
    <dgm:pt modelId="{37F4822B-1CA3-7140-9D95-26903741317A}" type="pres">
      <dgm:prSet presAssocID="{1693E3EC-B01E-0F4E-815F-71A3079036FF}" presName="node" presStyleLbl="node1" presStyleIdx="0" presStyleCnt="5">
        <dgm:presLayoutVars>
          <dgm:bulletEnabled val="1"/>
        </dgm:presLayoutVars>
      </dgm:prSet>
      <dgm:spPr/>
    </dgm:pt>
    <dgm:pt modelId="{A97D8337-8ADA-8242-87BD-FB2DCE3F154F}" type="pres">
      <dgm:prSet presAssocID="{1693E3EC-B01E-0F4E-815F-71A3079036FF}" presName="spNode" presStyleCnt="0"/>
      <dgm:spPr/>
    </dgm:pt>
    <dgm:pt modelId="{A03135A7-9C3D-364B-A7BC-EBA2B49C4026}" type="pres">
      <dgm:prSet presAssocID="{E121C1F5-8C85-4E41-86C5-A207888DD0BD}" presName="sibTrans" presStyleLbl="sibTrans1D1" presStyleIdx="0" presStyleCnt="5"/>
      <dgm:spPr/>
    </dgm:pt>
    <dgm:pt modelId="{3B07EA27-BD39-B94E-81FC-79CA74B1D40D}" type="pres">
      <dgm:prSet presAssocID="{0B278546-9961-634A-B1E0-3755B0ED3ED3}" presName="node" presStyleLbl="node1" presStyleIdx="1" presStyleCnt="5">
        <dgm:presLayoutVars>
          <dgm:bulletEnabled val="1"/>
        </dgm:presLayoutVars>
      </dgm:prSet>
      <dgm:spPr/>
    </dgm:pt>
    <dgm:pt modelId="{822BCEE4-8C4B-EB4A-9DA5-36EC94CEFE21}" type="pres">
      <dgm:prSet presAssocID="{0B278546-9961-634A-B1E0-3755B0ED3ED3}" presName="spNode" presStyleCnt="0"/>
      <dgm:spPr/>
    </dgm:pt>
    <dgm:pt modelId="{9698DB63-DEF8-2C4D-8008-426DD6550EF3}" type="pres">
      <dgm:prSet presAssocID="{9C0F204F-A36B-FD4C-B396-EA3B4AC38367}" presName="sibTrans" presStyleLbl="sibTrans1D1" presStyleIdx="1" presStyleCnt="5"/>
      <dgm:spPr/>
    </dgm:pt>
    <dgm:pt modelId="{B40C64E7-40B0-E641-BF35-9809F6889D48}" type="pres">
      <dgm:prSet presAssocID="{41347F1E-F472-684A-89AF-842F4F0E5388}" presName="node" presStyleLbl="node1" presStyleIdx="2" presStyleCnt="5">
        <dgm:presLayoutVars>
          <dgm:bulletEnabled val="1"/>
        </dgm:presLayoutVars>
      </dgm:prSet>
      <dgm:spPr/>
    </dgm:pt>
    <dgm:pt modelId="{45808ECC-469A-D142-9CC2-A68E2A1ADA73}" type="pres">
      <dgm:prSet presAssocID="{41347F1E-F472-684A-89AF-842F4F0E5388}" presName="spNode" presStyleCnt="0"/>
      <dgm:spPr/>
    </dgm:pt>
    <dgm:pt modelId="{5487B1A4-C6F5-DC4A-AC28-99696BCF5512}" type="pres">
      <dgm:prSet presAssocID="{8FB33D58-923D-3845-B07F-16753F3B5166}" presName="sibTrans" presStyleLbl="sibTrans1D1" presStyleIdx="2" presStyleCnt="5"/>
      <dgm:spPr/>
    </dgm:pt>
    <dgm:pt modelId="{46C825DE-1196-9844-A27B-E70A4045181D}" type="pres">
      <dgm:prSet presAssocID="{9BE0AEF0-DB27-8B40-8AF8-B1CDCB7757A5}" presName="node" presStyleLbl="node1" presStyleIdx="3" presStyleCnt="5">
        <dgm:presLayoutVars>
          <dgm:bulletEnabled val="1"/>
        </dgm:presLayoutVars>
      </dgm:prSet>
      <dgm:spPr/>
    </dgm:pt>
    <dgm:pt modelId="{D7191483-1069-1444-8378-DFAC9FB93D53}" type="pres">
      <dgm:prSet presAssocID="{9BE0AEF0-DB27-8B40-8AF8-B1CDCB7757A5}" presName="spNode" presStyleCnt="0"/>
      <dgm:spPr/>
    </dgm:pt>
    <dgm:pt modelId="{BA09F62F-F111-EB40-B936-8D2DC13B65C9}" type="pres">
      <dgm:prSet presAssocID="{A2BE20BD-D2B1-9045-83C3-9441113D3BED}" presName="sibTrans" presStyleLbl="sibTrans1D1" presStyleIdx="3" presStyleCnt="5"/>
      <dgm:spPr/>
    </dgm:pt>
    <dgm:pt modelId="{8DA5EA4F-CED2-EE49-A2F5-0AD9F799FFDF}" type="pres">
      <dgm:prSet presAssocID="{3F282B2C-E1DB-084A-9CE0-E3538CC810A5}" presName="node" presStyleLbl="node1" presStyleIdx="4" presStyleCnt="5">
        <dgm:presLayoutVars>
          <dgm:bulletEnabled val="1"/>
        </dgm:presLayoutVars>
      </dgm:prSet>
      <dgm:spPr/>
    </dgm:pt>
    <dgm:pt modelId="{E021331A-FA77-254A-B1C7-6BF6EFBD4445}" type="pres">
      <dgm:prSet presAssocID="{3F282B2C-E1DB-084A-9CE0-E3538CC810A5}" presName="spNode" presStyleCnt="0"/>
      <dgm:spPr/>
    </dgm:pt>
    <dgm:pt modelId="{99D00A82-35AD-6442-8FA2-7A4698F3ACBE}" type="pres">
      <dgm:prSet presAssocID="{869C6F5C-09B7-7749-AB71-4F27A7126E5C}" presName="sibTrans" presStyleLbl="sibTrans1D1" presStyleIdx="4" presStyleCnt="5"/>
      <dgm:spPr/>
    </dgm:pt>
  </dgm:ptLst>
  <dgm:cxnLst>
    <dgm:cxn modelId="{3E018002-F895-6349-B8AD-57CF11D618A3}" srcId="{C78A50C5-E20C-2441-955D-663643444972}" destId="{3F282B2C-E1DB-084A-9CE0-E3538CC810A5}" srcOrd="4" destOrd="0" parTransId="{4A0B64EC-7883-C748-A5D7-27D8B7FF526F}" sibTransId="{869C6F5C-09B7-7749-AB71-4F27A7126E5C}"/>
    <dgm:cxn modelId="{0A885407-DBE3-F342-A60B-053DCC210830}" srcId="{C78A50C5-E20C-2441-955D-663643444972}" destId="{1693E3EC-B01E-0F4E-815F-71A3079036FF}" srcOrd="0" destOrd="0" parTransId="{279A1A2D-18B0-1247-ADD6-B7B7D37933CB}" sibTransId="{E121C1F5-8C85-4E41-86C5-A207888DD0BD}"/>
    <dgm:cxn modelId="{7739000B-E3D9-1F43-804E-A2D629749E91}" type="presOf" srcId="{869C6F5C-09B7-7749-AB71-4F27A7126E5C}" destId="{99D00A82-35AD-6442-8FA2-7A4698F3ACBE}" srcOrd="0" destOrd="0" presId="urn:microsoft.com/office/officeart/2005/8/layout/cycle6"/>
    <dgm:cxn modelId="{6BAF5719-7917-954E-957A-F7824E7DC8C8}" type="presOf" srcId="{E121C1F5-8C85-4E41-86C5-A207888DD0BD}" destId="{A03135A7-9C3D-364B-A7BC-EBA2B49C4026}" srcOrd="0" destOrd="0" presId="urn:microsoft.com/office/officeart/2005/8/layout/cycle6"/>
    <dgm:cxn modelId="{C22B2B1F-5768-1048-8246-701204AE5164}" type="presOf" srcId="{1693E3EC-B01E-0F4E-815F-71A3079036FF}" destId="{37F4822B-1CA3-7140-9D95-26903741317A}" srcOrd="0" destOrd="0" presId="urn:microsoft.com/office/officeart/2005/8/layout/cycle6"/>
    <dgm:cxn modelId="{9C880423-F56C-3745-82E2-0A78E2BCDA4F}" srcId="{C78A50C5-E20C-2441-955D-663643444972}" destId="{9BE0AEF0-DB27-8B40-8AF8-B1CDCB7757A5}" srcOrd="3" destOrd="0" parTransId="{3D4D284D-C94F-B247-96A5-6D8FF6717FFB}" sibTransId="{A2BE20BD-D2B1-9045-83C3-9441113D3BED}"/>
    <dgm:cxn modelId="{3E834133-80A2-E149-9BDA-83D45852B6F6}" type="presOf" srcId="{0B278546-9961-634A-B1E0-3755B0ED3ED3}" destId="{3B07EA27-BD39-B94E-81FC-79CA74B1D40D}" srcOrd="0" destOrd="0" presId="urn:microsoft.com/office/officeart/2005/8/layout/cycle6"/>
    <dgm:cxn modelId="{9E82E640-D486-6A4A-8D4B-EB550EF252A9}" srcId="{C78A50C5-E20C-2441-955D-663643444972}" destId="{0B278546-9961-634A-B1E0-3755B0ED3ED3}" srcOrd="1" destOrd="0" parTransId="{B2BD5A53-5B75-524D-A085-06A781EAD8F5}" sibTransId="{9C0F204F-A36B-FD4C-B396-EA3B4AC38367}"/>
    <dgm:cxn modelId="{AF5B494F-197D-BD4B-9328-676AB6C6BE56}" type="presOf" srcId="{41347F1E-F472-684A-89AF-842F4F0E5388}" destId="{B40C64E7-40B0-E641-BF35-9809F6889D48}" srcOrd="0" destOrd="0" presId="urn:microsoft.com/office/officeart/2005/8/layout/cycle6"/>
    <dgm:cxn modelId="{AC9A2F54-D194-B047-A154-9176488AC6B4}" type="presOf" srcId="{3F282B2C-E1DB-084A-9CE0-E3538CC810A5}" destId="{8DA5EA4F-CED2-EE49-A2F5-0AD9F799FFDF}" srcOrd="0" destOrd="0" presId="urn:microsoft.com/office/officeart/2005/8/layout/cycle6"/>
    <dgm:cxn modelId="{8AF3355B-6BE1-CE41-BB78-76EC38CB3787}" type="presOf" srcId="{8FB33D58-923D-3845-B07F-16753F3B5166}" destId="{5487B1A4-C6F5-DC4A-AC28-99696BCF5512}" srcOrd="0" destOrd="0" presId="urn:microsoft.com/office/officeart/2005/8/layout/cycle6"/>
    <dgm:cxn modelId="{96038A70-D02C-F24C-A5EE-CB420D2C4DDC}" type="presOf" srcId="{9BE0AEF0-DB27-8B40-8AF8-B1CDCB7757A5}" destId="{46C825DE-1196-9844-A27B-E70A4045181D}" srcOrd="0" destOrd="0" presId="urn:microsoft.com/office/officeart/2005/8/layout/cycle6"/>
    <dgm:cxn modelId="{81708297-2095-CE42-A5DF-8A050DC801DD}" type="presOf" srcId="{9C0F204F-A36B-FD4C-B396-EA3B4AC38367}" destId="{9698DB63-DEF8-2C4D-8008-426DD6550EF3}" srcOrd="0" destOrd="0" presId="urn:microsoft.com/office/officeart/2005/8/layout/cycle6"/>
    <dgm:cxn modelId="{CC92D0B9-0DF7-3E4B-839A-BD81F39C74A3}" srcId="{C78A50C5-E20C-2441-955D-663643444972}" destId="{41347F1E-F472-684A-89AF-842F4F0E5388}" srcOrd="2" destOrd="0" parTransId="{C14B5DC9-31B8-6B4B-81D7-CA18F8CB7D20}" sibTransId="{8FB33D58-923D-3845-B07F-16753F3B5166}"/>
    <dgm:cxn modelId="{776D35E0-B029-F34B-9DB5-33E56954A567}" type="presOf" srcId="{A2BE20BD-D2B1-9045-83C3-9441113D3BED}" destId="{BA09F62F-F111-EB40-B936-8D2DC13B65C9}" srcOrd="0" destOrd="0" presId="urn:microsoft.com/office/officeart/2005/8/layout/cycle6"/>
    <dgm:cxn modelId="{3D5915E5-5595-2E46-8F5A-0B849AF46E24}" type="presOf" srcId="{C78A50C5-E20C-2441-955D-663643444972}" destId="{823C60CC-95B8-0B45-85C8-C4C45FB0CC0E}" srcOrd="0" destOrd="0" presId="urn:microsoft.com/office/officeart/2005/8/layout/cycle6"/>
    <dgm:cxn modelId="{9F81FA64-56AE-D646-9E67-3BAC25A43109}" type="presParOf" srcId="{823C60CC-95B8-0B45-85C8-C4C45FB0CC0E}" destId="{37F4822B-1CA3-7140-9D95-26903741317A}" srcOrd="0" destOrd="0" presId="urn:microsoft.com/office/officeart/2005/8/layout/cycle6"/>
    <dgm:cxn modelId="{B62806D1-555D-8E45-9E59-28E1F5C0069A}" type="presParOf" srcId="{823C60CC-95B8-0B45-85C8-C4C45FB0CC0E}" destId="{A97D8337-8ADA-8242-87BD-FB2DCE3F154F}" srcOrd="1" destOrd="0" presId="urn:microsoft.com/office/officeart/2005/8/layout/cycle6"/>
    <dgm:cxn modelId="{D7C269BD-9420-B841-BFAC-1D6290C788CC}" type="presParOf" srcId="{823C60CC-95B8-0B45-85C8-C4C45FB0CC0E}" destId="{A03135A7-9C3D-364B-A7BC-EBA2B49C4026}" srcOrd="2" destOrd="0" presId="urn:microsoft.com/office/officeart/2005/8/layout/cycle6"/>
    <dgm:cxn modelId="{E919B46B-67DF-0443-978C-44D8E537FEA9}" type="presParOf" srcId="{823C60CC-95B8-0B45-85C8-C4C45FB0CC0E}" destId="{3B07EA27-BD39-B94E-81FC-79CA74B1D40D}" srcOrd="3" destOrd="0" presId="urn:microsoft.com/office/officeart/2005/8/layout/cycle6"/>
    <dgm:cxn modelId="{97E67B60-5E95-F348-99D7-71B8D6278E53}" type="presParOf" srcId="{823C60CC-95B8-0B45-85C8-C4C45FB0CC0E}" destId="{822BCEE4-8C4B-EB4A-9DA5-36EC94CEFE21}" srcOrd="4" destOrd="0" presId="urn:microsoft.com/office/officeart/2005/8/layout/cycle6"/>
    <dgm:cxn modelId="{84926FD9-0538-1445-A75D-ED5063DD2016}" type="presParOf" srcId="{823C60CC-95B8-0B45-85C8-C4C45FB0CC0E}" destId="{9698DB63-DEF8-2C4D-8008-426DD6550EF3}" srcOrd="5" destOrd="0" presId="urn:microsoft.com/office/officeart/2005/8/layout/cycle6"/>
    <dgm:cxn modelId="{2BF867BA-DB4F-AB4C-B792-9BAA04A3E251}" type="presParOf" srcId="{823C60CC-95B8-0B45-85C8-C4C45FB0CC0E}" destId="{B40C64E7-40B0-E641-BF35-9809F6889D48}" srcOrd="6" destOrd="0" presId="urn:microsoft.com/office/officeart/2005/8/layout/cycle6"/>
    <dgm:cxn modelId="{1FFE7247-60FF-0845-A3B4-4B9A86BB9045}" type="presParOf" srcId="{823C60CC-95B8-0B45-85C8-C4C45FB0CC0E}" destId="{45808ECC-469A-D142-9CC2-A68E2A1ADA73}" srcOrd="7" destOrd="0" presId="urn:microsoft.com/office/officeart/2005/8/layout/cycle6"/>
    <dgm:cxn modelId="{D550B794-1459-4544-A8A7-427AB45EB510}" type="presParOf" srcId="{823C60CC-95B8-0B45-85C8-C4C45FB0CC0E}" destId="{5487B1A4-C6F5-DC4A-AC28-99696BCF5512}" srcOrd="8" destOrd="0" presId="urn:microsoft.com/office/officeart/2005/8/layout/cycle6"/>
    <dgm:cxn modelId="{B90ACC03-6652-2441-B5B9-2E0C2061A612}" type="presParOf" srcId="{823C60CC-95B8-0B45-85C8-C4C45FB0CC0E}" destId="{46C825DE-1196-9844-A27B-E70A4045181D}" srcOrd="9" destOrd="0" presId="urn:microsoft.com/office/officeart/2005/8/layout/cycle6"/>
    <dgm:cxn modelId="{5C444FC3-5E1B-3A4E-B168-4F8596BF7D3D}" type="presParOf" srcId="{823C60CC-95B8-0B45-85C8-C4C45FB0CC0E}" destId="{D7191483-1069-1444-8378-DFAC9FB93D53}" srcOrd="10" destOrd="0" presId="urn:microsoft.com/office/officeart/2005/8/layout/cycle6"/>
    <dgm:cxn modelId="{5FE2471A-CD6B-3342-81D1-FA54A37CF47D}" type="presParOf" srcId="{823C60CC-95B8-0B45-85C8-C4C45FB0CC0E}" destId="{BA09F62F-F111-EB40-B936-8D2DC13B65C9}" srcOrd="11" destOrd="0" presId="urn:microsoft.com/office/officeart/2005/8/layout/cycle6"/>
    <dgm:cxn modelId="{CDEF94DC-40D6-674C-9BC6-DCBD6017E82A}" type="presParOf" srcId="{823C60CC-95B8-0B45-85C8-C4C45FB0CC0E}" destId="{8DA5EA4F-CED2-EE49-A2F5-0AD9F799FFDF}" srcOrd="12" destOrd="0" presId="urn:microsoft.com/office/officeart/2005/8/layout/cycle6"/>
    <dgm:cxn modelId="{97AD91A9-6414-0144-9EE8-CFD8FB810C99}" type="presParOf" srcId="{823C60CC-95B8-0B45-85C8-C4C45FB0CC0E}" destId="{E021331A-FA77-254A-B1C7-6BF6EFBD4445}" srcOrd="13" destOrd="0" presId="urn:microsoft.com/office/officeart/2005/8/layout/cycle6"/>
    <dgm:cxn modelId="{B7DC5E5A-DD80-4246-825A-0D7172369287}" type="presParOf" srcId="{823C60CC-95B8-0B45-85C8-C4C45FB0CC0E}" destId="{99D00A82-35AD-6442-8FA2-7A4698F3ACBE}"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6F2C1F-D45F-BB4B-A89E-806F4D0A3E7C}" type="doc">
      <dgm:prSet loTypeId="urn:microsoft.com/office/officeart/2008/layout/VerticalCurvedList" loCatId="" qsTypeId="urn:microsoft.com/office/officeart/2005/8/quickstyle/simple1" qsCatId="simple" csTypeId="urn:microsoft.com/office/officeart/2005/8/colors/colorful3" csCatId="colorful" phldr="1"/>
      <dgm:spPr/>
      <dgm:t>
        <a:bodyPr/>
        <a:lstStyle/>
        <a:p>
          <a:endParaRPr lang="de-DE"/>
        </a:p>
      </dgm:t>
    </dgm:pt>
    <dgm:pt modelId="{8ADC2CCE-1F9D-7F4C-8A6A-E94CBD4BE6D7}">
      <dgm:prSet phldrT="[Text]"/>
      <dgm:spPr/>
      <dgm:t>
        <a:bodyPr/>
        <a:lstStyle/>
        <a:p>
          <a:r>
            <a:rPr lang="de-DE" dirty="0"/>
            <a:t>Materialkunde: </a:t>
          </a:r>
          <a:r>
            <a:rPr lang="de-DE" dirty="0">
              <a:latin typeface="Roboto"/>
            </a:rPr>
            <a:t>Herstellung und Eigenschaften von Aluminium</a:t>
          </a:r>
          <a:endParaRPr lang="de-DE" dirty="0"/>
        </a:p>
      </dgm:t>
    </dgm:pt>
    <dgm:pt modelId="{5F095AD1-124E-2843-8676-40AA04A03DFE}" type="parTrans" cxnId="{D51C2EB9-7729-CD4F-B6CF-8788EE698524}">
      <dgm:prSet/>
      <dgm:spPr/>
      <dgm:t>
        <a:bodyPr/>
        <a:lstStyle/>
        <a:p>
          <a:endParaRPr lang="de-DE"/>
        </a:p>
      </dgm:t>
    </dgm:pt>
    <dgm:pt modelId="{04C1527C-510F-3845-9C3F-8BCD6AB30863}" type="sibTrans" cxnId="{D51C2EB9-7729-CD4F-B6CF-8788EE698524}">
      <dgm:prSet/>
      <dgm:spPr/>
      <dgm:t>
        <a:bodyPr/>
        <a:lstStyle/>
        <a:p>
          <a:endParaRPr lang="de-DE"/>
        </a:p>
      </dgm:t>
    </dgm:pt>
    <dgm:pt modelId="{6782EFAA-F7DF-8946-B561-468D4E1125F8}">
      <dgm:prSet phldrT="[Text]"/>
      <dgm:spPr/>
      <dgm:t>
        <a:bodyPr/>
        <a:lstStyle/>
        <a:p>
          <a:r>
            <a:rPr lang="de-DE" dirty="0"/>
            <a:t>Reserven: Definition statische und dynamische Reichweite, Bauxitreserven</a:t>
          </a:r>
        </a:p>
      </dgm:t>
    </dgm:pt>
    <dgm:pt modelId="{3E1A0D02-52C6-6948-8478-7E32B9A5C669}" type="parTrans" cxnId="{782A948C-B991-1045-88B2-DA665302E876}">
      <dgm:prSet/>
      <dgm:spPr/>
      <dgm:t>
        <a:bodyPr/>
        <a:lstStyle/>
        <a:p>
          <a:endParaRPr lang="de-DE"/>
        </a:p>
      </dgm:t>
    </dgm:pt>
    <dgm:pt modelId="{170AC1E4-D8B5-2645-9214-2A6E17513C7B}" type="sibTrans" cxnId="{782A948C-B991-1045-88B2-DA665302E876}">
      <dgm:prSet/>
      <dgm:spPr/>
      <dgm:t>
        <a:bodyPr/>
        <a:lstStyle/>
        <a:p>
          <a:endParaRPr lang="de-DE"/>
        </a:p>
      </dgm:t>
    </dgm:pt>
    <dgm:pt modelId="{7BCF7FF9-3A31-C748-82E2-71E67AB85764}">
      <dgm:prSet phldrT="[Text]"/>
      <dgm:spPr/>
      <dgm:t>
        <a:bodyPr/>
        <a:lstStyle/>
        <a:p>
          <a:r>
            <a:rPr lang="de-DE" dirty="0"/>
            <a:t>Aluminiumproduktion: Bauxitförderung, Al-Produktion,  Herstellung in Deutschland, Aluminiumverwendung</a:t>
          </a:r>
        </a:p>
      </dgm:t>
    </dgm:pt>
    <dgm:pt modelId="{85370A5F-729F-0E42-BBFF-8982B8443707}" type="parTrans" cxnId="{018FFBEB-8415-3844-A291-556D7D96C5D5}">
      <dgm:prSet/>
      <dgm:spPr/>
      <dgm:t>
        <a:bodyPr/>
        <a:lstStyle/>
        <a:p>
          <a:endParaRPr lang="de-DE"/>
        </a:p>
      </dgm:t>
    </dgm:pt>
    <dgm:pt modelId="{7ECA155C-B242-C64B-A0E7-F6696D98EB15}" type="sibTrans" cxnId="{018FFBEB-8415-3844-A291-556D7D96C5D5}">
      <dgm:prSet/>
      <dgm:spPr/>
      <dgm:t>
        <a:bodyPr/>
        <a:lstStyle/>
        <a:p>
          <a:endParaRPr lang="de-DE"/>
        </a:p>
      </dgm:t>
    </dgm:pt>
    <dgm:pt modelId="{1D338445-0897-6E4B-A738-186475980E7B}">
      <dgm:prSet phldrT="[Text]"/>
      <dgm:spPr/>
      <dgm:t>
        <a:bodyPr/>
        <a:lstStyle/>
        <a:p>
          <a:r>
            <a:rPr lang="de-DE" dirty="0"/>
            <a:t>Recycling: Indikatoren RC und EoL, Nutzung von Sekundäraluminium</a:t>
          </a:r>
        </a:p>
      </dgm:t>
    </dgm:pt>
    <dgm:pt modelId="{07F2A229-C4E0-8948-AC66-D7116CE8DFE6}" type="parTrans" cxnId="{4357AE0F-4E58-CA43-B60D-57485CA2A98B}">
      <dgm:prSet/>
      <dgm:spPr/>
      <dgm:t>
        <a:bodyPr/>
        <a:lstStyle/>
        <a:p>
          <a:endParaRPr lang="de-DE"/>
        </a:p>
      </dgm:t>
    </dgm:pt>
    <dgm:pt modelId="{7338B683-740E-5749-A58A-235B88013DE6}" type="sibTrans" cxnId="{4357AE0F-4E58-CA43-B60D-57485CA2A98B}">
      <dgm:prSet/>
      <dgm:spPr/>
      <dgm:t>
        <a:bodyPr/>
        <a:lstStyle/>
        <a:p>
          <a:endParaRPr lang="de-DE"/>
        </a:p>
      </dgm:t>
    </dgm:pt>
    <dgm:pt modelId="{795327A5-6A0A-5544-A941-B5B02575303E}" type="pres">
      <dgm:prSet presAssocID="{CA6F2C1F-D45F-BB4B-A89E-806F4D0A3E7C}" presName="Name0" presStyleCnt="0">
        <dgm:presLayoutVars>
          <dgm:chMax val="7"/>
          <dgm:chPref val="7"/>
          <dgm:dir/>
        </dgm:presLayoutVars>
      </dgm:prSet>
      <dgm:spPr/>
    </dgm:pt>
    <dgm:pt modelId="{5CF3B61B-EF04-FF49-A8E5-FE20902034B1}" type="pres">
      <dgm:prSet presAssocID="{CA6F2C1F-D45F-BB4B-A89E-806F4D0A3E7C}" presName="Name1" presStyleCnt="0"/>
      <dgm:spPr/>
    </dgm:pt>
    <dgm:pt modelId="{494297D1-912B-1047-A39C-550B137CBA05}" type="pres">
      <dgm:prSet presAssocID="{CA6F2C1F-D45F-BB4B-A89E-806F4D0A3E7C}" presName="cycle" presStyleCnt="0"/>
      <dgm:spPr/>
    </dgm:pt>
    <dgm:pt modelId="{DD3CB28C-253F-8C4F-A37E-DFF2DA56CD56}" type="pres">
      <dgm:prSet presAssocID="{CA6F2C1F-D45F-BB4B-A89E-806F4D0A3E7C}" presName="srcNode" presStyleLbl="node1" presStyleIdx="0" presStyleCnt="4"/>
      <dgm:spPr/>
    </dgm:pt>
    <dgm:pt modelId="{CCE1C08B-9EFB-4E49-AC7B-C9DA950CD8BD}" type="pres">
      <dgm:prSet presAssocID="{CA6F2C1F-D45F-BB4B-A89E-806F4D0A3E7C}" presName="conn" presStyleLbl="parChTrans1D2" presStyleIdx="0" presStyleCnt="1"/>
      <dgm:spPr/>
    </dgm:pt>
    <dgm:pt modelId="{C7501E4C-62F5-CA40-B57D-F242E0AD79E3}" type="pres">
      <dgm:prSet presAssocID="{CA6F2C1F-D45F-BB4B-A89E-806F4D0A3E7C}" presName="extraNode" presStyleLbl="node1" presStyleIdx="0" presStyleCnt="4"/>
      <dgm:spPr/>
    </dgm:pt>
    <dgm:pt modelId="{EDC25014-0DAC-0449-BFE6-383B3200E20F}" type="pres">
      <dgm:prSet presAssocID="{CA6F2C1F-D45F-BB4B-A89E-806F4D0A3E7C}" presName="dstNode" presStyleLbl="node1" presStyleIdx="0" presStyleCnt="4"/>
      <dgm:spPr/>
    </dgm:pt>
    <dgm:pt modelId="{D24BDA7C-C9A9-DF4B-89B6-300223163A15}" type="pres">
      <dgm:prSet presAssocID="{8ADC2CCE-1F9D-7F4C-8A6A-E94CBD4BE6D7}" presName="text_1" presStyleLbl="node1" presStyleIdx="0" presStyleCnt="4">
        <dgm:presLayoutVars>
          <dgm:bulletEnabled val="1"/>
        </dgm:presLayoutVars>
      </dgm:prSet>
      <dgm:spPr/>
    </dgm:pt>
    <dgm:pt modelId="{800C50E0-9825-9E44-B967-81964ED1429C}" type="pres">
      <dgm:prSet presAssocID="{8ADC2CCE-1F9D-7F4C-8A6A-E94CBD4BE6D7}" presName="accent_1" presStyleCnt="0"/>
      <dgm:spPr/>
    </dgm:pt>
    <dgm:pt modelId="{32D3F072-2F45-7C4D-BCC1-A2FA7031A59F}" type="pres">
      <dgm:prSet presAssocID="{8ADC2CCE-1F9D-7F4C-8A6A-E94CBD4BE6D7}" presName="accentRepeatNode" presStyleLbl="solidFgAcc1" presStyleIdx="0" presStyleCnt="4"/>
      <dgm:spPr/>
    </dgm:pt>
    <dgm:pt modelId="{D1C43258-6437-944A-A546-A8726A8787FA}" type="pres">
      <dgm:prSet presAssocID="{6782EFAA-F7DF-8946-B561-468D4E1125F8}" presName="text_2" presStyleLbl="node1" presStyleIdx="1" presStyleCnt="4">
        <dgm:presLayoutVars>
          <dgm:bulletEnabled val="1"/>
        </dgm:presLayoutVars>
      </dgm:prSet>
      <dgm:spPr/>
    </dgm:pt>
    <dgm:pt modelId="{663CB08D-5E76-E543-8D6E-A9C861CDEB47}" type="pres">
      <dgm:prSet presAssocID="{6782EFAA-F7DF-8946-B561-468D4E1125F8}" presName="accent_2" presStyleCnt="0"/>
      <dgm:spPr/>
    </dgm:pt>
    <dgm:pt modelId="{E6595FFF-D400-9F47-9BAB-CB8B3BBCE148}" type="pres">
      <dgm:prSet presAssocID="{6782EFAA-F7DF-8946-B561-468D4E1125F8}" presName="accentRepeatNode" presStyleLbl="solidFgAcc1" presStyleIdx="1" presStyleCnt="4"/>
      <dgm:spPr/>
    </dgm:pt>
    <dgm:pt modelId="{8B06D6B1-7FC3-E24D-B7E3-E6D6612242C5}" type="pres">
      <dgm:prSet presAssocID="{7BCF7FF9-3A31-C748-82E2-71E67AB85764}" presName="text_3" presStyleLbl="node1" presStyleIdx="2" presStyleCnt="4">
        <dgm:presLayoutVars>
          <dgm:bulletEnabled val="1"/>
        </dgm:presLayoutVars>
      </dgm:prSet>
      <dgm:spPr/>
    </dgm:pt>
    <dgm:pt modelId="{482C276C-1546-8C42-89D2-4277692719BF}" type="pres">
      <dgm:prSet presAssocID="{7BCF7FF9-3A31-C748-82E2-71E67AB85764}" presName="accent_3" presStyleCnt="0"/>
      <dgm:spPr/>
    </dgm:pt>
    <dgm:pt modelId="{99CC4B0A-164C-E545-B343-C63C35D2741B}" type="pres">
      <dgm:prSet presAssocID="{7BCF7FF9-3A31-C748-82E2-71E67AB85764}" presName="accentRepeatNode" presStyleLbl="solidFgAcc1" presStyleIdx="2" presStyleCnt="4"/>
      <dgm:spPr/>
    </dgm:pt>
    <dgm:pt modelId="{45B27E3A-4ABE-B648-9770-E9323D96D5E3}" type="pres">
      <dgm:prSet presAssocID="{1D338445-0897-6E4B-A738-186475980E7B}" presName="text_4" presStyleLbl="node1" presStyleIdx="3" presStyleCnt="4">
        <dgm:presLayoutVars>
          <dgm:bulletEnabled val="1"/>
        </dgm:presLayoutVars>
      </dgm:prSet>
      <dgm:spPr/>
    </dgm:pt>
    <dgm:pt modelId="{8496D482-B5E8-E946-8E27-7379C9CD44A3}" type="pres">
      <dgm:prSet presAssocID="{1D338445-0897-6E4B-A738-186475980E7B}" presName="accent_4" presStyleCnt="0"/>
      <dgm:spPr/>
    </dgm:pt>
    <dgm:pt modelId="{C67AF373-E27A-5D48-98C2-4806018A490F}" type="pres">
      <dgm:prSet presAssocID="{1D338445-0897-6E4B-A738-186475980E7B}" presName="accentRepeatNode" presStyleLbl="solidFgAcc1" presStyleIdx="3" presStyleCnt="4"/>
      <dgm:spPr/>
    </dgm:pt>
  </dgm:ptLst>
  <dgm:cxnLst>
    <dgm:cxn modelId="{4357AE0F-4E58-CA43-B60D-57485CA2A98B}" srcId="{CA6F2C1F-D45F-BB4B-A89E-806F4D0A3E7C}" destId="{1D338445-0897-6E4B-A738-186475980E7B}" srcOrd="3" destOrd="0" parTransId="{07F2A229-C4E0-8948-AC66-D7116CE8DFE6}" sibTransId="{7338B683-740E-5749-A58A-235B88013DE6}"/>
    <dgm:cxn modelId="{CE8DEE14-6464-5344-9D95-8168029D33A9}" type="presOf" srcId="{CA6F2C1F-D45F-BB4B-A89E-806F4D0A3E7C}" destId="{795327A5-6A0A-5544-A941-B5B02575303E}" srcOrd="0" destOrd="0" presId="urn:microsoft.com/office/officeart/2008/layout/VerticalCurvedList"/>
    <dgm:cxn modelId="{C4C28726-F40E-F54B-A821-C00D3E372F9E}" type="presOf" srcId="{1D338445-0897-6E4B-A738-186475980E7B}" destId="{45B27E3A-4ABE-B648-9770-E9323D96D5E3}" srcOrd="0" destOrd="0" presId="urn:microsoft.com/office/officeart/2008/layout/VerticalCurvedList"/>
    <dgm:cxn modelId="{C8E15632-E6A5-7A4C-956F-986EB539247B}" type="presOf" srcId="{04C1527C-510F-3845-9C3F-8BCD6AB30863}" destId="{CCE1C08B-9EFB-4E49-AC7B-C9DA950CD8BD}" srcOrd="0" destOrd="0" presId="urn:microsoft.com/office/officeart/2008/layout/VerticalCurvedList"/>
    <dgm:cxn modelId="{849A5051-86D6-1842-9BB3-297168ABF21B}" type="presOf" srcId="{8ADC2CCE-1F9D-7F4C-8A6A-E94CBD4BE6D7}" destId="{D24BDA7C-C9A9-DF4B-89B6-300223163A15}" srcOrd="0" destOrd="0" presId="urn:microsoft.com/office/officeart/2008/layout/VerticalCurvedList"/>
    <dgm:cxn modelId="{782A948C-B991-1045-88B2-DA665302E876}" srcId="{CA6F2C1F-D45F-BB4B-A89E-806F4D0A3E7C}" destId="{6782EFAA-F7DF-8946-B561-468D4E1125F8}" srcOrd="1" destOrd="0" parTransId="{3E1A0D02-52C6-6948-8478-7E32B9A5C669}" sibTransId="{170AC1E4-D8B5-2645-9214-2A6E17513C7B}"/>
    <dgm:cxn modelId="{8E757194-22E0-EB44-B625-6260469036A1}" type="presOf" srcId="{7BCF7FF9-3A31-C748-82E2-71E67AB85764}" destId="{8B06D6B1-7FC3-E24D-B7E3-E6D6612242C5}" srcOrd="0" destOrd="0" presId="urn:microsoft.com/office/officeart/2008/layout/VerticalCurvedList"/>
    <dgm:cxn modelId="{D51C2EB9-7729-CD4F-B6CF-8788EE698524}" srcId="{CA6F2C1F-D45F-BB4B-A89E-806F4D0A3E7C}" destId="{8ADC2CCE-1F9D-7F4C-8A6A-E94CBD4BE6D7}" srcOrd="0" destOrd="0" parTransId="{5F095AD1-124E-2843-8676-40AA04A03DFE}" sibTransId="{04C1527C-510F-3845-9C3F-8BCD6AB30863}"/>
    <dgm:cxn modelId="{7047A0C5-111C-AC4F-9278-BF502F32D89E}" type="presOf" srcId="{6782EFAA-F7DF-8946-B561-468D4E1125F8}" destId="{D1C43258-6437-944A-A546-A8726A8787FA}" srcOrd="0" destOrd="0" presId="urn:microsoft.com/office/officeart/2008/layout/VerticalCurvedList"/>
    <dgm:cxn modelId="{018FFBEB-8415-3844-A291-556D7D96C5D5}" srcId="{CA6F2C1F-D45F-BB4B-A89E-806F4D0A3E7C}" destId="{7BCF7FF9-3A31-C748-82E2-71E67AB85764}" srcOrd="2" destOrd="0" parTransId="{85370A5F-729F-0E42-BBFF-8982B8443707}" sibTransId="{7ECA155C-B242-C64B-A0E7-F6696D98EB15}"/>
    <dgm:cxn modelId="{F151EEC4-6DD7-BC49-8D08-3BC2F9790C3D}" type="presParOf" srcId="{795327A5-6A0A-5544-A941-B5B02575303E}" destId="{5CF3B61B-EF04-FF49-A8E5-FE20902034B1}" srcOrd="0" destOrd="0" presId="urn:microsoft.com/office/officeart/2008/layout/VerticalCurvedList"/>
    <dgm:cxn modelId="{0441B7CF-6CE7-C643-BAB3-5996AB332F94}" type="presParOf" srcId="{5CF3B61B-EF04-FF49-A8E5-FE20902034B1}" destId="{494297D1-912B-1047-A39C-550B137CBA05}" srcOrd="0" destOrd="0" presId="urn:microsoft.com/office/officeart/2008/layout/VerticalCurvedList"/>
    <dgm:cxn modelId="{853E92D3-C77A-4643-B4FC-0A12355545AD}" type="presParOf" srcId="{494297D1-912B-1047-A39C-550B137CBA05}" destId="{DD3CB28C-253F-8C4F-A37E-DFF2DA56CD56}" srcOrd="0" destOrd="0" presId="urn:microsoft.com/office/officeart/2008/layout/VerticalCurvedList"/>
    <dgm:cxn modelId="{D29AA304-D6F5-1E4C-8F3B-E5C182F5DE3A}" type="presParOf" srcId="{494297D1-912B-1047-A39C-550B137CBA05}" destId="{CCE1C08B-9EFB-4E49-AC7B-C9DA950CD8BD}" srcOrd="1" destOrd="0" presId="urn:microsoft.com/office/officeart/2008/layout/VerticalCurvedList"/>
    <dgm:cxn modelId="{557F395E-1642-794D-B831-CBD8D4EABC2C}" type="presParOf" srcId="{494297D1-912B-1047-A39C-550B137CBA05}" destId="{C7501E4C-62F5-CA40-B57D-F242E0AD79E3}" srcOrd="2" destOrd="0" presId="urn:microsoft.com/office/officeart/2008/layout/VerticalCurvedList"/>
    <dgm:cxn modelId="{11E69199-FC66-364A-81D5-B914C26B3CAD}" type="presParOf" srcId="{494297D1-912B-1047-A39C-550B137CBA05}" destId="{EDC25014-0DAC-0449-BFE6-383B3200E20F}" srcOrd="3" destOrd="0" presId="urn:microsoft.com/office/officeart/2008/layout/VerticalCurvedList"/>
    <dgm:cxn modelId="{6E33A3CE-EF9F-B44F-BC64-DD5A3723F975}" type="presParOf" srcId="{5CF3B61B-EF04-FF49-A8E5-FE20902034B1}" destId="{D24BDA7C-C9A9-DF4B-89B6-300223163A15}" srcOrd="1" destOrd="0" presId="urn:microsoft.com/office/officeart/2008/layout/VerticalCurvedList"/>
    <dgm:cxn modelId="{D13F74F6-0C9F-2543-BCE1-90CDEAE54FDD}" type="presParOf" srcId="{5CF3B61B-EF04-FF49-A8E5-FE20902034B1}" destId="{800C50E0-9825-9E44-B967-81964ED1429C}" srcOrd="2" destOrd="0" presId="urn:microsoft.com/office/officeart/2008/layout/VerticalCurvedList"/>
    <dgm:cxn modelId="{2434D4EE-98FC-D945-A7FB-C01B0A5FEC89}" type="presParOf" srcId="{800C50E0-9825-9E44-B967-81964ED1429C}" destId="{32D3F072-2F45-7C4D-BCC1-A2FA7031A59F}" srcOrd="0" destOrd="0" presId="urn:microsoft.com/office/officeart/2008/layout/VerticalCurvedList"/>
    <dgm:cxn modelId="{AD208C06-9181-4340-B92D-705B0159924F}" type="presParOf" srcId="{5CF3B61B-EF04-FF49-A8E5-FE20902034B1}" destId="{D1C43258-6437-944A-A546-A8726A8787FA}" srcOrd="3" destOrd="0" presId="urn:microsoft.com/office/officeart/2008/layout/VerticalCurvedList"/>
    <dgm:cxn modelId="{E087D371-98D5-D24E-9940-18576FDAE667}" type="presParOf" srcId="{5CF3B61B-EF04-FF49-A8E5-FE20902034B1}" destId="{663CB08D-5E76-E543-8D6E-A9C861CDEB47}" srcOrd="4" destOrd="0" presId="urn:microsoft.com/office/officeart/2008/layout/VerticalCurvedList"/>
    <dgm:cxn modelId="{0A5B926A-74F6-F14F-8C94-746CCCA232D5}" type="presParOf" srcId="{663CB08D-5E76-E543-8D6E-A9C861CDEB47}" destId="{E6595FFF-D400-9F47-9BAB-CB8B3BBCE148}" srcOrd="0" destOrd="0" presId="urn:microsoft.com/office/officeart/2008/layout/VerticalCurvedList"/>
    <dgm:cxn modelId="{59B28A0E-8C2E-8743-9E15-65964ADE7F75}" type="presParOf" srcId="{5CF3B61B-EF04-FF49-A8E5-FE20902034B1}" destId="{8B06D6B1-7FC3-E24D-B7E3-E6D6612242C5}" srcOrd="5" destOrd="0" presId="urn:microsoft.com/office/officeart/2008/layout/VerticalCurvedList"/>
    <dgm:cxn modelId="{E0E70C1B-8247-3447-8E6A-5028B0C278D7}" type="presParOf" srcId="{5CF3B61B-EF04-FF49-A8E5-FE20902034B1}" destId="{482C276C-1546-8C42-89D2-4277692719BF}" srcOrd="6" destOrd="0" presId="urn:microsoft.com/office/officeart/2008/layout/VerticalCurvedList"/>
    <dgm:cxn modelId="{2FA82F09-A0A9-664B-8103-4767525A5A5F}" type="presParOf" srcId="{482C276C-1546-8C42-89D2-4277692719BF}" destId="{99CC4B0A-164C-E545-B343-C63C35D2741B}" srcOrd="0" destOrd="0" presId="urn:microsoft.com/office/officeart/2008/layout/VerticalCurvedList"/>
    <dgm:cxn modelId="{D64296BA-7089-E940-BF0E-A6834E896128}" type="presParOf" srcId="{5CF3B61B-EF04-FF49-A8E5-FE20902034B1}" destId="{45B27E3A-4ABE-B648-9770-E9323D96D5E3}" srcOrd="7" destOrd="0" presId="urn:microsoft.com/office/officeart/2008/layout/VerticalCurvedList"/>
    <dgm:cxn modelId="{69A79D18-9AAD-8646-AE76-41CF81A6E83D}" type="presParOf" srcId="{5CF3B61B-EF04-FF49-A8E5-FE20902034B1}" destId="{8496D482-B5E8-E946-8E27-7379C9CD44A3}" srcOrd="8" destOrd="0" presId="urn:microsoft.com/office/officeart/2008/layout/VerticalCurvedList"/>
    <dgm:cxn modelId="{7D5F5A62-D854-9749-A274-7F5329D901C7}" type="presParOf" srcId="{8496D482-B5E8-E946-8E27-7379C9CD44A3}" destId="{C67AF373-E27A-5D48-98C2-4806018A490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B368546-4567-294D-9946-87C6F31D2290}"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de-DE"/>
        </a:p>
      </dgm:t>
    </dgm:pt>
    <dgm:pt modelId="{B81438D1-4A18-7E46-B33E-F2E4ACA38D40}">
      <dgm:prSet phldrT="[Text]" custT="1"/>
      <dgm:spPr/>
      <dgm:t>
        <a:bodyPr/>
        <a:lstStyle/>
        <a:p>
          <a:r>
            <a:rPr lang="de-DE" sz="2400" dirty="0"/>
            <a:t>Bergbau</a:t>
          </a:r>
        </a:p>
      </dgm:t>
    </dgm:pt>
    <dgm:pt modelId="{C04AECC3-71B4-BC41-AF53-942C57AB176B}" type="parTrans" cxnId="{1745601B-D651-8144-9FB4-56B0E784E126}">
      <dgm:prSet/>
      <dgm:spPr/>
      <dgm:t>
        <a:bodyPr/>
        <a:lstStyle/>
        <a:p>
          <a:endParaRPr lang="de-DE"/>
        </a:p>
      </dgm:t>
    </dgm:pt>
    <dgm:pt modelId="{51B077C1-F7BD-B54E-A0F5-5A7FCC5FE53C}" type="sibTrans" cxnId="{1745601B-D651-8144-9FB4-56B0E784E126}">
      <dgm:prSet/>
      <dgm:spPr>
        <a:ln w="25400">
          <a:solidFill>
            <a:schemeClr val="accent4">
              <a:alpha val="96000"/>
            </a:schemeClr>
          </a:solidFill>
        </a:ln>
      </dgm:spPr>
      <dgm:t>
        <a:bodyPr/>
        <a:lstStyle/>
        <a:p>
          <a:endParaRPr lang="de-DE" sz="2800"/>
        </a:p>
      </dgm:t>
    </dgm:pt>
    <dgm:pt modelId="{8FAAED81-EA6E-9440-B6DC-21E3EA50AE66}">
      <dgm:prSet phldrT="[Text]" custT="1"/>
      <dgm:spPr/>
      <dgm:t>
        <a:bodyPr/>
        <a:lstStyle/>
        <a:p>
          <a:r>
            <a:rPr lang="de-DE" sz="2400" baseline="0" dirty="0"/>
            <a:t>Verhüttung</a:t>
          </a:r>
        </a:p>
      </dgm:t>
    </dgm:pt>
    <dgm:pt modelId="{A11F5F93-2043-7143-A6FC-1E0C228F2676}" type="parTrans" cxnId="{77ACE8E7-4A1A-D64D-9DC4-6F367805CA0C}">
      <dgm:prSet/>
      <dgm:spPr/>
      <dgm:t>
        <a:bodyPr/>
        <a:lstStyle/>
        <a:p>
          <a:endParaRPr lang="de-DE"/>
        </a:p>
      </dgm:t>
    </dgm:pt>
    <dgm:pt modelId="{F83B8106-5E22-C746-A42C-51582C29CE58}" type="sibTrans" cxnId="{77ACE8E7-4A1A-D64D-9DC4-6F367805CA0C}">
      <dgm:prSet/>
      <dgm:spPr>
        <a:ln w="25400">
          <a:solidFill>
            <a:schemeClr val="accent4">
              <a:alpha val="96000"/>
            </a:schemeClr>
          </a:solidFill>
        </a:ln>
      </dgm:spPr>
      <dgm:t>
        <a:bodyPr/>
        <a:lstStyle/>
        <a:p>
          <a:endParaRPr lang="de-DE" sz="2800"/>
        </a:p>
      </dgm:t>
    </dgm:pt>
    <dgm:pt modelId="{A50D0A9A-2E4C-0E44-A81B-61BCBFED9B8F}">
      <dgm:prSet phldrT="[Text]" custT="1"/>
      <dgm:spPr/>
      <dgm:t>
        <a:bodyPr/>
        <a:lstStyle/>
        <a:p>
          <a:r>
            <a:rPr lang="de-DE" sz="2400" dirty="0"/>
            <a:t>Elektrolyse</a:t>
          </a:r>
        </a:p>
      </dgm:t>
    </dgm:pt>
    <dgm:pt modelId="{8ECB32E4-1EAA-BE49-9588-21F985C0F394}" type="parTrans" cxnId="{2F744A6F-41AD-6144-A420-1F1521329395}">
      <dgm:prSet/>
      <dgm:spPr/>
      <dgm:t>
        <a:bodyPr/>
        <a:lstStyle/>
        <a:p>
          <a:endParaRPr lang="de-DE"/>
        </a:p>
      </dgm:t>
    </dgm:pt>
    <dgm:pt modelId="{10CAB29A-22CE-CE41-AAF6-814F6FF18A5F}" type="sibTrans" cxnId="{2F744A6F-41AD-6144-A420-1F1521329395}">
      <dgm:prSet/>
      <dgm:spPr>
        <a:ln w="25400">
          <a:solidFill>
            <a:schemeClr val="accent4">
              <a:alpha val="96000"/>
            </a:schemeClr>
          </a:solidFill>
        </a:ln>
      </dgm:spPr>
      <dgm:t>
        <a:bodyPr/>
        <a:lstStyle/>
        <a:p>
          <a:endParaRPr lang="de-DE" sz="2800"/>
        </a:p>
      </dgm:t>
    </dgm:pt>
    <dgm:pt modelId="{7F6510DE-57A6-0C43-95F4-A33C59AF6E42}">
      <dgm:prSet phldrT="[Text]" custT="1"/>
      <dgm:spPr/>
      <dgm:t>
        <a:bodyPr/>
        <a:lstStyle/>
        <a:p>
          <a:r>
            <a:rPr lang="de-DE" sz="2400" dirty="0"/>
            <a:t>Transport</a:t>
          </a:r>
        </a:p>
      </dgm:t>
    </dgm:pt>
    <dgm:pt modelId="{669AB33B-B005-1E4F-B4EC-7212FCAABF03}" type="parTrans" cxnId="{A2AC523A-8F10-E745-AA89-ACB5A89B2FF8}">
      <dgm:prSet/>
      <dgm:spPr/>
      <dgm:t>
        <a:bodyPr/>
        <a:lstStyle/>
        <a:p>
          <a:endParaRPr lang="de-DE"/>
        </a:p>
      </dgm:t>
    </dgm:pt>
    <dgm:pt modelId="{ED6F66EB-5B9D-724C-AF59-632437C0412B}" type="sibTrans" cxnId="{A2AC523A-8F10-E745-AA89-ACB5A89B2FF8}">
      <dgm:prSet/>
      <dgm:spPr>
        <a:ln w="25400">
          <a:solidFill>
            <a:schemeClr val="accent4">
              <a:alpha val="96000"/>
            </a:schemeClr>
          </a:solidFill>
        </a:ln>
      </dgm:spPr>
      <dgm:t>
        <a:bodyPr/>
        <a:lstStyle/>
        <a:p>
          <a:endParaRPr lang="de-DE" sz="2800"/>
        </a:p>
      </dgm:t>
    </dgm:pt>
    <dgm:pt modelId="{2D2E1D07-FE5A-A04C-84E7-8A52C2C3DBF6}">
      <dgm:prSet phldrT="[Text]" custT="1"/>
      <dgm:spPr/>
      <dgm:t>
        <a:bodyPr/>
        <a:lstStyle/>
        <a:p>
          <a:r>
            <a:rPr lang="de-DE" sz="2400" dirty="0"/>
            <a:t>Halbzeuge</a:t>
          </a:r>
        </a:p>
      </dgm:t>
    </dgm:pt>
    <dgm:pt modelId="{6F9CCB32-B0FC-DD42-A900-83EAD08D7A08}" type="parTrans" cxnId="{11C1C4DA-B7F6-1A46-AEA1-BC8232A9BF0A}">
      <dgm:prSet/>
      <dgm:spPr/>
      <dgm:t>
        <a:bodyPr/>
        <a:lstStyle/>
        <a:p>
          <a:endParaRPr lang="de-DE"/>
        </a:p>
      </dgm:t>
    </dgm:pt>
    <dgm:pt modelId="{73B15F60-5F09-4844-8B2D-B84F6B74AF5E}" type="sibTrans" cxnId="{11C1C4DA-B7F6-1A46-AEA1-BC8232A9BF0A}">
      <dgm:prSet/>
      <dgm:spPr>
        <a:ln w="25400">
          <a:solidFill>
            <a:schemeClr val="accent4">
              <a:alpha val="96000"/>
            </a:schemeClr>
          </a:solidFill>
        </a:ln>
      </dgm:spPr>
      <dgm:t>
        <a:bodyPr/>
        <a:lstStyle/>
        <a:p>
          <a:endParaRPr lang="de-DE" sz="2800"/>
        </a:p>
      </dgm:t>
    </dgm:pt>
    <dgm:pt modelId="{7E187966-37AA-774B-B380-0D4A01018BE8}">
      <dgm:prSet phldrT="[Text]" custT="1"/>
      <dgm:spPr>
        <a:solidFill>
          <a:schemeClr val="accent1">
            <a:alpha val="98000"/>
          </a:schemeClr>
        </a:solidFill>
        <a:ln>
          <a:solidFill>
            <a:schemeClr val="lt1">
              <a:hueOff val="0"/>
              <a:satOff val="0"/>
              <a:lumOff val="0"/>
              <a:alpha val="61000"/>
            </a:schemeClr>
          </a:solidFill>
        </a:ln>
      </dgm:spPr>
      <dgm:t>
        <a:bodyPr/>
        <a:lstStyle/>
        <a:p>
          <a:r>
            <a:rPr lang="de-DE" sz="2400" dirty="0"/>
            <a:t>Produkte</a:t>
          </a:r>
        </a:p>
      </dgm:t>
    </dgm:pt>
    <dgm:pt modelId="{CEB42395-94FA-8C47-A88E-D76879BFF574}" type="parTrans" cxnId="{37168B30-D331-134B-8099-56F4F7A609F8}">
      <dgm:prSet/>
      <dgm:spPr/>
      <dgm:t>
        <a:bodyPr/>
        <a:lstStyle/>
        <a:p>
          <a:endParaRPr lang="de-DE"/>
        </a:p>
      </dgm:t>
    </dgm:pt>
    <dgm:pt modelId="{D2110503-29F3-874C-B027-6185BDA4A387}" type="sibTrans" cxnId="{37168B30-D331-134B-8099-56F4F7A609F8}">
      <dgm:prSet/>
      <dgm:spPr>
        <a:ln w="25400">
          <a:solidFill>
            <a:schemeClr val="accent4">
              <a:alpha val="96000"/>
            </a:schemeClr>
          </a:solidFill>
        </a:ln>
      </dgm:spPr>
      <dgm:t>
        <a:bodyPr/>
        <a:lstStyle/>
        <a:p>
          <a:endParaRPr lang="de-DE" sz="2800"/>
        </a:p>
      </dgm:t>
    </dgm:pt>
    <dgm:pt modelId="{F626293D-2EF8-854B-A10E-CC54912B1F62}">
      <dgm:prSet phldrT="[Text]" custT="1"/>
      <dgm:spPr>
        <a:solidFill>
          <a:schemeClr val="accent1">
            <a:alpha val="98000"/>
          </a:schemeClr>
        </a:solidFill>
      </dgm:spPr>
      <dgm:t>
        <a:bodyPr/>
        <a:lstStyle/>
        <a:p>
          <a:r>
            <a:rPr lang="de-DE" sz="2400" dirty="0"/>
            <a:t>Nutzung</a:t>
          </a:r>
        </a:p>
      </dgm:t>
    </dgm:pt>
    <dgm:pt modelId="{5C7B3CA2-446C-834E-B0D3-664AE77C93C7}" type="parTrans" cxnId="{5EE9A39B-62BD-7040-B708-1EB2C567AE4D}">
      <dgm:prSet/>
      <dgm:spPr/>
      <dgm:t>
        <a:bodyPr/>
        <a:lstStyle/>
        <a:p>
          <a:endParaRPr lang="de-DE"/>
        </a:p>
      </dgm:t>
    </dgm:pt>
    <dgm:pt modelId="{E1639FA5-035B-D44F-8AED-10E81ABD4026}" type="sibTrans" cxnId="{5EE9A39B-62BD-7040-B708-1EB2C567AE4D}">
      <dgm:prSet/>
      <dgm:spPr>
        <a:ln w="25400">
          <a:solidFill>
            <a:schemeClr val="accent4">
              <a:alpha val="96000"/>
            </a:schemeClr>
          </a:solidFill>
        </a:ln>
      </dgm:spPr>
      <dgm:t>
        <a:bodyPr/>
        <a:lstStyle/>
        <a:p>
          <a:endParaRPr lang="de-DE" sz="2800"/>
        </a:p>
      </dgm:t>
    </dgm:pt>
    <dgm:pt modelId="{3D1804B5-6C2A-2B49-9CC6-C52956EBCF84}">
      <dgm:prSet phldrT="[Text]" custT="1"/>
      <dgm:spPr>
        <a:solidFill>
          <a:schemeClr val="accent1">
            <a:alpha val="98000"/>
          </a:schemeClr>
        </a:solidFill>
      </dgm:spPr>
      <dgm:t>
        <a:bodyPr/>
        <a:lstStyle/>
        <a:p>
          <a:r>
            <a:rPr lang="de-DE" sz="2400" dirty="0"/>
            <a:t>Recycling</a:t>
          </a:r>
        </a:p>
      </dgm:t>
    </dgm:pt>
    <dgm:pt modelId="{4787BCD4-4CF9-9748-8D8A-658E832F31AC}" type="parTrans" cxnId="{87D68AAD-39A3-5840-BB8C-7388388300FF}">
      <dgm:prSet/>
      <dgm:spPr/>
      <dgm:t>
        <a:bodyPr/>
        <a:lstStyle/>
        <a:p>
          <a:endParaRPr lang="de-DE"/>
        </a:p>
      </dgm:t>
    </dgm:pt>
    <dgm:pt modelId="{C1550C89-F2B8-AB44-80B6-C97A47694FE6}" type="sibTrans" cxnId="{87D68AAD-39A3-5840-BB8C-7388388300FF}">
      <dgm:prSet/>
      <dgm:spPr>
        <a:ln w="25400">
          <a:solidFill>
            <a:schemeClr val="accent4">
              <a:alpha val="96000"/>
            </a:schemeClr>
          </a:solidFill>
        </a:ln>
      </dgm:spPr>
      <dgm:t>
        <a:bodyPr/>
        <a:lstStyle/>
        <a:p>
          <a:endParaRPr lang="de-DE" sz="2800"/>
        </a:p>
      </dgm:t>
    </dgm:pt>
    <dgm:pt modelId="{B6CE47D8-723A-2740-8C9C-19764A09C628}" type="pres">
      <dgm:prSet presAssocID="{FB368546-4567-294D-9946-87C6F31D2290}" presName="cycle" presStyleCnt="0">
        <dgm:presLayoutVars>
          <dgm:dir/>
          <dgm:resizeHandles val="exact"/>
        </dgm:presLayoutVars>
      </dgm:prSet>
      <dgm:spPr/>
    </dgm:pt>
    <dgm:pt modelId="{9B5A7D56-8F0D-4B48-8890-1CB2FD691B06}" type="pres">
      <dgm:prSet presAssocID="{B81438D1-4A18-7E46-B33E-F2E4ACA38D40}" presName="node" presStyleLbl="node1" presStyleIdx="0" presStyleCnt="8" custScaleX="242849">
        <dgm:presLayoutVars>
          <dgm:bulletEnabled val="1"/>
        </dgm:presLayoutVars>
      </dgm:prSet>
      <dgm:spPr/>
    </dgm:pt>
    <dgm:pt modelId="{E8CB8E62-803D-D048-9DED-1D6692C601CE}" type="pres">
      <dgm:prSet presAssocID="{B81438D1-4A18-7E46-B33E-F2E4ACA38D40}" presName="spNode" presStyleCnt="0"/>
      <dgm:spPr/>
    </dgm:pt>
    <dgm:pt modelId="{87CA6FC6-0E3C-6947-B294-1143F30336F6}" type="pres">
      <dgm:prSet presAssocID="{51B077C1-F7BD-B54E-A0F5-5A7FCC5FE53C}" presName="sibTrans" presStyleLbl="sibTrans1D1" presStyleIdx="0" presStyleCnt="8" custScaleX="2000000"/>
      <dgm:spPr/>
    </dgm:pt>
    <dgm:pt modelId="{BDB4798F-7D83-9440-AAD9-E1E9167B9277}" type="pres">
      <dgm:prSet presAssocID="{8FAAED81-EA6E-9440-B6DC-21E3EA50AE66}" presName="node" presStyleLbl="node1" presStyleIdx="1" presStyleCnt="8" custScaleX="242849" custScaleY="123624" custRadScaleRad="90009" custRadScaleInc="45166">
        <dgm:presLayoutVars>
          <dgm:bulletEnabled val="1"/>
        </dgm:presLayoutVars>
      </dgm:prSet>
      <dgm:spPr/>
    </dgm:pt>
    <dgm:pt modelId="{52A2290C-7316-CC46-87A2-2516D06145C3}" type="pres">
      <dgm:prSet presAssocID="{8FAAED81-EA6E-9440-B6DC-21E3EA50AE66}" presName="spNode" presStyleCnt="0"/>
      <dgm:spPr/>
    </dgm:pt>
    <dgm:pt modelId="{C5FB2E3E-EE3E-B84B-8216-0B7099F0D858}" type="pres">
      <dgm:prSet presAssocID="{F83B8106-5E22-C746-A42C-51582C29CE58}" presName="sibTrans" presStyleLbl="sibTrans1D1" presStyleIdx="1" presStyleCnt="8" custScaleX="2000000"/>
      <dgm:spPr/>
    </dgm:pt>
    <dgm:pt modelId="{B381D97F-7C03-4245-8923-CFA935928D2E}" type="pres">
      <dgm:prSet presAssocID="{A50D0A9A-2E4C-0E44-A81B-61BCBFED9B8F}" presName="node" presStyleLbl="node1" presStyleIdx="2" presStyleCnt="8" custScaleX="242849" custScaleY="126205">
        <dgm:presLayoutVars>
          <dgm:bulletEnabled val="1"/>
        </dgm:presLayoutVars>
      </dgm:prSet>
      <dgm:spPr/>
    </dgm:pt>
    <dgm:pt modelId="{4F765516-DC66-E641-8DAF-8B73E0FD5537}" type="pres">
      <dgm:prSet presAssocID="{A50D0A9A-2E4C-0E44-A81B-61BCBFED9B8F}" presName="spNode" presStyleCnt="0"/>
      <dgm:spPr/>
    </dgm:pt>
    <dgm:pt modelId="{ED30096D-7068-674B-9221-ED00F863093A}" type="pres">
      <dgm:prSet presAssocID="{10CAB29A-22CE-CE41-AAF6-814F6FF18A5F}" presName="sibTrans" presStyleLbl="sibTrans1D1" presStyleIdx="2" presStyleCnt="8" custScaleX="2000000"/>
      <dgm:spPr/>
    </dgm:pt>
    <dgm:pt modelId="{19B59DE9-2BC3-CD49-A729-940AEAA1356D}" type="pres">
      <dgm:prSet presAssocID="{7F6510DE-57A6-0C43-95F4-A33C59AF6E42}" presName="node" presStyleLbl="node1" presStyleIdx="3" presStyleCnt="8" custScaleX="242849" custRadScaleRad="91776" custRadScaleInc="-41176">
        <dgm:presLayoutVars>
          <dgm:bulletEnabled val="1"/>
        </dgm:presLayoutVars>
      </dgm:prSet>
      <dgm:spPr/>
    </dgm:pt>
    <dgm:pt modelId="{50630A05-2F29-544D-97B9-10512DE24542}" type="pres">
      <dgm:prSet presAssocID="{7F6510DE-57A6-0C43-95F4-A33C59AF6E42}" presName="spNode" presStyleCnt="0"/>
      <dgm:spPr/>
    </dgm:pt>
    <dgm:pt modelId="{5F068093-B2AE-114C-A7BF-8F3FED416964}" type="pres">
      <dgm:prSet presAssocID="{ED6F66EB-5B9D-724C-AF59-632437C0412B}" presName="sibTrans" presStyleLbl="sibTrans1D1" presStyleIdx="3" presStyleCnt="8" custScaleX="2000000"/>
      <dgm:spPr/>
    </dgm:pt>
    <dgm:pt modelId="{D1E412EC-5149-F944-8B86-888C86A47744}" type="pres">
      <dgm:prSet presAssocID="{2D2E1D07-FE5A-A04C-84E7-8A52C2C3DBF6}" presName="node" presStyleLbl="node1" presStyleIdx="4" presStyleCnt="8" custScaleX="242849">
        <dgm:presLayoutVars>
          <dgm:bulletEnabled val="1"/>
        </dgm:presLayoutVars>
      </dgm:prSet>
      <dgm:spPr/>
    </dgm:pt>
    <dgm:pt modelId="{24D25D8C-24CA-AF47-B3D6-E91561561AEC}" type="pres">
      <dgm:prSet presAssocID="{2D2E1D07-FE5A-A04C-84E7-8A52C2C3DBF6}" presName="spNode" presStyleCnt="0"/>
      <dgm:spPr/>
    </dgm:pt>
    <dgm:pt modelId="{67C9CD1E-BB9F-5143-8004-EC375E9D81A0}" type="pres">
      <dgm:prSet presAssocID="{73B15F60-5F09-4844-8B2D-B84F6B74AF5E}" presName="sibTrans" presStyleLbl="sibTrans1D1" presStyleIdx="4" presStyleCnt="8" custScaleX="2000000"/>
      <dgm:spPr/>
    </dgm:pt>
    <dgm:pt modelId="{B348B6B0-C27F-FC45-8623-1979B2DE508C}" type="pres">
      <dgm:prSet presAssocID="{7E187966-37AA-774B-B380-0D4A01018BE8}" presName="node" presStyleLbl="node1" presStyleIdx="5" presStyleCnt="8" custScaleX="242849" custRadScaleRad="90550" custRadScaleInc="36995">
        <dgm:presLayoutVars>
          <dgm:bulletEnabled val="1"/>
        </dgm:presLayoutVars>
      </dgm:prSet>
      <dgm:spPr/>
    </dgm:pt>
    <dgm:pt modelId="{5ECA1582-51EA-7340-ABFA-06C6E9B038E8}" type="pres">
      <dgm:prSet presAssocID="{7E187966-37AA-774B-B380-0D4A01018BE8}" presName="spNode" presStyleCnt="0"/>
      <dgm:spPr/>
    </dgm:pt>
    <dgm:pt modelId="{98395DE5-25D3-AB4F-879D-96EA2DF9D7D6}" type="pres">
      <dgm:prSet presAssocID="{D2110503-29F3-874C-B027-6185BDA4A387}" presName="sibTrans" presStyleLbl="sibTrans1D1" presStyleIdx="5" presStyleCnt="8" custScaleX="2000000"/>
      <dgm:spPr/>
    </dgm:pt>
    <dgm:pt modelId="{BFB49CBE-CB1C-B048-B1DF-53F9735D337F}" type="pres">
      <dgm:prSet presAssocID="{F626293D-2EF8-854B-A10E-CC54912B1F62}" presName="node" presStyleLbl="node1" presStyleIdx="6" presStyleCnt="8" custScaleX="242849">
        <dgm:presLayoutVars>
          <dgm:bulletEnabled val="1"/>
        </dgm:presLayoutVars>
      </dgm:prSet>
      <dgm:spPr/>
    </dgm:pt>
    <dgm:pt modelId="{99C3717F-FFCC-1D41-AE46-721AA491B867}" type="pres">
      <dgm:prSet presAssocID="{F626293D-2EF8-854B-A10E-CC54912B1F62}" presName="spNode" presStyleCnt="0"/>
      <dgm:spPr/>
    </dgm:pt>
    <dgm:pt modelId="{3D67D3FA-BC0C-4647-8C74-CBED956E5E6A}" type="pres">
      <dgm:prSet presAssocID="{E1639FA5-035B-D44F-8AED-10E81ABD4026}" presName="sibTrans" presStyleLbl="sibTrans1D1" presStyleIdx="6" presStyleCnt="8" custScaleX="2000000"/>
      <dgm:spPr/>
    </dgm:pt>
    <dgm:pt modelId="{57464247-C942-884C-8FEB-4BE921701794}" type="pres">
      <dgm:prSet presAssocID="{3D1804B5-6C2A-2B49-9CC6-C52956EBCF84}" presName="node" presStyleLbl="node1" presStyleIdx="7" presStyleCnt="8" custScaleX="242849" custRadScaleRad="90309" custRadScaleInc="-48990">
        <dgm:presLayoutVars>
          <dgm:bulletEnabled val="1"/>
        </dgm:presLayoutVars>
      </dgm:prSet>
      <dgm:spPr/>
    </dgm:pt>
    <dgm:pt modelId="{323A18D1-F9CB-8041-B6E1-D8A472B1E581}" type="pres">
      <dgm:prSet presAssocID="{3D1804B5-6C2A-2B49-9CC6-C52956EBCF84}" presName="spNode" presStyleCnt="0"/>
      <dgm:spPr/>
    </dgm:pt>
    <dgm:pt modelId="{B0A75BD3-5FEB-684E-8E8A-4BEA5551DC92}" type="pres">
      <dgm:prSet presAssocID="{C1550C89-F2B8-AB44-80B6-C97A47694FE6}" presName="sibTrans" presStyleLbl="sibTrans1D1" presStyleIdx="7" presStyleCnt="8" custScaleX="2000000"/>
      <dgm:spPr/>
    </dgm:pt>
  </dgm:ptLst>
  <dgm:cxnLst>
    <dgm:cxn modelId="{B001B90A-F681-B947-B684-1916A7B70F36}" type="presOf" srcId="{10CAB29A-22CE-CE41-AAF6-814F6FF18A5F}" destId="{ED30096D-7068-674B-9221-ED00F863093A}" srcOrd="0" destOrd="0" presId="urn:microsoft.com/office/officeart/2005/8/layout/cycle5"/>
    <dgm:cxn modelId="{1745601B-D651-8144-9FB4-56B0E784E126}" srcId="{FB368546-4567-294D-9946-87C6F31D2290}" destId="{B81438D1-4A18-7E46-B33E-F2E4ACA38D40}" srcOrd="0" destOrd="0" parTransId="{C04AECC3-71B4-BC41-AF53-942C57AB176B}" sibTransId="{51B077C1-F7BD-B54E-A0F5-5A7FCC5FE53C}"/>
    <dgm:cxn modelId="{7BA5F725-ABA0-6146-A735-B6E57F8D10F6}" type="presOf" srcId="{2D2E1D07-FE5A-A04C-84E7-8A52C2C3DBF6}" destId="{D1E412EC-5149-F944-8B86-888C86A47744}" srcOrd="0" destOrd="0" presId="urn:microsoft.com/office/officeart/2005/8/layout/cycle5"/>
    <dgm:cxn modelId="{0537972E-6ACF-8C4A-ADC7-673D8195D49A}" type="presOf" srcId="{ED6F66EB-5B9D-724C-AF59-632437C0412B}" destId="{5F068093-B2AE-114C-A7BF-8F3FED416964}" srcOrd="0" destOrd="0" presId="urn:microsoft.com/office/officeart/2005/8/layout/cycle5"/>
    <dgm:cxn modelId="{BEFDD02E-54A2-5340-A0C3-A0ACDBD94A7F}" type="presOf" srcId="{73B15F60-5F09-4844-8B2D-B84F6B74AF5E}" destId="{67C9CD1E-BB9F-5143-8004-EC375E9D81A0}" srcOrd="0" destOrd="0" presId="urn:microsoft.com/office/officeart/2005/8/layout/cycle5"/>
    <dgm:cxn modelId="{37168B30-D331-134B-8099-56F4F7A609F8}" srcId="{FB368546-4567-294D-9946-87C6F31D2290}" destId="{7E187966-37AA-774B-B380-0D4A01018BE8}" srcOrd="5" destOrd="0" parTransId="{CEB42395-94FA-8C47-A88E-D76879BFF574}" sibTransId="{D2110503-29F3-874C-B027-6185BDA4A387}"/>
    <dgm:cxn modelId="{A2AC523A-8F10-E745-AA89-ACB5A89B2FF8}" srcId="{FB368546-4567-294D-9946-87C6F31D2290}" destId="{7F6510DE-57A6-0C43-95F4-A33C59AF6E42}" srcOrd="3" destOrd="0" parTransId="{669AB33B-B005-1E4F-B4EC-7212FCAABF03}" sibTransId="{ED6F66EB-5B9D-724C-AF59-632437C0412B}"/>
    <dgm:cxn modelId="{0B63E241-D30B-0D40-9C56-C4D1322975E7}" type="presOf" srcId="{8FAAED81-EA6E-9440-B6DC-21E3EA50AE66}" destId="{BDB4798F-7D83-9440-AAD9-E1E9167B9277}" srcOrd="0" destOrd="0" presId="urn:microsoft.com/office/officeart/2005/8/layout/cycle5"/>
    <dgm:cxn modelId="{922C6F60-E214-5042-9224-A2AE91B07393}" type="presOf" srcId="{FB368546-4567-294D-9946-87C6F31D2290}" destId="{B6CE47D8-723A-2740-8C9C-19764A09C628}" srcOrd="0" destOrd="0" presId="urn:microsoft.com/office/officeart/2005/8/layout/cycle5"/>
    <dgm:cxn modelId="{0A96266C-698B-C74E-859A-196F9F9D1BAC}" type="presOf" srcId="{F83B8106-5E22-C746-A42C-51582C29CE58}" destId="{C5FB2E3E-EE3E-B84B-8216-0B7099F0D858}" srcOrd="0" destOrd="0" presId="urn:microsoft.com/office/officeart/2005/8/layout/cycle5"/>
    <dgm:cxn modelId="{7E54236E-B786-A348-955E-6D875DAFC149}" type="presOf" srcId="{F626293D-2EF8-854B-A10E-CC54912B1F62}" destId="{BFB49CBE-CB1C-B048-B1DF-53F9735D337F}" srcOrd="0" destOrd="0" presId="urn:microsoft.com/office/officeart/2005/8/layout/cycle5"/>
    <dgm:cxn modelId="{A35E026F-D626-0D47-9B79-016F3F5CBA22}" type="presOf" srcId="{51B077C1-F7BD-B54E-A0F5-5A7FCC5FE53C}" destId="{87CA6FC6-0E3C-6947-B294-1143F30336F6}" srcOrd="0" destOrd="0" presId="urn:microsoft.com/office/officeart/2005/8/layout/cycle5"/>
    <dgm:cxn modelId="{2F744A6F-41AD-6144-A420-1F1521329395}" srcId="{FB368546-4567-294D-9946-87C6F31D2290}" destId="{A50D0A9A-2E4C-0E44-A81B-61BCBFED9B8F}" srcOrd="2" destOrd="0" parTransId="{8ECB32E4-1EAA-BE49-9588-21F985C0F394}" sibTransId="{10CAB29A-22CE-CE41-AAF6-814F6FF18A5F}"/>
    <dgm:cxn modelId="{E6D2B483-224D-D44D-A701-1720DA2E2F98}" type="presOf" srcId="{7E187966-37AA-774B-B380-0D4A01018BE8}" destId="{B348B6B0-C27F-FC45-8623-1979B2DE508C}" srcOrd="0" destOrd="0" presId="urn:microsoft.com/office/officeart/2005/8/layout/cycle5"/>
    <dgm:cxn modelId="{03905788-6B26-1F4D-AE8E-44F21ADCD5F1}" type="presOf" srcId="{B81438D1-4A18-7E46-B33E-F2E4ACA38D40}" destId="{9B5A7D56-8F0D-4B48-8890-1CB2FD691B06}" srcOrd="0" destOrd="0" presId="urn:microsoft.com/office/officeart/2005/8/layout/cycle5"/>
    <dgm:cxn modelId="{17C69C8E-00A2-E247-915B-C86E7F13427A}" type="presOf" srcId="{7F6510DE-57A6-0C43-95F4-A33C59AF6E42}" destId="{19B59DE9-2BC3-CD49-A729-940AEAA1356D}" srcOrd="0" destOrd="0" presId="urn:microsoft.com/office/officeart/2005/8/layout/cycle5"/>
    <dgm:cxn modelId="{5EE9A39B-62BD-7040-B708-1EB2C567AE4D}" srcId="{FB368546-4567-294D-9946-87C6F31D2290}" destId="{F626293D-2EF8-854B-A10E-CC54912B1F62}" srcOrd="6" destOrd="0" parTransId="{5C7B3CA2-446C-834E-B0D3-664AE77C93C7}" sibTransId="{E1639FA5-035B-D44F-8AED-10E81ABD4026}"/>
    <dgm:cxn modelId="{B4F6639E-2303-0F41-B572-BD44E24C0913}" type="presOf" srcId="{E1639FA5-035B-D44F-8AED-10E81ABD4026}" destId="{3D67D3FA-BC0C-4647-8C74-CBED956E5E6A}" srcOrd="0" destOrd="0" presId="urn:microsoft.com/office/officeart/2005/8/layout/cycle5"/>
    <dgm:cxn modelId="{87D68AAD-39A3-5840-BB8C-7388388300FF}" srcId="{FB368546-4567-294D-9946-87C6F31D2290}" destId="{3D1804B5-6C2A-2B49-9CC6-C52956EBCF84}" srcOrd="7" destOrd="0" parTransId="{4787BCD4-4CF9-9748-8D8A-658E832F31AC}" sibTransId="{C1550C89-F2B8-AB44-80B6-C97A47694FE6}"/>
    <dgm:cxn modelId="{A792FFD1-436E-E444-A1CD-93C050D8558F}" type="presOf" srcId="{3D1804B5-6C2A-2B49-9CC6-C52956EBCF84}" destId="{57464247-C942-884C-8FEB-4BE921701794}" srcOrd="0" destOrd="0" presId="urn:microsoft.com/office/officeart/2005/8/layout/cycle5"/>
    <dgm:cxn modelId="{29CA16D4-0029-9849-BEBC-1B52EE738B31}" type="presOf" srcId="{D2110503-29F3-874C-B027-6185BDA4A387}" destId="{98395DE5-25D3-AB4F-879D-96EA2DF9D7D6}" srcOrd="0" destOrd="0" presId="urn:microsoft.com/office/officeart/2005/8/layout/cycle5"/>
    <dgm:cxn modelId="{11C1C4DA-B7F6-1A46-AEA1-BC8232A9BF0A}" srcId="{FB368546-4567-294D-9946-87C6F31D2290}" destId="{2D2E1D07-FE5A-A04C-84E7-8A52C2C3DBF6}" srcOrd="4" destOrd="0" parTransId="{6F9CCB32-B0FC-DD42-A900-83EAD08D7A08}" sibTransId="{73B15F60-5F09-4844-8B2D-B84F6B74AF5E}"/>
    <dgm:cxn modelId="{85E81AE5-B586-554E-8902-7B879F8625D7}" type="presOf" srcId="{C1550C89-F2B8-AB44-80B6-C97A47694FE6}" destId="{B0A75BD3-5FEB-684E-8E8A-4BEA5551DC92}" srcOrd="0" destOrd="0" presId="urn:microsoft.com/office/officeart/2005/8/layout/cycle5"/>
    <dgm:cxn modelId="{77ACE8E7-4A1A-D64D-9DC4-6F367805CA0C}" srcId="{FB368546-4567-294D-9946-87C6F31D2290}" destId="{8FAAED81-EA6E-9440-B6DC-21E3EA50AE66}" srcOrd="1" destOrd="0" parTransId="{A11F5F93-2043-7143-A6FC-1E0C228F2676}" sibTransId="{F83B8106-5E22-C746-A42C-51582C29CE58}"/>
    <dgm:cxn modelId="{98EF0FEE-C46D-F645-B390-42F755000879}" type="presOf" srcId="{A50D0A9A-2E4C-0E44-A81B-61BCBFED9B8F}" destId="{B381D97F-7C03-4245-8923-CFA935928D2E}" srcOrd="0" destOrd="0" presId="urn:microsoft.com/office/officeart/2005/8/layout/cycle5"/>
    <dgm:cxn modelId="{94D59172-D625-1346-AC59-4B10AC4C74C9}" type="presParOf" srcId="{B6CE47D8-723A-2740-8C9C-19764A09C628}" destId="{9B5A7D56-8F0D-4B48-8890-1CB2FD691B06}" srcOrd="0" destOrd="0" presId="urn:microsoft.com/office/officeart/2005/8/layout/cycle5"/>
    <dgm:cxn modelId="{EF4EA8AF-4869-3B4F-8FD3-29B03FCB87F1}" type="presParOf" srcId="{B6CE47D8-723A-2740-8C9C-19764A09C628}" destId="{E8CB8E62-803D-D048-9DED-1D6692C601CE}" srcOrd="1" destOrd="0" presId="urn:microsoft.com/office/officeart/2005/8/layout/cycle5"/>
    <dgm:cxn modelId="{073546C4-5050-714D-BD5F-C1E9E8478CD3}" type="presParOf" srcId="{B6CE47D8-723A-2740-8C9C-19764A09C628}" destId="{87CA6FC6-0E3C-6947-B294-1143F30336F6}" srcOrd="2" destOrd="0" presId="urn:microsoft.com/office/officeart/2005/8/layout/cycle5"/>
    <dgm:cxn modelId="{37A43893-F8AE-6248-BAB1-3320166E9270}" type="presParOf" srcId="{B6CE47D8-723A-2740-8C9C-19764A09C628}" destId="{BDB4798F-7D83-9440-AAD9-E1E9167B9277}" srcOrd="3" destOrd="0" presId="urn:microsoft.com/office/officeart/2005/8/layout/cycle5"/>
    <dgm:cxn modelId="{AD854367-E5FD-CF42-83D9-0FE4CDEFE3A8}" type="presParOf" srcId="{B6CE47D8-723A-2740-8C9C-19764A09C628}" destId="{52A2290C-7316-CC46-87A2-2516D06145C3}" srcOrd="4" destOrd="0" presId="urn:microsoft.com/office/officeart/2005/8/layout/cycle5"/>
    <dgm:cxn modelId="{9EDF7931-AE6B-CA40-B30C-9469EB1534EE}" type="presParOf" srcId="{B6CE47D8-723A-2740-8C9C-19764A09C628}" destId="{C5FB2E3E-EE3E-B84B-8216-0B7099F0D858}" srcOrd="5" destOrd="0" presId="urn:microsoft.com/office/officeart/2005/8/layout/cycle5"/>
    <dgm:cxn modelId="{8286AD1F-CB2F-9F4F-B519-19A954D7464F}" type="presParOf" srcId="{B6CE47D8-723A-2740-8C9C-19764A09C628}" destId="{B381D97F-7C03-4245-8923-CFA935928D2E}" srcOrd="6" destOrd="0" presId="urn:microsoft.com/office/officeart/2005/8/layout/cycle5"/>
    <dgm:cxn modelId="{D50C1DDE-7EBD-CC41-A174-47BD04B99E51}" type="presParOf" srcId="{B6CE47D8-723A-2740-8C9C-19764A09C628}" destId="{4F765516-DC66-E641-8DAF-8B73E0FD5537}" srcOrd="7" destOrd="0" presId="urn:microsoft.com/office/officeart/2005/8/layout/cycle5"/>
    <dgm:cxn modelId="{AD53D314-70EE-A749-B846-A6DDF2FE6E1B}" type="presParOf" srcId="{B6CE47D8-723A-2740-8C9C-19764A09C628}" destId="{ED30096D-7068-674B-9221-ED00F863093A}" srcOrd="8" destOrd="0" presId="urn:microsoft.com/office/officeart/2005/8/layout/cycle5"/>
    <dgm:cxn modelId="{E7073405-2C8E-684F-A866-C560881D0D07}" type="presParOf" srcId="{B6CE47D8-723A-2740-8C9C-19764A09C628}" destId="{19B59DE9-2BC3-CD49-A729-940AEAA1356D}" srcOrd="9" destOrd="0" presId="urn:microsoft.com/office/officeart/2005/8/layout/cycle5"/>
    <dgm:cxn modelId="{3150028E-9B15-9547-95FA-10BE985FEC04}" type="presParOf" srcId="{B6CE47D8-723A-2740-8C9C-19764A09C628}" destId="{50630A05-2F29-544D-97B9-10512DE24542}" srcOrd="10" destOrd="0" presId="urn:microsoft.com/office/officeart/2005/8/layout/cycle5"/>
    <dgm:cxn modelId="{F59DFCAC-5722-524C-AEA6-E9D60519C063}" type="presParOf" srcId="{B6CE47D8-723A-2740-8C9C-19764A09C628}" destId="{5F068093-B2AE-114C-A7BF-8F3FED416964}" srcOrd="11" destOrd="0" presId="urn:microsoft.com/office/officeart/2005/8/layout/cycle5"/>
    <dgm:cxn modelId="{EB30DE7F-3F10-994F-8161-2AB077C07FB3}" type="presParOf" srcId="{B6CE47D8-723A-2740-8C9C-19764A09C628}" destId="{D1E412EC-5149-F944-8B86-888C86A47744}" srcOrd="12" destOrd="0" presId="urn:microsoft.com/office/officeart/2005/8/layout/cycle5"/>
    <dgm:cxn modelId="{913C5A1C-D858-A141-8BE3-66627AEF4962}" type="presParOf" srcId="{B6CE47D8-723A-2740-8C9C-19764A09C628}" destId="{24D25D8C-24CA-AF47-B3D6-E91561561AEC}" srcOrd="13" destOrd="0" presId="urn:microsoft.com/office/officeart/2005/8/layout/cycle5"/>
    <dgm:cxn modelId="{DC3B9B43-86FF-CB45-A6FE-BF1B9F857177}" type="presParOf" srcId="{B6CE47D8-723A-2740-8C9C-19764A09C628}" destId="{67C9CD1E-BB9F-5143-8004-EC375E9D81A0}" srcOrd="14" destOrd="0" presId="urn:microsoft.com/office/officeart/2005/8/layout/cycle5"/>
    <dgm:cxn modelId="{2DDE501A-EB9A-6A44-B8F7-595C8B189663}" type="presParOf" srcId="{B6CE47D8-723A-2740-8C9C-19764A09C628}" destId="{B348B6B0-C27F-FC45-8623-1979B2DE508C}" srcOrd="15" destOrd="0" presId="urn:microsoft.com/office/officeart/2005/8/layout/cycle5"/>
    <dgm:cxn modelId="{5D6DF5C0-F79D-5E47-A4BC-3D806B9A33EB}" type="presParOf" srcId="{B6CE47D8-723A-2740-8C9C-19764A09C628}" destId="{5ECA1582-51EA-7340-ABFA-06C6E9B038E8}" srcOrd="16" destOrd="0" presId="urn:microsoft.com/office/officeart/2005/8/layout/cycle5"/>
    <dgm:cxn modelId="{6A4DB052-1C0D-5A4F-B398-566D1DC63318}" type="presParOf" srcId="{B6CE47D8-723A-2740-8C9C-19764A09C628}" destId="{98395DE5-25D3-AB4F-879D-96EA2DF9D7D6}" srcOrd="17" destOrd="0" presId="urn:microsoft.com/office/officeart/2005/8/layout/cycle5"/>
    <dgm:cxn modelId="{3F3C7165-EB74-3A40-AD16-366B80E86BCC}" type="presParOf" srcId="{B6CE47D8-723A-2740-8C9C-19764A09C628}" destId="{BFB49CBE-CB1C-B048-B1DF-53F9735D337F}" srcOrd="18" destOrd="0" presId="urn:microsoft.com/office/officeart/2005/8/layout/cycle5"/>
    <dgm:cxn modelId="{068B56FC-A5A9-A549-B13F-56368140C5DC}" type="presParOf" srcId="{B6CE47D8-723A-2740-8C9C-19764A09C628}" destId="{99C3717F-FFCC-1D41-AE46-721AA491B867}" srcOrd="19" destOrd="0" presId="urn:microsoft.com/office/officeart/2005/8/layout/cycle5"/>
    <dgm:cxn modelId="{69D787CF-674F-A844-A2EF-3BEBE1CB1178}" type="presParOf" srcId="{B6CE47D8-723A-2740-8C9C-19764A09C628}" destId="{3D67D3FA-BC0C-4647-8C74-CBED956E5E6A}" srcOrd="20" destOrd="0" presId="urn:microsoft.com/office/officeart/2005/8/layout/cycle5"/>
    <dgm:cxn modelId="{4D9A02E7-69A8-5E48-B2C3-094F9CF14587}" type="presParOf" srcId="{B6CE47D8-723A-2740-8C9C-19764A09C628}" destId="{57464247-C942-884C-8FEB-4BE921701794}" srcOrd="21" destOrd="0" presId="urn:microsoft.com/office/officeart/2005/8/layout/cycle5"/>
    <dgm:cxn modelId="{00190C7F-C9B1-5B43-9112-15E012819DD6}" type="presParOf" srcId="{B6CE47D8-723A-2740-8C9C-19764A09C628}" destId="{323A18D1-F9CB-8041-B6E1-D8A472B1E581}" srcOrd="22" destOrd="0" presId="urn:microsoft.com/office/officeart/2005/8/layout/cycle5"/>
    <dgm:cxn modelId="{CB5EAFBE-C5F3-7B48-AAC2-B19817C8288F}" type="presParOf" srcId="{B6CE47D8-723A-2740-8C9C-19764A09C628}" destId="{B0A75BD3-5FEB-684E-8E8A-4BEA5551DC92}" srcOrd="23"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6F2C1F-D45F-BB4B-A89E-806F4D0A3E7C}" type="doc">
      <dgm:prSet loTypeId="urn:microsoft.com/office/officeart/2008/layout/VerticalCurvedList" loCatId="" qsTypeId="urn:microsoft.com/office/officeart/2005/8/quickstyle/simple1" qsCatId="simple" csTypeId="urn:microsoft.com/office/officeart/2005/8/colors/colorful3" csCatId="colorful" phldr="1"/>
      <dgm:spPr/>
      <dgm:t>
        <a:bodyPr/>
        <a:lstStyle/>
        <a:p>
          <a:endParaRPr lang="de-DE"/>
        </a:p>
      </dgm:t>
    </dgm:pt>
    <dgm:pt modelId="{8ADC2CCE-1F9D-7F4C-8A6A-E94CBD4BE6D7}">
      <dgm:prSet phldrT="[Text]"/>
      <dgm:spPr/>
      <dgm:t>
        <a:bodyPr/>
        <a:lstStyle/>
        <a:p>
          <a:r>
            <a:rPr lang="de-DE" dirty="0"/>
            <a:t>Bewertung mit einer Stoffstromanalyse: Vom Bauxit über Aluminium und Produkten bis zum Recycling und der Rekultivierung </a:t>
          </a:r>
        </a:p>
      </dgm:t>
    </dgm:pt>
    <dgm:pt modelId="{5F095AD1-124E-2843-8676-40AA04A03DFE}" type="parTrans" cxnId="{D51C2EB9-7729-CD4F-B6CF-8788EE698524}">
      <dgm:prSet/>
      <dgm:spPr/>
      <dgm:t>
        <a:bodyPr/>
        <a:lstStyle/>
        <a:p>
          <a:endParaRPr lang="de-DE"/>
        </a:p>
      </dgm:t>
    </dgm:pt>
    <dgm:pt modelId="{04C1527C-510F-3845-9C3F-8BCD6AB30863}" type="sibTrans" cxnId="{D51C2EB9-7729-CD4F-B6CF-8788EE698524}">
      <dgm:prSet/>
      <dgm:spPr/>
      <dgm:t>
        <a:bodyPr/>
        <a:lstStyle/>
        <a:p>
          <a:endParaRPr lang="de-DE"/>
        </a:p>
      </dgm:t>
    </dgm:pt>
    <dgm:pt modelId="{6782EFAA-F7DF-8946-B561-468D4E1125F8}">
      <dgm:prSet phldrT="[Text]"/>
      <dgm:spPr/>
      <dgm:t>
        <a:bodyPr/>
        <a:lstStyle/>
        <a:p>
          <a:r>
            <a:rPr lang="de-DE" dirty="0"/>
            <a:t>Bewertung mit Ökobilanzen: Prinzip, Kategorien</a:t>
          </a:r>
        </a:p>
      </dgm:t>
    </dgm:pt>
    <dgm:pt modelId="{3E1A0D02-52C6-6948-8478-7E32B9A5C669}" type="parTrans" cxnId="{782A948C-B991-1045-88B2-DA665302E876}">
      <dgm:prSet/>
      <dgm:spPr/>
      <dgm:t>
        <a:bodyPr/>
        <a:lstStyle/>
        <a:p>
          <a:endParaRPr lang="de-DE"/>
        </a:p>
      </dgm:t>
    </dgm:pt>
    <dgm:pt modelId="{170AC1E4-D8B5-2645-9214-2A6E17513C7B}" type="sibTrans" cxnId="{782A948C-B991-1045-88B2-DA665302E876}">
      <dgm:prSet/>
      <dgm:spPr/>
      <dgm:t>
        <a:bodyPr/>
        <a:lstStyle/>
        <a:p>
          <a:endParaRPr lang="de-DE"/>
        </a:p>
      </dgm:t>
    </dgm:pt>
    <dgm:pt modelId="{7BCF7FF9-3A31-C748-82E2-71E67AB85764}">
      <dgm:prSet phldrT="[Text]"/>
      <dgm:spPr/>
      <dgm:t>
        <a:bodyPr/>
        <a:lstStyle/>
        <a:p>
          <a:r>
            <a:rPr lang="de-DE" dirty="0"/>
            <a:t>Beispiel: Aluminiumfolie und Kunststoff-</a:t>
          </a:r>
          <a:r>
            <a:rPr lang="de-DE" dirty="0" err="1"/>
            <a:t>Lunchbox</a:t>
          </a:r>
          <a:endParaRPr lang="de-DE" dirty="0"/>
        </a:p>
      </dgm:t>
    </dgm:pt>
    <dgm:pt modelId="{85370A5F-729F-0E42-BBFF-8982B8443707}" type="parTrans" cxnId="{018FFBEB-8415-3844-A291-556D7D96C5D5}">
      <dgm:prSet/>
      <dgm:spPr/>
      <dgm:t>
        <a:bodyPr/>
        <a:lstStyle/>
        <a:p>
          <a:endParaRPr lang="de-DE"/>
        </a:p>
      </dgm:t>
    </dgm:pt>
    <dgm:pt modelId="{7ECA155C-B242-C64B-A0E7-F6696D98EB15}" type="sibTrans" cxnId="{018FFBEB-8415-3844-A291-556D7D96C5D5}">
      <dgm:prSet/>
      <dgm:spPr/>
      <dgm:t>
        <a:bodyPr/>
        <a:lstStyle/>
        <a:p>
          <a:endParaRPr lang="de-DE"/>
        </a:p>
      </dgm:t>
    </dgm:pt>
    <dgm:pt modelId="{FA99B25A-6E5C-794C-924B-D775BAE0E698}">
      <dgm:prSet phldrT="[Text]"/>
      <dgm:spPr/>
      <dgm:t>
        <a:bodyPr/>
        <a:lstStyle/>
        <a:p>
          <a:r>
            <a:rPr lang="de-DE" dirty="0"/>
            <a:t>Bewertungssysteme: Verfahren, THG-Emissionen, Aluminium-Alternativen</a:t>
          </a:r>
        </a:p>
      </dgm:t>
    </dgm:pt>
    <dgm:pt modelId="{695493CA-4DAA-3B47-8BE7-DBAE93010C85}" type="parTrans" cxnId="{7ADBA489-EACC-A145-A38D-43E3C810BBD8}">
      <dgm:prSet/>
      <dgm:spPr/>
      <dgm:t>
        <a:bodyPr/>
        <a:lstStyle/>
        <a:p>
          <a:endParaRPr lang="de-DE"/>
        </a:p>
      </dgm:t>
    </dgm:pt>
    <dgm:pt modelId="{9B9F02C5-DB81-C14B-8A3D-21F083AAEA7C}" type="sibTrans" cxnId="{7ADBA489-EACC-A145-A38D-43E3C810BBD8}">
      <dgm:prSet/>
      <dgm:spPr/>
      <dgm:t>
        <a:bodyPr/>
        <a:lstStyle/>
        <a:p>
          <a:endParaRPr lang="de-DE"/>
        </a:p>
      </dgm:t>
    </dgm:pt>
    <dgm:pt modelId="{8996F112-5360-1546-AA40-16FAC1B8F5C6}">
      <dgm:prSet phldrT="[Text]"/>
      <dgm:spPr/>
      <dgm:t>
        <a:bodyPr/>
        <a:lstStyle/>
        <a:p>
          <a:r>
            <a:rPr lang="de-DE" dirty="0"/>
            <a:t>Beispiel: Fahrradrahmen aus Aluminium, Stahl oder Carbon; </a:t>
          </a:r>
          <a:br>
            <a:rPr lang="de-DE" dirty="0"/>
          </a:br>
          <a:r>
            <a:rPr lang="de-DE" dirty="0"/>
            <a:t>Beispiel: Coffee-</a:t>
          </a:r>
          <a:r>
            <a:rPr lang="de-DE" dirty="0" err="1"/>
            <a:t>to</a:t>
          </a:r>
          <a:r>
            <a:rPr lang="de-DE" dirty="0"/>
            <a:t>-Go-Becher: Einweg oder Mehrweg – Pappe, Bio-Kunststoff oder Aluminium</a:t>
          </a:r>
        </a:p>
      </dgm:t>
    </dgm:pt>
    <dgm:pt modelId="{13B8CBF8-5682-A44C-87B4-BA23A05C9D77}" type="parTrans" cxnId="{790F20E9-C39F-104B-8B98-ADF43760AC9D}">
      <dgm:prSet/>
      <dgm:spPr/>
      <dgm:t>
        <a:bodyPr/>
        <a:lstStyle/>
        <a:p>
          <a:endParaRPr lang="de-DE"/>
        </a:p>
      </dgm:t>
    </dgm:pt>
    <dgm:pt modelId="{1B207881-B907-4C46-9297-5202606855F0}" type="sibTrans" cxnId="{790F20E9-C39F-104B-8B98-ADF43760AC9D}">
      <dgm:prSet/>
      <dgm:spPr/>
      <dgm:t>
        <a:bodyPr/>
        <a:lstStyle/>
        <a:p>
          <a:endParaRPr lang="de-DE"/>
        </a:p>
      </dgm:t>
    </dgm:pt>
    <dgm:pt modelId="{B6F485AC-0580-2E4F-8C08-56BB7A69376A}">
      <dgm:prSet phldrT="[Text]"/>
      <dgm:spPr/>
      <dgm:t>
        <a:bodyPr/>
        <a:lstStyle/>
        <a:p>
          <a:r>
            <a:rPr lang="de-DE" dirty="0"/>
            <a:t>Beste Technologien und Strommix, globaler vs. regionaler Transport, Transportemissionen und Verpackungen (Bier: Dose, Einheits- oder Prägeflasche</a:t>
          </a:r>
        </a:p>
      </dgm:t>
    </dgm:pt>
    <dgm:pt modelId="{46E596BD-3116-AB43-9B44-F8F3EF370ED8}" type="parTrans" cxnId="{99CD20F3-2EA2-B848-93A2-9CFBFA72302D}">
      <dgm:prSet/>
      <dgm:spPr/>
      <dgm:t>
        <a:bodyPr/>
        <a:lstStyle/>
        <a:p>
          <a:endParaRPr lang="de-DE"/>
        </a:p>
      </dgm:t>
    </dgm:pt>
    <dgm:pt modelId="{7EA17323-2129-9441-8BAF-0B3E1329B489}" type="sibTrans" cxnId="{99CD20F3-2EA2-B848-93A2-9CFBFA72302D}">
      <dgm:prSet/>
      <dgm:spPr/>
      <dgm:t>
        <a:bodyPr/>
        <a:lstStyle/>
        <a:p>
          <a:endParaRPr lang="de-DE"/>
        </a:p>
      </dgm:t>
    </dgm:pt>
    <dgm:pt modelId="{D89C84F4-7548-4D4F-8FEE-0CFA5A63BE9F}">
      <dgm:prSet phldrT="[Text]"/>
      <dgm:spPr/>
      <dgm:t>
        <a:bodyPr/>
        <a:lstStyle/>
        <a:p>
          <a:r>
            <a:rPr lang="de-DE" dirty="0"/>
            <a:t>Methodik der Umweltbelastungsunkte am Beispiel von Bauprodukten</a:t>
          </a:r>
        </a:p>
      </dgm:t>
    </dgm:pt>
    <dgm:pt modelId="{FDAE1408-2224-8741-AF96-AD4F2D675E24}" type="parTrans" cxnId="{723ACDF6-F41A-1C49-8D41-4FE997EC6468}">
      <dgm:prSet/>
      <dgm:spPr/>
    </dgm:pt>
    <dgm:pt modelId="{45D6E853-E4B7-3F4D-B708-D9DAF52BB2F8}" type="sibTrans" cxnId="{723ACDF6-F41A-1C49-8D41-4FE997EC6468}">
      <dgm:prSet/>
      <dgm:spPr/>
    </dgm:pt>
    <dgm:pt modelId="{795327A5-6A0A-5544-A941-B5B02575303E}" type="pres">
      <dgm:prSet presAssocID="{CA6F2C1F-D45F-BB4B-A89E-806F4D0A3E7C}" presName="Name0" presStyleCnt="0">
        <dgm:presLayoutVars>
          <dgm:chMax val="7"/>
          <dgm:chPref val="7"/>
          <dgm:dir/>
        </dgm:presLayoutVars>
      </dgm:prSet>
      <dgm:spPr/>
    </dgm:pt>
    <dgm:pt modelId="{5CF3B61B-EF04-FF49-A8E5-FE20902034B1}" type="pres">
      <dgm:prSet presAssocID="{CA6F2C1F-D45F-BB4B-A89E-806F4D0A3E7C}" presName="Name1" presStyleCnt="0"/>
      <dgm:spPr/>
    </dgm:pt>
    <dgm:pt modelId="{494297D1-912B-1047-A39C-550B137CBA05}" type="pres">
      <dgm:prSet presAssocID="{CA6F2C1F-D45F-BB4B-A89E-806F4D0A3E7C}" presName="cycle" presStyleCnt="0"/>
      <dgm:spPr/>
    </dgm:pt>
    <dgm:pt modelId="{DD3CB28C-253F-8C4F-A37E-DFF2DA56CD56}" type="pres">
      <dgm:prSet presAssocID="{CA6F2C1F-D45F-BB4B-A89E-806F4D0A3E7C}" presName="srcNode" presStyleLbl="node1" presStyleIdx="0" presStyleCnt="7"/>
      <dgm:spPr/>
    </dgm:pt>
    <dgm:pt modelId="{CCE1C08B-9EFB-4E49-AC7B-C9DA950CD8BD}" type="pres">
      <dgm:prSet presAssocID="{CA6F2C1F-D45F-BB4B-A89E-806F4D0A3E7C}" presName="conn" presStyleLbl="parChTrans1D2" presStyleIdx="0" presStyleCnt="1"/>
      <dgm:spPr/>
    </dgm:pt>
    <dgm:pt modelId="{C7501E4C-62F5-CA40-B57D-F242E0AD79E3}" type="pres">
      <dgm:prSet presAssocID="{CA6F2C1F-D45F-BB4B-A89E-806F4D0A3E7C}" presName="extraNode" presStyleLbl="node1" presStyleIdx="0" presStyleCnt="7"/>
      <dgm:spPr/>
    </dgm:pt>
    <dgm:pt modelId="{EDC25014-0DAC-0449-BFE6-383B3200E20F}" type="pres">
      <dgm:prSet presAssocID="{CA6F2C1F-D45F-BB4B-A89E-806F4D0A3E7C}" presName="dstNode" presStyleLbl="node1" presStyleIdx="0" presStyleCnt="7"/>
      <dgm:spPr/>
    </dgm:pt>
    <dgm:pt modelId="{01AC1426-5DE1-3240-9615-45E6172CA003}" type="pres">
      <dgm:prSet presAssocID="{FA99B25A-6E5C-794C-924B-D775BAE0E698}" presName="text_1" presStyleLbl="node1" presStyleIdx="0" presStyleCnt="7">
        <dgm:presLayoutVars>
          <dgm:bulletEnabled val="1"/>
        </dgm:presLayoutVars>
      </dgm:prSet>
      <dgm:spPr/>
    </dgm:pt>
    <dgm:pt modelId="{E3AA86C7-B1D5-3542-AEDF-4C16930B5432}" type="pres">
      <dgm:prSet presAssocID="{FA99B25A-6E5C-794C-924B-D775BAE0E698}" presName="accent_1" presStyleCnt="0"/>
      <dgm:spPr/>
    </dgm:pt>
    <dgm:pt modelId="{D1C01042-3176-184A-8D96-FA6E6DE1DB50}" type="pres">
      <dgm:prSet presAssocID="{FA99B25A-6E5C-794C-924B-D775BAE0E698}" presName="accentRepeatNode" presStyleLbl="solidFgAcc1" presStyleIdx="0" presStyleCnt="7"/>
      <dgm:spPr/>
    </dgm:pt>
    <dgm:pt modelId="{6B316479-8C44-CA43-801D-B1DCBBED2DE1}" type="pres">
      <dgm:prSet presAssocID="{8ADC2CCE-1F9D-7F4C-8A6A-E94CBD4BE6D7}" presName="text_2" presStyleLbl="node1" presStyleIdx="1" presStyleCnt="7">
        <dgm:presLayoutVars>
          <dgm:bulletEnabled val="1"/>
        </dgm:presLayoutVars>
      </dgm:prSet>
      <dgm:spPr/>
    </dgm:pt>
    <dgm:pt modelId="{0190E0AA-9B89-4246-97E6-D43C5A1E7DE6}" type="pres">
      <dgm:prSet presAssocID="{8ADC2CCE-1F9D-7F4C-8A6A-E94CBD4BE6D7}" presName="accent_2" presStyleCnt="0"/>
      <dgm:spPr/>
    </dgm:pt>
    <dgm:pt modelId="{32D3F072-2F45-7C4D-BCC1-A2FA7031A59F}" type="pres">
      <dgm:prSet presAssocID="{8ADC2CCE-1F9D-7F4C-8A6A-E94CBD4BE6D7}" presName="accentRepeatNode" presStyleLbl="solidFgAcc1" presStyleIdx="1" presStyleCnt="7"/>
      <dgm:spPr/>
    </dgm:pt>
    <dgm:pt modelId="{63ED863B-442A-004B-BCAC-9ED037826829}" type="pres">
      <dgm:prSet presAssocID="{6782EFAA-F7DF-8946-B561-468D4E1125F8}" presName="text_3" presStyleLbl="node1" presStyleIdx="2" presStyleCnt="7">
        <dgm:presLayoutVars>
          <dgm:bulletEnabled val="1"/>
        </dgm:presLayoutVars>
      </dgm:prSet>
      <dgm:spPr/>
    </dgm:pt>
    <dgm:pt modelId="{98CF3F13-8CB4-0B4C-A587-11CD62C51F0F}" type="pres">
      <dgm:prSet presAssocID="{6782EFAA-F7DF-8946-B561-468D4E1125F8}" presName="accent_3" presStyleCnt="0"/>
      <dgm:spPr/>
    </dgm:pt>
    <dgm:pt modelId="{E6595FFF-D400-9F47-9BAB-CB8B3BBCE148}" type="pres">
      <dgm:prSet presAssocID="{6782EFAA-F7DF-8946-B561-468D4E1125F8}" presName="accentRepeatNode" presStyleLbl="solidFgAcc1" presStyleIdx="2" presStyleCnt="7"/>
      <dgm:spPr/>
    </dgm:pt>
    <dgm:pt modelId="{FF7D6BFF-79A1-6449-8AF9-87E09A9C8F20}" type="pres">
      <dgm:prSet presAssocID="{7BCF7FF9-3A31-C748-82E2-71E67AB85764}" presName="text_4" presStyleLbl="node1" presStyleIdx="3" presStyleCnt="7">
        <dgm:presLayoutVars>
          <dgm:bulletEnabled val="1"/>
        </dgm:presLayoutVars>
      </dgm:prSet>
      <dgm:spPr/>
    </dgm:pt>
    <dgm:pt modelId="{8FCC1EB5-B4AC-E046-B8FE-101ADFE413D8}" type="pres">
      <dgm:prSet presAssocID="{7BCF7FF9-3A31-C748-82E2-71E67AB85764}" presName="accent_4" presStyleCnt="0"/>
      <dgm:spPr/>
    </dgm:pt>
    <dgm:pt modelId="{99CC4B0A-164C-E545-B343-C63C35D2741B}" type="pres">
      <dgm:prSet presAssocID="{7BCF7FF9-3A31-C748-82E2-71E67AB85764}" presName="accentRepeatNode" presStyleLbl="solidFgAcc1" presStyleIdx="3" presStyleCnt="7"/>
      <dgm:spPr/>
    </dgm:pt>
    <dgm:pt modelId="{90ACBAAE-D853-AC4C-AE38-859B852B384A}" type="pres">
      <dgm:prSet presAssocID="{D89C84F4-7548-4D4F-8FEE-0CFA5A63BE9F}" presName="text_5" presStyleLbl="node1" presStyleIdx="4" presStyleCnt="7">
        <dgm:presLayoutVars>
          <dgm:bulletEnabled val="1"/>
        </dgm:presLayoutVars>
      </dgm:prSet>
      <dgm:spPr/>
    </dgm:pt>
    <dgm:pt modelId="{8B0980E7-C505-CD4A-B4D3-0CB5CE8757B4}" type="pres">
      <dgm:prSet presAssocID="{D89C84F4-7548-4D4F-8FEE-0CFA5A63BE9F}" presName="accent_5" presStyleCnt="0"/>
      <dgm:spPr/>
    </dgm:pt>
    <dgm:pt modelId="{FBB6CB1F-2DE4-0940-8F65-5F15F149364C}" type="pres">
      <dgm:prSet presAssocID="{D89C84F4-7548-4D4F-8FEE-0CFA5A63BE9F}" presName="accentRepeatNode" presStyleLbl="solidFgAcc1" presStyleIdx="4" presStyleCnt="7"/>
      <dgm:spPr/>
    </dgm:pt>
    <dgm:pt modelId="{67685E06-A562-3B41-8828-AA3917684FD0}" type="pres">
      <dgm:prSet presAssocID="{8996F112-5360-1546-AA40-16FAC1B8F5C6}" presName="text_6" presStyleLbl="node1" presStyleIdx="5" presStyleCnt="7">
        <dgm:presLayoutVars>
          <dgm:bulletEnabled val="1"/>
        </dgm:presLayoutVars>
      </dgm:prSet>
      <dgm:spPr/>
    </dgm:pt>
    <dgm:pt modelId="{9A945247-D8A8-D34C-8A7B-921892828EF4}" type="pres">
      <dgm:prSet presAssocID="{8996F112-5360-1546-AA40-16FAC1B8F5C6}" presName="accent_6" presStyleCnt="0"/>
      <dgm:spPr/>
    </dgm:pt>
    <dgm:pt modelId="{EBCCF32F-8375-304E-A796-C614C8C50639}" type="pres">
      <dgm:prSet presAssocID="{8996F112-5360-1546-AA40-16FAC1B8F5C6}" presName="accentRepeatNode" presStyleLbl="solidFgAcc1" presStyleIdx="5" presStyleCnt="7"/>
      <dgm:spPr/>
    </dgm:pt>
    <dgm:pt modelId="{898B0FC9-4137-834A-9445-EACD4C725E64}" type="pres">
      <dgm:prSet presAssocID="{B6F485AC-0580-2E4F-8C08-56BB7A69376A}" presName="text_7" presStyleLbl="node1" presStyleIdx="6" presStyleCnt="7">
        <dgm:presLayoutVars>
          <dgm:bulletEnabled val="1"/>
        </dgm:presLayoutVars>
      </dgm:prSet>
      <dgm:spPr/>
    </dgm:pt>
    <dgm:pt modelId="{E9BB1F60-38BC-E442-8E04-0EA3DBD7D19D}" type="pres">
      <dgm:prSet presAssocID="{B6F485AC-0580-2E4F-8C08-56BB7A69376A}" presName="accent_7" presStyleCnt="0"/>
      <dgm:spPr/>
    </dgm:pt>
    <dgm:pt modelId="{0180F0E2-CE88-0941-B3DC-F951A86468B0}" type="pres">
      <dgm:prSet presAssocID="{B6F485AC-0580-2E4F-8C08-56BB7A69376A}" presName="accentRepeatNode" presStyleLbl="solidFgAcc1" presStyleIdx="6" presStyleCnt="7"/>
      <dgm:spPr/>
    </dgm:pt>
  </dgm:ptLst>
  <dgm:cxnLst>
    <dgm:cxn modelId="{CE8DEE14-6464-5344-9D95-8168029D33A9}" type="presOf" srcId="{CA6F2C1F-D45F-BB4B-A89E-806F4D0A3E7C}" destId="{795327A5-6A0A-5544-A941-B5B02575303E}" srcOrd="0" destOrd="0" presId="urn:microsoft.com/office/officeart/2008/layout/VerticalCurvedList"/>
    <dgm:cxn modelId="{4CC68318-58F2-FB4C-99B9-3B5F9F300318}" type="presOf" srcId="{FA99B25A-6E5C-794C-924B-D775BAE0E698}" destId="{01AC1426-5DE1-3240-9615-45E6172CA003}" srcOrd="0" destOrd="0" presId="urn:microsoft.com/office/officeart/2008/layout/VerticalCurvedList"/>
    <dgm:cxn modelId="{5264C935-AAA3-BE4D-9634-988B6250BB93}" type="presOf" srcId="{8996F112-5360-1546-AA40-16FAC1B8F5C6}" destId="{67685E06-A562-3B41-8828-AA3917684FD0}" srcOrd="0" destOrd="0" presId="urn:microsoft.com/office/officeart/2008/layout/VerticalCurvedList"/>
    <dgm:cxn modelId="{399B9161-0182-BB48-A765-148DC241FAC8}" type="presOf" srcId="{9B9F02C5-DB81-C14B-8A3D-21F083AAEA7C}" destId="{CCE1C08B-9EFB-4E49-AC7B-C9DA950CD8BD}" srcOrd="0" destOrd="0" presId="urn:microsoft.com/office/officeart/2008/layout/VerticalCurvedList"/>
    <dgm:cxn modelId="{D5921366-106D-1542-A498-F381CAA06BB9}" type="presOf" srcId="{B6F485AC-0580-2E4F-8C08-56BB7A69376A}" destId="{898B0FC9-4137-834A-9445-EACD4C725E64}" srcOrd="0" destOrd="0" presId="urn:microsoft.com/office/officeart/2008/layout/VerticalCurvedList"/>
    <dgm:cxn modelId="{9C88A173-586B-BB40-8563-49F6A0766A81}" type="presOf" srcId="{7BCF7FF9-3A31-C748-82E2-71E67AB85764}" destId="{FF7D6BFF-79A1-6449-8AF9-87E09A9C8F20}" srcOrd="0" destOrd="0" presId="urn:microsoft.com/office/officeart/2008/layout/VerticalCurvedList"/>
    <dgm:cxn modelId="{7ADBA489-EACC-A145-A38D-43E3C810BBD8}" srcId="{CA6F2C1F-D45F-BB4B-A89E-806F4D0A3E7C}" destId="{FA99B25A-6E5C-794C-924B-D775BAE0E698}" srcOrd="0" destOrd="0" parTransId="{695493CA-4DAA-3B47-8BE7-DBAE93010C85}" sibTransId="{9B9F02C5-DB81-C14B-8A3D-21F083AAEA7C}"/>
    <dgm:cxn modelId="{782A948C-B991-1045-88B2-DA665302E876}" srcId="{CA6F2C1F-D45F-BB4B-A89E-806F4D0A3E7C}" destId="{6782EFAA-F7DF-8946-B561-468D4E1125F8}" srcOrd="2" destOrd="0" parTransId="{3E1A0D02-52C6-6948-8478-7E32B9A5C669}" sibTransId="{170AC1E4-D8B5-2645-9214-2A6E17513C7B}"/>
    <dgm:cxn modelId="{397A0897-5A7F-8F45-83D2-C94C6CA26212}" type="presOf" srcId="{D89C84F4-7548-4D4F-8FEE-0CFA5A63BE9F}" destId="{90ACBAAE-D853-AC4C-AE38-859B852B384A}" srcOrd="0" destOrd="0" presId="urn:microsoft.com/office/officeart/2008/layout/VerticalCurvedList"/>
    <dgm:cxn modelId="{D51C2EB9-7729-CD4F-B6CF-8788EE698524}" srcId="{CA6F2C1F-D45F-BB4B-A89E-806F4D0A3E7C}" destId="{8ADC2CCE-1F9D-7F4C-8A6A-E94CBD4BE6D7}" srcOrd="1" destOrd="0" parTransId="{5F095AD1-124E-2843-8676-40AA04A03DFE}" sibTransId="{04C1527C-510F-3845-9C3F-8BCD6AB30863}"/>
    <dgm:cxn modelId="{AE0822CB-660E-6C4D-B669-08633C659C41}" type="presOf" srcId="{6782EFAA-F7DF-8946-B561-468D4E1125F8}" destId="{63ED863B-442A-004B-BCAC-9ED037826829}" srcOrd="0" destOrd="0" presId="urn:microsoft.com/office/officeart/2008/layout/VerticalCurvedList"/>
    <dgm:cxn modelId="{7DC874E0-9350-C948-8340-E006125EBC5B}" type="presOf" srcId="{8ADC2CCE-1F9D-7F4C-8A6A-E94CBD4BE6D7}" destId="{6B316479-8C44-CA43-801D-B1DCBBED2DE1}" srcOrd="0" destOrd="0" presId="urn:microsoft.com/office/officeart/2008/layout/VerticalCurvedList"/>
    <dgm:cxn modelId="{790F20E9-C39F-104B-8B98-ADF43760AC9D}" srcId="{CA6F2C1F-D45F-BB4B-A89E-806F4D0A3E7C}" destId="{8996F112-5360-1546-AA40-16FAC1B8F5C6}" srcOrd="5" destOrd="0" parTransId="{13B8CBF8-5682-A44C-87B4-BA23A05C9D77}" sibTransId="{1B207881-B907-4C46-9297-5202606855F0}"/>
    <dgm:cxn modelId="{018FFBEB-8415-3844-A291-556D7D96C5D5}" srcId="{CA6F2C1F-D45F-BB4B-A89E-806F4D0A3E7C}" destId="{7BCF7FF9-3A31-C748-82E2-71E67AB85764}" srcOrd="3" destOrd="0" parTransId="{85370A5F-729F-0E42-BBFF-8982B8443707}" sibTransId="{7ECA155C-B242-C64B-A0E7-F6696D98EB15}"/>
    <dgm:cxn modelId="{99CD20F3-2EA2-B848-93A2-9CFBFA72302D}" srcId="{CA6F2C1F-D45F-BB4B-A89E-806F4D0A3E7C}" destId="{B6F485AC-0580-2E4F-8C08-56BB7A69376A}" srcOrd="6" destOrd="0" parTransId="{46E596BD-3116-AB43-9B44-F8F3EF370ED8}" sibTransId="{7EA17323-2129-9441-8BAF-0B3E1329B489}"/>
    <dgm:cxn modelId="{723ACDF6-F41A-1C49-8D41-4FE997EC6468}" srcId="{CA6F2C1F-D45F-BB4B-A89E-806F4D0A3E7C}" destId="{D89C84F4-7548-4D4F-8FEE-0CFA5A63BE9F}" srcOrd="4" destOrd="0" parTransId="{FDAE1408-2224-8741-AF96-AD4F2D675E24}" sibTransId="{45D6E853-E4B7-3F4D-B708-D9DAF52BB2F8}"/>
    <dgm:cxn modelId="{F151EEC4-6DD7-BC49-8D08-3BC2F9790C3D}" type="presParOf" srcId="{795327A5-6A0A-5544-A941-B5B02575303E}" destId="{5CF3B61B-EF04-FF49-A8E5-FE20902034B1}" srcOrd="0" destOrd="0" presId="urn:microsoft.com/office/officeart/2008/layout/VerticalCurvedList"/>
    <dgm:cxn modelId="{0441B7CF-6CE7-C643-BAB3-5996AB332F94}" type="presParOf" srcId="{5CF3B61B-EF04-FF49-A8E5-FE20902034B1}" destId="{494297D1-912B-1047-A39C-550B137CBA05}" srcOrd="0" destOrd="0" presId="urn:microsoft.com/office/officeart/2008/layout/VerticalCurvedList"/>
    <dgm:cxn modelId="{853E92D3-C77A-4643-B4FC-0A12355545AD}" type="presParOf" srcId="{494297D1-912B-1047-A39C-550B137CBA05}" destId="{DD3CB28C-253F-8C4F-A37E-DFF2DA56CD56}" srcOrd="0" destOrd="0" presId="urn:microsoft.com/office/officeart/2008/layout/VerticalCurvedList"/>
    <dgm:cxn modelId="{D29AA304-D6F5-1E4C-8F3B-E5C182F5DE3A}" type="presParOf" srcId="{494297D1-912B-1047-A39C-550B137CBA05}" destId="{CCE1C08B-9EFB-4E49-AC7B-C9DA950CD8BD}" srcOrd="1" destOrd="0" presId="urn:microsoft.com/office/officeart/2008/layout/VerticalCurvedList"/>
    <dgm:cxn modelId="{557F395E-1642-794D-B831-CBD8D4EABC2C}" type="presParOf" srcId="{494297D1-912B-1047-A39C-550B137CBA05}" destId="{C7501E4C-62F5-CA40-B57D-F242E0AD79E3}" srcOrd="2" destOrd="0" presId="urn:microsoft.com/office/officeart/2008/layout/VerticalCurvedList"/>
    <dgm:cxn modelId="{11E69199-FC66-364A-81D5-B914C26B3CAD}" type="presParOf" srcId="{494297D1-912B-1047-A39C-550B137CBA05}" destId="{EDC25014-0DAC-0449-BFE6-383B3200E20F}" srcOrd="3" destOrd="0" presId="urn:microsoft.com/office/officeart/2008/layout/VerticalCurvedList"/>
    <dgm:cxn modelId="{7225AAFF-7FE9-6043-83C0-B3B78A1BC3DB}" type="presParOf" srcId="{5CF3B61B-EF04-FF49-A8E5-FE20902034B1}" destId="{01AC1426-5DE1-3240-9615-45E6172CA003}" srcOrd="1" destOrd="0" presId="urn:microsoft.com/office/officeart/2008/layout/VerticalCurvedList"/>
    <dgm:cxn modelId="{BB6732D6-6A1C-564F-B193-999D2AD7F79F}" type="presParOf" srcId="{5CF3B61B-EF04-FF49-A8E5-FE20902034B1}" destId="{E3AA86C7-B1D5-3542-AEDF-4C16930B5432}" srcOrd="2" destOrd="0" presId="urn:microsoft.com/office/officeart/2008/layout/VerticalCurvedList"/>
    <dgm:cxn modelId="{7733CCA6-C2F1-7344-A733-8FD044D60F33}" type="presParOf" srcId="{E3AA86C7-B1D5-3542-AEDF-4C16930B5432}" destId="{D1C01042-3176-184A-8D96-FA6E6DE1DB50}" srcOrd="0" destOrd="0" presId="urn:microsoft.com/office/officeart/2008/layout/VerticalCurvedList"/>
    <dgm:cxn modelId="{8059BC53-8919-DE48-95FC-942F14457090}" type="presParOf" srcId="{5CF3B61B-EF04-FF49-A8E5-FE20902034B1}" destId="{6B316479-8C44-CA43-801D-B1DCBBED2DE1}" srcOrd="3" destOrd="0" presId="urn:microsoft.com/office/officeart/2008/layout/VerticalCurvedList"/>
    <dgm:cxn modelId="{2DB7255A-B9C5-554F-BDCF-86CD8CB2C809}" type="presParOf" srcId="{5CF3B61B-EF04-FF49-A8E5-FE20902034B1}" destId="{0190E0AA-9B89-4246-97E6-D43C5A1E7DE6}" srcOrd="4" destOrd="0" presId="urn:microsoft.com/office/officeart/2008/layout/VerticalCurvedList"/>
    <dgm:cxn modelId="{886D6E0D-76DC-7943-A661-6847711AFB17}" type="presParOf" srcId="{0190E0AA-9B89-4246-97E6-D43C5A1E7DE6}" destId="{32D3F072-2F45-7C4D-BCC1-A2FA7031A59F}" srcOrd="0" destOrd="0" presId="urn:microsoft.com/office/officeart/2008/layout/VerticalCurvedList"/>
    <dgm:cxn modelId="{ED2039E1-E52D-B54D-B46F-986D7E3FFDB9}" type="presParOf" srcId="{5CF3B61B-EF04-FF49-A8E5-FE20902034B1}" destId="{63ED863B-442A-004B-BCAC-9ED037826829}" srcOrd="5" destOrd="0" presId="urn:microsoft.com/office/officeart/2008/layout/VerticalCurvedList"/>
    <dgm:cxn modelId="{73883F96-7104-A64E-85CC-22C4C7EA6C27}" type="presParOf" srcId="{5CF3B61B-EF04-FF49-A8E5-FE20902034B1}" destId="{98CF3F13-8CB4-0B4C-A587-11CD62C51F0F}" srcOrd="6" destOrd="0" presId="urn:microsoft.com/office/officeart/2008/layout/VerticalCurvedList"/>
    <dgm:cxn modelId="{118941AC-544A-4F49-A621-4C602B03EE6C}" type="presParOf" srcId="{98CF3F13-8CB4-0B4C-A587-11CD62C51F0F}" destId="{E6595FFF-D400-9F47-9BAB-CB8B3BBCE148}" srcOrd="0" destOrd="0" presId="urn:microsoft.com/office/officeart/2008/layout/VerticalCurvedList"/>
    <dgm:cxn modelId="{E91F19C0-3833-054E-BF44-EB8EE9192803}" type="presParOf" srcId="{5CF3B61B-EF04-FF49-A8E5-FE20902034B1}" destId="{FF7D6BFF-79A1-6449-8AF9-87E09A9C8F20}" srcOrd="7" destOrd="0" presId="urn:microsoft.com/office/officeart/2008/layout/VerticalCurvedList"/>
    <dgm:cxn modelId="{5716CE96-0B70-2B42-A8A0-834AC607A9C9}" type="presParOf" srcId="{5CF3B61B-EF04-FF49-A8E5-FE20902034B1}" destId="{8FCC1EB5-B4AC-E046-B8FE-101ADFE413D8}" srcOrd="8" destOrd="0" presId="urn:microsoft.com/office/officeart/2008/layout/VerticalCurvedList"/>
    <dgm:cxn modelId="{40F5724C-650F-5E4F-B554-9896F7452C60}" type="presParOf" srcId="{8FCC1EB5-B4AC-E046-B8FE-101ADFE413D8}" destId="{99CC4B0A-164C-E545-B343-C63C35D2741B}" srcOrd="0" destOrd="0" presId="urn:microsoft.com/office/officeart/2008/layout/VerticalCurvedList"/>
    <dgm:cxn modelId="{79341091-FB81-3F4C-944A-080D3B314084}" type="presParOf" srcId="{5CF3B61B-EF04-FF49-A8E5-FE20902034B1}" destId="{90ACBAAE-D853-AC4C-AE38-859B852B384A}" srcOrd="9" destOrd="0" presId="urn:microsoft.com/office/officeart/2008/layout/VerticalCurvedList"/>
    <dgm:cxn modelId="{ED585064-69B8-AC40-A249-AF19194050F7}" type="presParOf" srcId="{5CF3B61B-EF04-FF49-A8E5-FE20902034B1}" destId="{8B0980E7-C505-CD4A-B4D3-0CB5CE8757B4}" srcOrd="10" destOrd="0" presId="urn:microsoft.com/office/officeart/2008/layout/VerticalCurvedList"/>
    <dgm:cxn modelId="{B08D7142-F51E-8C45-8CC2-D40E376C7E27}" type="presParOf" srcId="{8B0980E7-C505-CD4A-B4D3-0CB5CE8757B4}" destId="{FBB6CB1F-2DE4-0940-8F65-5F15F149364C}" srcOrd="0" destOrd="0" presId="urn:microsoft.com/office/officeart/2008/layout/VerticalCurvedList"/>
    <dgm:cxn modelId="{92D00E62-A670-E145-9464-F793A8E3BEDB}" type="presParOf" srcId="{5CF3B61B-EF04-FF49-A8E5-FE20902034B1}" destId="{67685E06-A562-3B41-8828-AA3917684FD0}" srcOrd="11" destOrd="0" presId="urn:microsoft.com/office/officeart/2008/layout/VerticalCurvedList"/>
    <dgm:cxn modelId="{654FDD5C-C3E1-9E4D-B3EB-08B0C6CF2A0C}" type="presParOf" srcId="{5CF3B61B-EF04-FF49-A8E5-FE20902034B1}" destId="{9A945247-D8A8-D34C-8A7B-921892828EF4}" srcOrd="12" destOrd="0" presId="urn:microsoft.com/office/officeart/2008/layout/VerticalCurvedList"/>
    <dgm:cxn modelId="{D5F79B21-076D-054C-88E8-EB3125F1CAA4}" type="presParOf" srcId="{9A945247-D8A8-D34C-8A7B-921892828EF4}" destId="{EBCCF32F-8375-304E-A796-C614C8C50639}" srcOrd="0" destOrd="0" presId="urn:microsoft.com/office/officeart/2008/layout/VerticalCurvedList"/>
    <dgm:cxn modelId="{46A8D3AA-B90B-904B-A99D-229ED50B608B}" type="presParOf" srcId="{5CF3B61B-EF04-FF49-A8E5-FE20902034B1}" destId="{898B0FC9-4137-834A-9445-EACD4C725E64}" srcOrd="13" destOrd="0" presId="urn:microsoft.com/office/officeart/2008/layout/VerticalCurvedList"/>
    <dgm:cxn modelId="{2B179FC5-5A47-4F49-97FA-1C5B9749634C}" type="presParOf" srcId="{5CF3B61B-EF04-FF49-A8E5-FE20902034B1}" destId="{E9BB1F60-38BC-E442-8E04-0EA3DBD7D19D}" srcOrd="14" destOrd="0" presId="urn:microsoft.com/office/officeart/2008/layout/VerticalCurvedList"/>
    <dgm:cxn modelId="{1ED26930-76EE-9343-911C-50E09C17A260}" type="presParOf" srcId="{E9BB1F60-38BC-E442-8E04-0EA3DBD7D19D}" destId="{0180F0E2-CE88-0941-B3DC-F951A86468B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7C2195-B88B-FF49-B653-E78A033261C7}" type="doc">
      <dgm:prSet loTypeId="urn:microsoft.com/office/officeart/2008/layout/HorizontalMultiLevelHierarchy" loCatId="" qsTypeId="urn:microsoft.com/office/officeart/2005/8/quickstyle/simple4" qsCatId="simple" csTypeId="urn:microsoft.com/office/officeart/2005/8/colors/accent1_2" csCatId="accent1" phldr="1"/>
      <dgm:spPr/>
      <dgm:t>
        <a:bodyPr/>
        <a:lstStyle/>
        <a:p>
          <a:endParaRPr lang="de-DE"/>
        </a:p>
      </dgm:t>
    </dgm:pt>
    <dgm:pt modelId="{48A729C9-415B-514A-926D-D4E4CD9341A4}">
      <dgm:prSet phldrT="[Text]"/>
      <dgm:spPr>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gradFill>
      </dgm:spPr>
      <dgm:t>
        <a:bodyPr/>
        <a:lstStyle/>
        <a:p>
          <a:r>
            <a:rPr lang="de-DE" dirty="0">
              <a:solidFill>
                <a:schemeClr val="accent6">
                  <a:lumMod val="50000"/>
                </a:schemeClr>
              </a:solidFill>
            </a:rPr>
            <a:t>Produktbewertungssystem</a:t>
          </a:r>
        </a:p>
      </dgm:t>
    </dgm:pt>
    <dgm:pt modelId="{80722F53-3D62-6545-A288-57DBE1F2052A}" type="parTrans" cxnId="{AC97B417-AD93-F64E-AC4C-052197C4A96A}">
      <dgm:prSet/>
      <dgm:spPr/>
      <dgm:t>
        <a:bodyPr/>
        <a:lstStyle/>
        <a:p>
          <a:endParaRPr lang="de-DE">
            <a:solidFill>
              <a:schemeClr val="accent6">
                <a:lumMod val="50000"/>
              </a:schemeClr>
            </a:solidFill>
          </a:endParaRPr>
        </a:p>
      </dgm:t>
    </dgm:pt>
    <dgm:pt modelId="{FFC60B9C-222C-644C-9581-6AF0057ECE55}" type="sibTrans" cxnId="{AC97B417-AD93-F64E-AC4C-052197C4A96A}">
      <dgm:prSet/>
      <dgm:spPr/>
      <dgm:t>
        <a:bodyPr/>
        <a:lstStyle/>
        <a:p>
          <a:endParaRPr lang="de-DE">
            <a:solidFill>
              <a:schemeClr val="accent6">
                <a:lumMod val="50000"/>
              </a:schemeClr>
            </a:solidFill>
          </a:endParaRPr>
        </a:p>
      </dgm:t>
    </dgm:pt>
    <dgm:pt modelId="{74C2BF5B-0390-6949-AFC2-F27643B15C8F}">
      <dgm:prSet phldrT="[Text]"/>
      <dgm:spPr/>
      <dgm:t>
        <a:bodyPr/>
        <a:lstStyle/>
        <a:p>
          <a:r>
            <a:rPr lang="de-DE" dirty="0">
              <a:solidFill>
                <a:schemeClr val="accent6">
                  <a:lumMod val="50000"/>
                </a:schemeClr>
              </a:solidFill>
            </a:rPr>
            <a:t>Ökobilanzen</a:t>
          </a:r>
        </a:p>
      </dgm:t>
    </dgm:pt>
    <dgm:pt modelId="{80D9352E-14FD-E04F-BB65-A4026E1C8408}" type="parTrans" cxnId="{B2F4F8D7-9277-1D4D-9B26-69A0236987F2}">
      <dgm:prSet/>
      <dgm:spPr/>
      <dgm:t>
        <a:bodyPr/>
        <a:lstStyle/>
        <a:p>
          <a:endParaRPr lang="de-DE" dirty="0">
            <a:solidFill>
              <a:schemeClr val="accent6">
                <a:lumMod val="50000"/>
              </a:schemeClr>
            </a:solidFill>
          </a:endParaRPr>
        </a:p>
      </dgm:t>
    </dgm:pt>
    <dgm:pt modelId="{A957EC2D-805A-1446-A347-524FB1803BCF}" type="sibTrans" cxnId="{B2F4F8D7-9277-1D4D-9B26-69A0236987F2}">
      <dgm:prSet/>
      <dgm:spPr/>
      <dgm:t>
        <a:bodyPr/>
        <a:lstStyle/>
        <a:p>
          <a:endParaRPr lang="de-DE">
            <a:solidFill>
              <a:schemeClr val="accent6">
                <a:lumMod val="50000"/>
              </a:schemeClr>
            </a:solidFill>
          </a:endParaRPr>
        </a:p>
      </dgm:t>
    </dgm:pt>
    <dgm:pt modelId="{0D2AAEF1-E9FE-7549-871E-4FCDF9792660}">
      <dgm:prSet phldrT="[Text]"/>
      <dgm:spPr/>
      <dgm:t>
        <a:bodyPr/>
        <a:lstStyle/>
        <a:p>
          <a:r>
            <a:rPr lang="de-DE" dirty="0">
              <a:solidFill>
                <a:schemeClr val="accent6">
                  <a:lumMod val="50000"/>
                </a:schemeClr>
              </a:solidFill>
            </a:rPr>
            <a:t>THG-Bilanzen</a:t>
          </a:r>
        </a:p>
      </dgm:t>
    </dgm:pt>
    <dgm:pt modelId="{BC44B9AC-84CB-2140-AA45-827FB2BE4969}" type="parTrans" cxnId="{AEC4F0C2-9DE9-C64B-9AC5-283F3303F27D}">
      <dgm:prSet/>
      <dgm:spPr/>
      <dgm:t>
        <a:bodyPr/>
        <a:lstStyle/>
        <a:p>
          <a:endParaRPr lang="de-DE" dirty="0">
            <a:solidFill>
              <a:schemeClr val="accent6">
                <a:lumMod val="50000"/>
              </a:schemeClr>
            </a:solidFill>
          </a:endParaRPr>
        </a:p>
      </dgm:t>
    </dgm:pt>
    <dgm:pt modelId="{D83ACC0C-E3B2-4946-89A2-8A0697D6A01F}" type="sibTrans" cxnId="{AEC4F0C2-9DE9-C64B-9AC5-283F3303F27D}">
      <dgm:prSet/>
      <dgm:spPr/>
      <dgm:t>
        <a:bodyPr/>
        <a:lstStyle/>
        <a:p>
          <a:endParaRPr lang="de-DE">
            <a:solidFill>
              <a:schemeClr val="accent6">
                <a:lumMod val="50000"/>
              </a:schemeClr>
            </a:solidFill>
          </a:endParaRPr>
        </a:p>
      </dgm:t>
    </dgm:pt>
    <dgm:pt modelId="{435E30F5-394B-684F-ACB5-667E781FB1DB}">
      <dgm:prSet phldrT="[Text]"/>
      <dgm:spPr/>
      <dgm:t>
        <a:bodyPr/>
        <a:lstStyle/>
        <a:p>
          <a:r>
            <a:rPr lang="de-DE" dirty="0">
              <a:solidFill>
                <a:schemeClr val="accent6">
                  <a:lumMod val="50000"/>
                </a:schemeClr>
              </a:solidFill>
            </a:rPr>
            <a:t>Umwelt-Belastungspunkte</a:t>
          </a:r>
        </a:p>
      </dgm:t>
    </dgm:pt>
    <dgm:pt modelId="{EF6E0A99-84C6-B74B-B02A-229E93220FDC}" type="parTrans" cxnId="{1E113157-6EDE-A54D-AF43-57F33F224295}">
      <dgm:prSet/>
      <dgm:spPr/>
      <dgm:t>
        <a:bodyPr/>
        <a:lstStyle/>
        <a:p>
          <a:endParaRPr lang="de-DE" dirty="0">
            <a:solidFill>
              <a:schemeClr val="accent6">
                <a:lumMod val="50000"/>
              </a:schemeClr>
            </a:solidFill>
          </a:endParaRPr>
        </a:p>
      </dgm:t>
    </dgm:pt>
    <dgm:pt modelId="{9B66C870-9709-E544-8190-713EB07416FB}" type="sibTrans" cxnId="{1E113157-6EDE-A54D-AF43-57F33F224295}">
      <dgm:prSet/>
      <dgm:spPr/>
      <dgm:t>
        <a:bodyPr/>
        <a:lstStyle/>
        <a:p>
          <a:endParaRPr lang="de-DE">
            <a:solidFill>
              <a:schemeClr val="accent6">
                <a:lumMod val="50000"/>
              </a:schemeClr>
            </a:solidFill>
          </a:endParaRPr>
        </a:p>
      </dgm:t>
    </dgm:pt>
    <dgm:pt modelId="{5EB69371-009E-CA4F-B5EA-CE71AB4EB363}">
      <dgm:prSet phldrT="[Text]"/>
      <dgm:spPr/>
      <dgm:t>
        <a:bodyPr/>
        <a:lstStyle/>
        <a:p>
          <a:r>
            <a:rPr lang="de-DE" dirty="0">
              <a:solidFill>
                <a:schemeClr val="accent6">
                  <a:lumMod val="50000"/>
                </a:schemeClr>
              </a:solidFill>
            </a:rPr>
            <a:t>Wasser-Fußabdruck</a:t>
          </a:r>
        </a:p>
      </dgm:t>
    </dgm:pt>
    <dgm:pt modelId="{34020660-87B0-1042-9FCC-523E1B0BDE3A}" type="parTrans" cxnId="{EB47E72E-0AEA-2D47-BCF4-5C1D0E333B48}">
      <dgm:prSet/>
      <dgm:spPr/>
      <dgm:t>
        <a:bodyPr/>
        <a:lstStyle/>
        <a:p>
          <a:endParaRPr lang="de-DE" dirty="0">
            <a:solidFill>
              <a:schemeClr val="accent6">
                <a:lumMod val="50000"/>
              </a:schemeClr>
            </a:solidFill>
          </a:endParaRPr>
        </a:p>
      </dgm:t>
    </dgm:pt>
    <dgm:pt modelId="{CCE70D14-EA31-E84B-A022-16802901F284}" type="sibTrans" cxnId="{EB47E72E-0AEA-2D47-BCF4-5C1D0E333B48}">
      <dgm:prSet/>
      <dgm:spPr/>
      <dgm:t>
        <a:bodyPr/>
        <a:lstStyle/>
        <a:p>
          <a:endParaRPr lang="de-DE">
            <a:solidFill>
              <a:schemeClr val="accent6">
                <a:lumMod val="50000"/>
              </a:schemeClr>
            </a:solidFill>
          </a:endParaRPr>
        </a:p>
      </dgm:t>
    </dgm:pt>
    <dgm:pt modelId="{A349D51E-6573-4E49-B505-EB050479503C}">
      <dgm:prSet phldrT="[Text]"/>
      <dgm:spPr/>
      <dgm:t>
        <a:bodyPr/>
        <a:lstStyle/>
        <a:p>
          <a:r>
            <a:rPr lang="de-DE" dirty="0">
              <a:solidFill>
                <a:schemeClr val="accent6">
                  <a:lumMod val="50000"/>
                </a:schemeClr>
              </a:solidFill>
            </a:rPr>
            <a:t>Energetische Amortisation</a:t>
          </a:r>
        </a:p>
      </dgm:t>
    </dgm:pt>
    <dgm:pt modelId="{E67ED4B1-3B64-6842-93A5-BA3C01507517}" type="parTrans" cxnId="{9D14CB32-B84F-9343-81F8-52B57AED576B}">
      <dgm:prSet/>
      <dgm:spPr/>
      <dgm:t>
        <a:bodyPr/>
        <a:lstStyle/>
        <a:p>
          <a:endParaRPr lang="de-DE" dirty="0">
            <a:solidFill>
              <a:schemeClr val="accent6">
                <a:lumMod val="50000"/>
              </a:schemeClr>
            </a:solidFill>
          </a:endParaRPr>
        </a:p>
      </dgm:t>
    </dgm:pt>
    <dgm:pt modelId="{0FC044E3-47A4-7D4B-AA29-F09F1E60FFA0}" type="sibTrans" cxnId="{9D14CB32-B84F-9343-81F8-52B57AED576B}">
      <dgm:prSet/>
      <dgm:spPr/>
      <dgm:t>
        <a:bodyPr/>
        <a:lstStyle/>
        <a:p>
          <a:endParaRPr lang="de-DE">
            <a:solidFill>
              <a:schemeClr val="accent6">
                <a:lumMod val="50000"/>
              </a:schemeClr>
            </a:solidFill>
          </a:endParaRPr>
        </a:p>
      </dgm:t>
    </dgm:pt>
    <dgm:pt modelId="{8EEC19C9-7971-0F40-B8B1-AA74B2950720}">
      <dgm:prSet phldrT="[Text]"/>
      <dgm:spPr/>
      <dgm:t>
        <a:bodyPr/>
        <a:lstStyle/>
        <a:p>
          <a:r>
            <a:rPr lang="de-DE" dirty="0">
              <a:solidFill>
                <a:schemeClr val="accent6">
                  <a:lumMod val="50000"/>
                </a:schemeClr>
              </a:solidFill>
            </a:rPr>
            <a:t>Flächen-Fußabdruck</a:t>
          </a:r>
        </a:p>
      </dgm:t>
    </dgm:pt>
    <dgm:pt modelId="{D8C82E74-5307-604A-A0E4-CD1A27AD12D9}" type="parTrans" cxnId="{D88A5027-A859-2C4D-99AB-C4D5952D79A6}">
      <dgm:prSet/>
      <dgm:spPr/>
      <dgm:t>
        <a:bodyPr/>
        <a:lstStyle/>
        <a:p>
          <a:endParaRPr lang="de-DE" dirty="0">
            <a:solidFill>
              <a:schemeClr val="accent6">
                <a:lumMod val="50000"/>
              </a:schemeClr>
            </a:solidFill>
          </a:endParaRPr>
        </a:p>
      </dgm:t>
    </dgm:pt>
    <dgm:pt modelId="{306B4308-73B7-224D-B029-C5D444BEF6C5}" type="sibTrans" cxnId="{D88A5027-A859-2C4D-99AB-C4D5952D79A6}">
      <dgm:prSet/>
      <dgm:spPr/>
      <dgm:t>
        <a:bodyPr/>
        <a:lstStyle/>
        <a:p>
          <a:endParaRPr lang="de-DE">
            <a:solidFill>
              <a:schemeClr val="accent6">
                <a:lumMod val="50000"/>
              </a:schemeClr>
            </a:solidFill>
          </a:endParaRPr>
        </a:p>
      </dgm:t>
    </dgm:pt>
    <dgm:pt modelId="{7D37933B-A7D4-A94C-82E1-F4CAE1A8FA39}">
      <dgm:prSet phldrT="[Text]"/>
      <dgm:spPr/>
      <dgm:t>
        <a:bodyPr/>
        <a:lstStyle/>
        <a:p>
          <a:r>
            <a:rPr lang="de-DE" dirty="0">
              <a:solidFill>
                <a:schemeClr val="accent6">
                  <a:lumMod val="50000"/>
                </a:schemeClr>
              </a:solidFill>
            </a:rPr>
            <a:t>Stoffstromanalyse</a:t>
          </a:r>
        </a:p>
      </dgm:t>
    </dgm:pt>
    <dgm:pt modelId="{9AE83503-D0D6-3043-9B40-5D2F667F100E}" type="parTrans" cxnId="{E39BA81F-4200-2F4A-83E9-7179D6B65A80}">
      <dgm:prSet/>
      <dgm:spPr/>
      <dgm:t>
        <a:bodyPr/>
        <a:lstStyle/>
        <a:p>
          <a:endParaRPr lang="de-DE" dirty="0"/>
        </a:p>
      </dgm:t>
    </dgm:pt>
    <dgm:pt modelId="{668248A8-716D-C040-96BA-64AD6F5F7998}" type="sibTrans" cxnId="{E39BA81F-4200-2F4A-83E9-7179D6B65A80}">
      <dgm:prSet/>
      <dgm:spPr/>
      <dgm:t>
        <a:bodyPr/>
        <a:lstStyle/>
        <a:p>
          <a:endParaRPr lang="de-DE"/>
        </a:p>
      </dgm:t>
    </dgm:pt>
    <dgm:pt modelId="{E0462212-62B3-134A-85E2-C470BDAE1759}" type="pres">
      <dgm:prSet presAssocID="{8B7C2195-B88B-FF49-B653-E78A033261C7}" presName="Name0" presStyleCnt="0">
        <dgm:presLayoutVars>
          <dgm:chPref val="1"/>
          <dgm:dir/>
          <dgm:animOne val="branch"/>
          <dgm:animLvl val="lvl"/>
          <dgm:resizeHandles val="exact"/>
        </dgm:presLayoutVars>
      </dgm:prSet>
      <dgm:spPr/>
    </dgm:pt>
    <dgm:pt modelId="{13D52ACD-BD6C-5943-93D7-D9BA3A6EC8FE}" type="pres">
      <dgm:prSet presAssocID="{48A729C9-415B-514A-926D-D4E4CD9341A4}" presName="root1" presStyleCnt="0"/>
      <dgm:spPr/>
    </dgm:pt>
    <dgm:pt modelId="{931F4AB5-CDD8-CC40-BAEE-CCA498B5FC02}" type="pres">
      <dgm:prSet presAssocID="{48A729C9-415B-514A-926D-D4E4CD9341A4}" presName="LevelOneTextNode" presStyleLbl="node0" presStyleIdx="0" presStyleCnt="1">
        <dgm:presLayoutVars>
          <dgm:chPref val="3"/>
        </dgm:presLayoutVars>
      </dgm:prSet>
      <dgm:spPr/>
    </dgm:pt>
    <dgm:pt modelId="{AA839641-3DCF-2144-B36D-1D2C537A2606}" type="pres">
      <dgm:prSet presAssocID="{48A729C9-415B-514A-926D-D4E4CD9341A4}" presName="level2hierChild" presStyleCnt="0"/>
      <dgm:spPr/>
    </dgm:pt>
    <dgm:pt modelId="{8C3393A1-F7BF-BB40-8C26-846D10EA0FCF}" type="pres">
      <dgm:prSet presAssocID="{9AE83503-D0D6-3043-9B40-5D2F667F100E}" presName="conn2-1" presStyleLbl="parChTrans1D2" presStyleIdx="0" presStyleCnt="7"/>
      <dgm:spPr/>
    </dgm:pt>
    <dgm:pt modelId="{D3EC4967-FEC6-E74D-8F01-1C267183242B}" type="pres">
      <dgm:prSet presAssocID="{9AE83503-D0D6-3043-9B40-5D2F667F100E}" presName="connTx" presStyleLbl="parChTrans1D2" presStyleIdx="0" presStyleCnt="7"/>
      <dgm:spPr/>
    </dgm:pt>
    <dgm:pt modelId="{B2CC4426-A246-3642-8B20-905648AA2A79}" type="pres">
      <dgm:prSet presAssocID="{7D37933B-A7D4-A94C-82E1-F4CAE1A8FA39}" presName="root2" presStyleCnt="0"/>
      <dgm:spPr/>
    </dgm:pt>
    <dgm:pt modelId="{B88AF0D5-8A5D-0B48-A607-88CC3712D0B0}" type="pres">
      <dgm:prSet presAssocID="{7D37933B-A7D4-A94C-82E1-F4CAE1A8FA39}" presName="LevelTwoTextNode" presStyleLbl="node2" presStyleIdx="0" presStyleCnt="7">
        <dgm:presLayoutVars>
          <dgm:chPref val="3"/>
        </dgm:presLayoutVars>
      </dgm:prSet>
      <dgm:spPr/>
    </dgm:pt>
    <dgm:pt modelId="{CFF0539F-A49D-6344-A0E4-15D179BC1A78}" type="pres">
      <dgm:prSet presAssocID="{7D37933B-A7D4-A94C-82E1-F4CAE1A8FA39}" presName="level3hierChild" presStyleCnt="0"/>
      <dgm:spPr/>
    </dgm:pt>
    <dgm:pt modelId="{CB8F8486-8F1E-BA4D-B0E7-D453D07D027E}" type="pres">
      <dgm:prSet presAssocID="{80D9352E-14FD-E04F-BB65-A4026E1C8408}" presName="conn2-1" presStyleLbl="parChTrans1D2" presStyleIdx="1" presStyleCnt="7"/>
      <dgm:spPr/>
    </dgm:pt>
    <dgm:pt modelId="{816AAEF9-9B6D-6442-AC6A-AA3DC6E8A988}" type="pres">
      <dgm:prSet presAssocID="{80D9352E-14FD-E04F-BB65-A4026E1C8408}" presName="connTx" presStyleLbl="parChTrans1D2" presStyleIdx="1" presStyleCnt="7"/>
      <dgm:spPr/>
    </dgm:pt>
    <dgm:pt modelId="{C81950BC-80C0-5844-A09B-FE719C5B8087}" type="pres">
      <dgm:prSet presAssocID="{74C2BF5B-0390-6949-AFC2-F27643B15C8F}" presName="root2" presStyleCnt="0"/>
      <dgm:spPr/>
    </dgm:pt>
    <dgm:pt modelId="{7D1C92AB-0A8A-4848-A256-18E7CC00ABAC}" type="pres">
      <dgm:prSet presAssocID="{74C2BF5B-0390-6949-AFC2-F27643B15C8F}" presName="LevelTwoTextNode" presStyleLbl="node2" presStyleIdx="1" presStyleCnt="7">
        <dgm:presLayoutVars>
          <dgm:chPref val="3"/>
        </dgm:presLayoutVars>
      </dgm:prSet>
      <dgm:spPr/>
    </dgm:pt>
    <dgm:pt modelId="{87F9095E-76C8-5940-8F65-B313E9282795}" type="pres">
      <dgm:prSet presAssocID="{74C2BF5B-0390-6949-AFC2-F27643B15C8F}" presName="level3hierChild" presStyleCnt="0"/>
      <dgm:spPr/>
    </dgm:pt>
    <dgm:pt modelId="{099D4839-F23D-C74B-93F8-4040A32DE118}" type="pres">
      <dgm:prSet presAssocID="{BC44B9AC-84CB-2140-AA45-827FB2BE4969}" presName="conn2-1" presStyleLbl="parChTrans1D2" presStyleIdx="2" presStyleCnt="7"/>
      <dgm:spPr/>
    </dgm:pt>
    <dgm:pt modelId="{877B3526-D452-344B-BE3B-E24F4F31C760}" type="pres">
      <dgm:prSet presAssocID="{BC44B9AC-84CB-2140-AA45-827FB2BE4969}" presName="connTx" presStyleLbl="parChTrans1D2" presStyleIdx="2" presStyleCnt="7"/>
      <dgm:spPr/>
    </dgm:pt>
    <dgm:pt modelId="{CD9ABEDC-2069-2240-AE24-458F5033874C}" type="pres">
      <dgm:prSet presAssocID="{0D2AAEF1-E9FE-7549-871E-4FCDF9792660}" presName="root2" presStyleCnt="0"/>
      <dgm:spPr/>
    </dgm:pt>
    <dgm:pt modelId="{4E28AF04-71B7-5740-B2CD-9894270D314F}" type="pres">
      <dgm:prSet presAssocID="{0D2AAEF1-E9FE-7549-871E-4FCDF9792660}" presName="LevelTwoTextNode" presStyleLbl="node2" presStyleIdx="2" presStyleCnt="7">
        <dgm:presLayoutVars>
          <dgm:chPref val="3"/>
        </dgm:presLayoutVars>
      </dgm:prSet>
      <dgm:spPr/>
    </dgm:pt>
    <dgm:pt modelId="{0C6FE7F9-DC12-E941-8572-101AD7FE8666}" type="pres">
      <dgm:prSet presAssocID="{0D2AAEF1-E9FE-7549-871E-4FCDF9792660}" presName="level3hierChild" presStyleCnt="0"/>
      <dgm:spPr/>
    </dgm:pt>
    <dgm:pt modelId="{4719313F-5FEA-394C-8939-1F0A913D499D}" type="pres">
      <dgm:prSet presAssocID="{EF6E0A99-84C6-B74B-B02A-229E93220FDC}" presName="conn2-1" presStyleLbl="parChTrans1D2" presStyleIdx="3" presStyleCnt="7"/>
      <dgm:spPr/>
    </dgm:pt>
    <dgm:pt modelId="{FD30950D-3457-7C4C-9527-B107F601F894}" type="pres">
      <dgm:prSet presAssocID="{EF6E0A99-84C6-B74B-B02A-229E93220FDC}" presName="connTx" presStyleLbl="parChTrans1D2" presStyleIdx="3" presStyleCnt="7"/>
      <dgm:spPr/>
    </dgm:pt>
    <dgm:pt modelId="{18402248-D510-E148-BAF1-F888580DA5B8}" type="pres">
      <dgm:prSet presAssocID="{435E30F5-394B-684F-ACB5-667E781FB1DB}" presName="root2" presStyleCnt="0"/>
      <dgm:spPr/>
    </dgm:pt>
    <dgm:pt modelId="{AC39572A-8A48-E646-BD37-BA55B0394C8F}" type="pres">
      <dgm:prSet presAssocID="{435E30F5-394B-684F-ACB5-667E781FB1DB}" presName="LevelTwoTextNode" presStyleLbl="node2" presStyleIdx="3" presStyleCnt="7">
        <dgm:presLayoutVars>
          <dgm:chPref val="3"/>
        </dgm:presLayoutVars>
      </dgm:prSet>
      <dgm:spPr/>
    </dgm:pt>
    <dgm:pt modelId="{68F432CC-17A7-EF47-8594-76B015AFE3D7}" type="pres">
      <dgm:prSet presAssocID="{435E30F5-394B-684F-ACB5-667E781FB1DB}" presName="level3hierChild" presStyleCnt="0"/>
      <dgm:spPr/>
    </dgm:pt>
    <dgm:pt modelId="{BE5DFEE1-EBC3-FF46-A038-E761037E20FD}" type="pres">
      <dgm:prSet presAssocID="{34020660-87B0-1042-9FCC-523E1B0BDE3A}" presName="conn2-1" presStyleLbl="parChTrans1D2" presStyleIdx="4" presStyleCnt="7"/>
      <dgm:spPr/>
    </dgm:pt>
    <dgm:pt modelId="{F98D1B33-A95D-6846-AEE3-5D135D62731E}" type="pres">
      <dgm:prSet presAssocID="{34020660-87B0-1042-9FCC-523E1B0BDE3A}" presName="connTx" presStyleLbl="parChTrans1D2" presStyleIdx="4" presStyleCnt="7"/>
      <dgm:spPr/>
    </dgm:pt>
    <dgm:pt modelId="{293CD77C-FB81-AC4F-9856-CE78246E0EEF}" type="pres">
      <dgm:prSet presAssocID="{5EB69371-009E-CA4F-B5EA-CE71AB4EB363}" presName="root2" presStyleCnt="0"/>
      <dgm:spPr/>
    </dgm:pt>
    <dgm:pt modelId="{7B952CDA-EE66-094A-9929-D986FB550E5C}" type="pres">
      <dgm:prSet presAssocID="{5EB69371-009E-CA4F-B5EA-CE71AB4EB363}" presName="LevelTwoTextNode" presStyleLbl="node2" presStyleIdx="4" presStyleCnt="7">
        <dgm:presLayoutVars>
          <dgm:chPref val="3"/>
        </dgm:presLayoutVars>
      </dgm:prSet>
      <dgm:spPr/>
    </dgm:pt>
    <dgm:pt modelId="{821CBC83-FB46-9347-82E2-D15CAB3118F1}" type="pres">
      <dgm:prSet presAssocID="{5EB69371-009E-CA4F-B5EA-CE71AB4EB363}" presName="level3hierChild" presStyleCnt="0"/>
      <dgm:spPr/>
    </dgm:pt>
    <dgm:pt modelId="{420C2CBF-3DF1-5C4B-B553-EE01066BF315}" type="pres">
      <dgm:prSet presAssocID="{E67ED4B1-3B64-6842-93A5-BA3C01507517}" presName="conn2-1" presStyleLbl="parChTrans1D2" presStyleIdx="5" presStyleCnt="7"/>
      <dgm:spPr/>
    </dgm:pt>
    <dgm:pt modelId="{9DC10ADE-02E9-2043-A64E-A67C0AA73B49}" type="pres">
      <dgm:prSet presAssocID="{E67ED4B1-3B64-6842-93A5-BA3C01507517}" presName="connTx" presStyleLbl="parChTrans1D2" presStyleIdx="5" presStyleCnt="7"/>
      <dgm:spPr/>
    </dgm:pt>
    <dgm:pt modelId="{1172C3EF-6925-0942-9493-958075B383CF}" type="pres">
      <dgm:prSet presAssocID="{A349D51E-6573-4E49-B505-EB050479503C}" presName="root2" presStyleCnt="0"/>
      <dgm:spPr/>
    </dgm:pt>
    <dgm:pt modelId="{9E636014-B26A-7948-A864-B33024E4BE48}" type="pres">
      <dgm:prSet presAssocID="{A349D51E-6573-4E49-B505-EB050479503C}" presName="LevelTwoTextNode" presStyleLbl="node2" presStyleIdx="5" presStyleCnt="7">
        <dgm:presLayoutVars>
          <dgm:chPref val="3"/>
        </dgm:presLayoutVars>
      </dgm:prSet>
      <dgm:spPr/>
    </dgm:pt>
    <dgm:pt modelId="{2C29A052-6AD9-7E49-BA9E-1582C62866F4}" type="pres">
      <dgm:prSet presAssocID="{A349D51E-6573-4E49-B505-EB050479503C}" presName="level3hierChild" presStyleCnt="0"/>
      <dgm:spPr/>
    </dgm:pt>
    <dgm:pt modelId="{383FE3C9-83FC-0340-B255-F49274D956D7}" type="pres">
      <dgm:prSet presAssocID="{D8C82E74-5307-604A-A0E4-CD1A27AD12D9}" presName="conn2-1" presStyleLbl="parChTrans1D2" presStyleIdx="6" presStyleCnt="7"/>
      <dgm:spPr/>
    </dgm:pt>
    <dgm:pt modelId="{AD3F0823-EB0A-9F47-B940-113A4B16637D}" type="pres">
      <dgm:prSet presAssocID="{D8C82E74-5307-604A-A0E4-CD1A27AD12D9}" presName="connTx" presStyleLbl="parChTrans1D2" presStyleIdx="6" presStyleCnt="7"/>
      <dgm:spPr/>
    </dgm:pt>
    <dgm:pt modelId="{60D1E88F-F972-F74B-AD3E-E0FEAFBBD437}" type="pres">
      <dgm:prSet presAssocID="{8EEC19C9-7971-0F40-B8B1-AA74B2950720}" presName="root2" presStyleCnt="0"/>
      <dgm:spPr/>
    </dgm:pt>
    <dgm:pt modelId="{59969007-842D-6144-A7D4-0C788C5C13F4}" type="pres">
      <dgm:prSet presAssocID="{8EEC19C9-7971-0F40-B8B1-AA74B2950720}" presName="LevelTwoTextNode" presStyleLbl="node2" presStyleIdx="6" presStyleCnt="7">
        <dgm:presLayoutVars>
          <dgm:chPref val="3"/>
        </dgm:presLayoutVars>
      </dgm:prSet>
      <dgm:spPr/>
    </dgm:pt>
    <dgm:pt modelId="{AF667522-2F3F-DB4B-8E99-9B52CE061647}" type="pres">
      <dgm:prSet presAssocID="{8EEC19C9-7971-0F40-B8B1-AA74B2950720}" presName="level3hierChild" presStyleCnt="0"/>
      <dgm:spPr/>
    </dgm:pt>
  </dgm:ptLst>
  <dgm:cxnLst>
    <dgm:cxn modelId="{24D53401-0541-734E-9E49-1E023A81DE25}" type="presOf" srcId="{8B7C2195-B88B-FF49-B653-E78A033261C7}" destId="{E0462212-62B3-134A-85E2-C470BDAE1759}" srcOrd="0" destOrd="0" presId="urn:microsoft.com/office/officeart/2008/layout/HorizontalMultiLevelHierarchy"/>
    <dgm:cxn modelId="{4E5B6F11-5E3B-E643-B680-E0DDA3C1A1FF}" type="presOf" srcId="{5EB69371-009E-CA4F-B5EA-CE71AB4EB363}" destId="{7B952CDA-EE66-094A-9929-D986FB550E5C}" srcOrd="0" destOrd="0" presId="urn:microsoft.com/office/officeart/2008/layout/HorizontalMultiLevelHierarchy"/>
    <dgm:cxn modelId="{3121FF11-7734-7B49-961D-BCB496F84A31}" type="presOf" srcId="{80D9352E-14FD-E04F-BB65-A4026E1C8408}" destId="{816AAEF9-9B6D-6442-AC6A-AA3DC6E8A988}" srcOrd="1" destOrd="0" presId="urn:microsoft.com/office/officeart/2008/layout/HorizontalMultiLevelHierarchy"/>
    <dgm:cxn modelId="{1467FF16-1D0E-324C-9584-DA039DC3B6A4}" type="presOf" srcId="{48A729C9-415B-514A-926D-D4E4CD9341A4}" destId="{931F4AB5-CDD8-CC40-BAEE-CCA498B5FC02}" srcOrd="0" destOrd="0" presId="urn:microsoft.com/office/officeart/2008/layout/HorizontalMultiLevelHierarchy"/>
    <dgm:cxn modelId="{CF664317-0629-9449-A73C-C55706CD22D2}" type="presOf" srcId="{D8C82E74-5307-604A-A0E4-CD1A27AD12D9}" destId="{AD3F0823-EB0A-9F47-B940-113A4B16637D}" srcOrd="1" destOrd="0" presId="urn:microsoft.com/office/officeart/2008/layout/HorizontalMultiLevelHierarchy"/>
    <dgm:cxn modelId="{AC97B417-AD93-F64E-AC4C-052197C4A96A}" srcId="{8B7C2195-B88B-FF49-B653-E78A033261C7}" destId="{48A729C9-415B-514A-926D-D4E4CD9341A4}" srcOrd="0" destOrd="0" parTransId="{80722F53-3D62-6545-A288-57DBE1F2052A}" sibTransId="{FFC60B9C-222C-644C-9581-6AF0057ECE55}"/>
    <dgm:cxn modelId="{E39BA81F-4200-2F4A-83E9-7179D6B65A80}" srcId="{48A729C9-415B-514A-926D-D4E4CD9341A4}" destId="{7D37933B-A7D4-A94C-82E1-F4CAE1A8FA39}" srcOrd="0" destOrd="0" parTransId="{9AE83503-D0D6-3043-9B40-5D2F667F100E}" sibTransId="{668248A8-716D-C040-96BA-64AD6F5F7998}"/>
    <dgm:cxn modelId="{D88A5027-A859-2C4D-99AB-C4D5952D79A6}" srcId="{48A729C9-415B-514A-926D-D4E4CD9341A4}" destId="{8EEC19C9-7971-0F40-B8B1-AA74B2950720}" srcOrd="6" destOrd="0" parTransId="{D8C82E74-5307-604A-A0E4-CD1A27AD12D9}" sibTransId="{306B4308-73B7-224D-B029-C5D444BEF6C5}"/>
    <dgm:cxn modelId="{EB47E72E-0AEA-2D47-BCF4-5C1D0E333B48}" srcId="{48A729C9-415B-514A-926D-D4E4CD9341A4}" destId="{5EB69371-009E-CA4F-B5EA-CE71AB4EB363}" srcOrd="4" destOrd="0" parTransId="{34020660-87B0-1042-9FCC-523E1B0BDE3A}" sibTransId="{CCE70D14-EA31-E84B-A022-16802901F284}"/>
    <dgm:cxn modelId="{9D14CB32-B84F-9343-81F8-52B57AED576B}" srcId="{48A729C9-415B-514A-926D-D4E4CD9341A4}" destId="{A349D51E-6573-4E49-B505-EB050479503C}" srcOrd="5" destOrd="0" parTransId="{E67ED4B1-3B64-6842-93A5-BA3C01507517}" sibTransId="{0FC044E3-47A4-7D4B-AA29-F09F1E60FFA0}"/>
    <dgm:cxn modelId="{FEAAB339-B6C8-2B46-8B61-4E23308AE6B4}" type="presOf" srcId="{435E30F5-394B-684F-ACB5-667E781FB1DB}" destId="{AC39572A-8A48-E646-BD37-BA55B0394C8F}" srcOrd="0" destOrd="0" presId="urn:microsoft.com/office/officeart/2008/layout/HorizontalMultiLevelHierarchy"/>
    <dgm:cxn modelId="{3F6F4544-7F7B-0D4B-AF6C-F898DA03ED6F}" type="presOf" srcId="{E67ED4B1-3B64-6842-93A5-BA3C01507517}" destId="{420C2CBF-3DF1-5C4B-B553-EE01066BF315}" srcOrd="0" destOrd="0" presId="urn:microsoft.com/office/officeart/2008/layout/HorizontalMultiLevelHierarchy"/>
    <dgm:cxn modelId="{49FA0251-9A8B-4045-ABF2-2D15BDD318D5}" type="presOf" srcId="{34020660-87B0-1042-9FCC-523E1B0BDE3A}" destId="{F98D1B33-A95D-6846-AEE3-5D135D62731E}" srcOrd="1" destOrd="0" presId="urn:microsoft.com/office/officeart/2008/layout/HorizontalMultiLevelHierarchy"/>
    <dgm:cxn modelId="{64040E53-ACAE-4F48-AD45-E27C0C8A85FB}" type="presOf" srcId="{9AE83503-D0D6-3043-9B40-5D2F667F100E}" destId="{D3EC4967-FEC6-E74D-8F01-1C267183242B}" srcOrd="1" destOrd="0" presId="urn:microsoft.com/office/officeart/2008/layout/HorizontalMultiLevelHierarchy"/>
    <dgm:cxn modelId="{1E113157-6EDE-A54D-AF43-57F33F224295}" srcId="{48A729C9-415B-514A-926D-D4E4CD9341A4}" destId="{435E30F5-394B-684F-ACB5-667E781FB1DB}" srcOrd="3" destOrd="0" parTransId="{EF6E0A99-84C6-B74B-B02A-229E93220FDC}" sibTransId="{9B66C870-9709-E544-8190-713EB07416FB}"/>
    <dgm:cxn modelId="{307B005C-3F00-8242-B29A-DCC90CAF1C0E}" type="presOf" srcId="{D8C82E74-5307-604A-A0E4-CD1A27AD12D9}" destId="{383FE3C9-83FC-0340-B255-F49274D956D7}" srcOrd="0" destOrd="0" presId="urn:microsoft.com/office/officeart/2008/layout/HorizontalMultiLevelHierarchy"/>
    <dgm:cxn modelId="{2B17BA67-B374-D444-8CDB-FF0538549650}" type="presOf" srcId="{74C2BF5B-0390-6949-AFC2-F27643B15C8F}" destId="{7D1C92AB-0A8A-4848-A256-18E7CC00ABAC}" srcOrd="0" destOrd="0" presId="urn:microsoft.com/office/officeart/2008/layout/HorizontalMultiLevelHierarchy"/>
    <dgm:cxn modelId="{F8F8F96F-59F5-BC44-8926-1D1D0086F0C5}" type="presOf" srcId="{0D2AAEF1-E9FE-7549-871E-4FCDF9792660}" destId="{4E28AF04-71B7-5740-B2CD-9894270D314F}" srcOrd="0" destOrd="0" presId="urn:microsoft.com/office/officeart/2008/layout/HorizontalMultiLevelHierarchy"/>
    <dgm:cxn modelId="{505F4F7A-CAA0-2945-A32C-88E16AADD4CE}" type="presOf" srcId="{BC44B9AC-84CB-2140-AA45-827FB2BE4969}" destId="{877B3526-D452-344B-BE3B-E24F4F31C760}" srcOrd="1" destOrd="0" presId="urn:microsoft.com/office/officeart/2008/layout/HorizontalMultiLevelHierarchy"/>
    <dgm:cxn modelId="{B6F3FB7A-23A3-3447-AFC9-510513752435}" type="presOf" srcId="{EF6E0A99-84C6-B74B-B02A-229E93220FDC}" destId="{4719313F-5FEA-394C-8939-1F0A913D499D}" srcOrd="0" destOrd="0" presId="urn:microsoft.com/office/officeart/2008/layout/HorizontalMultiLevelHierarchy"/>
    <dgm:cxn modelId="{87B2CF82-5E29-5740-8563-D5118D13739F}" type="presOf" srcId="{E67ED4B1-3B64-6842-93A5-BA3C01507517}" destId="{9DC10ADE-02E9-2043-A64E-A67C0AA73B49}" srcOrd="1" destOrd="0" presId="urn:microsoft.com/office/officeart/2008/layout/HorizontalMultiLevelHierarchy"/>
    <dgm:cxn modelId="{BE1AAE8D-6008-5D49-9298-ECBBEB2543E7}" type="presOf" srcId="{EF6E0A99-84C6-B74B-B02A-229E93220FDC}" destId="{FD30950D-3457-7C4C-9527-B107F601F894}" srcOrd="1" destOrd="0" presId="urn:microsoft.com/office/officeart/2008/layout/HorizontalMultiLevelHierarchy"/>
    <dgm:cxn modelId="{E83268A0-6EC2-F14F-8D8E-A8344581D06E}" type="presOf" srcId="{BC44B9AC-84CB-2140-AA45-827FB2BE4969}" destId="{099D4839-F23D-C74B-93F8-4040A32DE118}" srcOrd="0" destOrd="0" presId="urn:microsoft.com/office/officeart/2008/layout/HorizontalMultiLevelHierarchy"/>
    <dgm:cxn modelId="{ED19C3B3-6827-FA4D-A45E-7703ED47759D}" type="presOf" srcId="{8EEC19C9-7971-0F40-B8B1-AA74B2950720}" destId="{59969007-842D-6144-A7D4-0C788C5C13F4}" srcOrd="0" destOrd="0" presId="urn:microsoft.com/office/officeart/2008/layout/HorizontalMultiLevelHierarchy"/>
    <dgm:cxn modelId="{77023CC0-E61A-1947-9F57-DBFDAD2D2C09}" type="presOf" srcId="{34020660-87B0-1042-9FCC-523E1B0BDE3A}" destId="{BE5DFEE1-EBC3-FF46-A038-E761037E20FD}" srcOrd="0" destOrd="0" presId="urn:microsoft.com/office/officeart/2008/layout/HorizontalMultiLevelHierarchy"/>
    <dgm:cxn modelId="{AEC4F0C2-9DE9-C64B-9AC5-283F3303F27D}" srcId="{48A729C9-415B-514A-926D-D4E4CD9341A4}" destId="{0D2AAEF1-E9FE-7549-871E-4FCDF9792660}" srcOrd="2" destOrd="0" parTransId="{BC44B9AC-84CB-2140-AA45-827FB2BE4969}" sibTransId="{D83ACC0C-E3B2-4946-89A2-8A0697D6A01F}"/>
    <dgm:cxn modelId="{A58F35D3-4FB6-6C4E-8FB6-2C08E144BF49}" type="presOf" srcId="{80D9352E-14FD-E04F-BB65-A4026E1C8408}" destId="{CB8F8486-8F1E-BA4D-B0E7-D453D07D027E}" srcOrd="0" destOrd="0" presId="urn:microsoft.com/office/officeart/2008/layout/HorizontalMultiLevelHierarchy"/>
    <dgm:cxn modelId="{BC0A31D5-0DA4-B241-B349-3BF6532CB25C}" type="presOf" srcId="{A349D51E-6573-4E49-B505-EB050479503C}" destId="{9E636014-B26A-7948-A864-B33024E4BE48}" srcOrd="0" destOrd="0" presId="urn:microsoft.com/office/officeart/2008/layout/HorizontalMultiLevelHierarchy"/>
    <dgm:cxn modelId="{B2F4F8D7-9277-1D4D-9B26-69A0236987F2}" srcId="{48A729C9-415B-514A-926D-D4E4CD9341A4}" destId="{74C2BF5B-0390-6949-AFC2-F27643B15C8F}" srcOrd="1" destOrd="0" parTransId="{80D9352E-14FD-E04F-BB65-A4026E1C8408}" sibTransId="{A957EC2D-805A-1446-A347-524FB1803BCF}"/>
    <dgm:cxn modelId="{E37205E7-03FA-0C42-9487-BB720233BBC7}" type="presOf" srcId="{9AE83503-D0D6-3043-9B40-5D2F667F100E}" destId="{8C3393A1-F7BF-BB40-8C26-846D10EA0FCF}" srcOrd="0" destOrd="0" presId="urn:microsoft.com/office/officeart/2008/layout/HorizontalMultiLevelHierarchy"/>
    <dgm:cxn modelId="{EE5EB4F7-03D1-DB46-B695-3A7A55B70CC7}" type="presOf" srcId="{7D37933B-A7D4-A94C-82E1-F4CAE1A8FA39}" destId="{B88AF0D5-8A5D-0B48-A607-88CC3712D0B0}" srcOrd="0" destOrd="0" presId="urn:microsoft.com/office/officeart/2008/layout/HorizontalMultiLevelHierarchy"/>
    <dgm:cxn modelId="{037E443F-1E81-E14F-98F8-581466D557E8}" type="presParOf" srcId="{E0462212-62B3-134A-85E2-C470BDAE1759}" destId="{13D52ACD-BD6C-5943-93D7-D9BA3A6EC8FE}" srcOrd="0" destOrd="0" presId="urn:microsoft.com/office/officeart/2008/layout/HorizontalMultiLevelHierarchy"/>
    <dgm:cxn modelId="{F10F31F4-DF33-324B-993E-AA66BBCF9921}" type="presParOf" srcId="{13D52ACD-BD6C-5943-93D7-D9BA3A6EC8FE}" destId="{931F4AB5-CDD8-CC40-BAEE-CCA498B5FC02}" srcOrd="0" destOrd="0" presId="urn:microsoft.com/office/officeart/2008/layout/HorizontalMultiLevelHierarchy"/>
    <dgm:cxn modelId="{34CC3086-BF63-5947-BD81-D2773BE6DD35}" type="presParOf" srcId="{13D52ACD-BD6C-5943-93D7-D9BA3A6EC8FE}" destId="{AA839641-3DCF-2144-B36D-1D2C537A2606}" srcOrd="1" destOrd="0" presId="urn:microsoft.com/office/officeart/2008/layout/HorizontalMultiLevelHierarchy"/>
    <dgm:cxn modelId="{13ECEC88-5885-0E47-AF73-A835D51C2EEF}" type="presParOf" srcId="{AA839641-3DCF-2144-B36D-1D2C537A2606}" destId="{8C3393A1-F7BF-BB40-8C26-846D10EA0FCF}" srcOrd="0" destOrd="0" presId="urn:microsoft.com/office/officeart/2008/layout/HorizontalMultiLevelHierarchy"/>
    <dgm:cxn modelId="{135B1972-5CC0-4244-9721-69C3C5EDE2EC}" type="presParOf" srcId="{8C3393A1-F7BF-BB40-8C26-846D10EA0FCF}" destId="{D3EC4967-FEC6-E74D-8F01-1C267183242B}" srcOrd="0" destOrd="0" presId="urn:microsoft.com/office/officeart/2008/layout/HorizontalMultiLevelHierarchy"/>
    <dgm:cxn modelId="{43992DE4-3003-434E-B2A4-F3077F08C324}" type="presParOf" srcId="{AA839641-3DCF-2144-B36D-1D2C537A2606}" destId="{B2CC4426-A246-3642-8B20-905648AA2A79}" srcOrd="1" destOrd="0" presId="urn:microsoft.com/office/officeart/2008/layout/HorizontalMultiLevelHierarchy"/>
    <dgm:cxn modelId="{92553266-558B-AF44-A7D3-44615C427A54}" type="presParOf" srcId="{B2CC4426-A246-3642-8B20-905648AA2A79}" destId="{B88AF0D5-8A5D-0B48-A607-88CC3712D0B0}" srcOrd="0" destOrd="0" presId="urn:microsoft.com/office/officeart/2008/layout/HorizontalMultiLevelHierarchy"/>
    <dgm:cxn modelId="{2BDF0264-C8AA-A84E-BFCB-06E412555EE2}" type="presParOf" srcId="{B2CC4426-A246-3642-8B20-905648AA2A79}" destId="{CFF0539F-A49D-6344-A0E4-15D179BC1A78}" srcOrd="1" destOrd="0" presId="urn:microsoft.com/office/officeart/2008/layout/HorizontalMultiLevelHierarchy"/>
    <dgm:cxn modelId="{CD37BC40-BDEF-D447-9B82-60ACE355990A}" type="presParOf" srcId="{AA839641-3DCF-2144-B36D-1D2C537A2606}" destId="{CB8F8486-8F1E-BA4D-B0E7-D453D07D027E}" srcOrd="2" destOrd="0" presId="urn:microsoft.com/office/officeart/2008/layout/HorizontalMultiLevelHierarchy"/>
    <dgm:cxn modelId="{BB4ECBC7-00D0-7B46-B88E-E812409B9453}" type="presParOf" srcId="{CB8F8486-8F1E-BA4D-B0E7-D453D07D027E}" destId="{816AAEF9-9B6D-6442-AC6A-AA3DC6E8A988}" srcOrd="0" destOrd="0" presId="urn:microsoft.com/office/officeart/2008/layout/HorizontalMultiLevelHierarchy"/>
    <dgm:cxn modelId="{03CFA16E-51B7-7C4E-8AE6-6F3E5A76DCEB}" type="presParOf" srcId="{AA839641-3DCF-2144-B36D-1D2C537A2606}" destId="{C81950BC-80C0-5844-A09B-FE719C5B8087}" srcOrd="3" destOrd="0" presId="urn:microsoft.com/office/officeart/2008/layout/HorizontalMultiLevelHierarchy"/>
    <dgm:cxn modelId="{402D4FF0-D298-D04E-B513-78D930A28F73}" type="presParOf" srcId="{C81950BC-80C0-5844-A09B-FE719C5B8087}" destId="{7D1C92AB-0A8A-4848-A256-18E7CC00ABAC}" srcOrd="0" destOrd="0" presId="urn:microsoft.com/office/officeart/2008/layout/HorizontalMultiLevelHierarchy"/>
    <dgm:cxn modelId="{38E577D4-20BE-DA4D-9FD4-BBBCA02D8FC1}" type="presParOf" srcId="{C81950BC-80C0-5844-A09B-FE719C5B8087}" destId="{87F9095E-76C8-5940-8F65-B313E9282795}" srcOrd="1" destOrd="0" presId="urn:microsoft.com/office/officeart/2008/layout/HorizontalMultiLevelHierarchy"/>
    <dgm:cxn modelId="{332A9A06-54F8-0D48-9916-FD9264EB410A}" type="presParOf" srcId="{AA839641-3DCF-2144-B36D-1D2C537A2606}" destId="{099D4839-F23D-C74B-93F8-4040A32DE118}" srcOrd="4" destOrd="0" presId="urn:microsoft.com/office/officeart/2008/layout/HorizontalMultiLevelHierarchy"/>
    <dgm:cxn modelId="{8A126FB8-A2A0-1242-A2E5-58F195056B73}" type="presParOf" srcId="{099D4839-F23D-C74B-93F8-4040A32DE118}" destId="{877B3526-D452-344B-BE3B-E24F4F31C760}" srcOrd="0" destOrd="0" presId="urn:microsoft.com/office/officeart/2008/layout/HorizontalMultiLevelHierarchy"/>
    <dgm:cxn modelId="{3A981E37-2A51-D645-91B1-A13988CBF1F9}" type="presParOf" srcId="{AA839641-3DCF-2144-B36D-1D2C537A2606}" destId="{CD9ABEDC-2069-2240-AE24-458F5033874C}" srcOrd="5" destOrd="0" presId="urn:microsoft.com/office/officeart/2008/layout/HorizontalMultiLevelHierarchy"/>
    <dgm:cxn modelId="{6DDF3EAF-121C-E44A-A113-242CAC2E814D}" type="presParOf" srcId="{CD9ABEDC-2069-2240-AE24-458F5033874C}" destId="{4E28AF04-71B7-5740-B2CD-9894270D314F}" srcOrd="0" destOrd="0" presId="urn:microsoft.com/office/officeart/2008/layout/HorizontalMultiLevelHierarchy"/>
    <dgm:cxn modelId="{998A83BE-2024-254F-9D8A-8C84FA53F690}" type="presParOf" srcId="{CD9ABEDC-2069-2240-AE24-458F5033874C}" destId="{0C6FE7F9-DC12-E941-8572-101AD7FE8666}" srcOrd="1" destOrd="0" presId="urn:microsoft.com/office/officeart/2008/layout/HorizontalMultiLevelHierarchy"/>
    <dgm:cxn modelId="{F1D7113B-7854-064C-838F-A13A8AFC497E}" type="presParOf" srcId="{AA839641-3DCF-2144-B36D-1D2C537A2606}" destId="{4719313F-5FEA-394C-8939-1F0A913D499D}" srcOrd="6" destOrd="0" presId="urn:microsoft.com/office/officeart/2008/layout/HorizontalMultiLevelHierarchy"/>
    <dgm:cxn modelId="{F8B2061C-7C6B-E147-9C3D-07B113B68764}" type="presParOf" srcId="{4719313F-5FEA-394C-8939-1F0A913D499D}" destId="{FD30950D-3457-7C4C-9527-B107F601F894}" srcOrd="0" destOrd="0" presId="urn:microsoft.com/office/officeart/2008/layout/HorizontalMultiLevelHierarchy"/>
    <dgm:cxn modelId="{ECD9C89B-CF67-C34E-8D06-C071084D4ECF}" type="presParOf" srcId="{AA839641-3DCF-2144-B36D-1D2C537A2606}" destId="{18402248-D510-E148-BAF1-F888580DA5B8}" srcOrd="7" destOrd="0" presId="urn:microsoft.com/office/officeart/2008/layout/HorizontalMultiLevelHierarchy"/>
    <dgm:cxn modelId="{5E8BAA12-8176-9745-8E9A-5CB941BD30E4}" type="presParOf" srcId="{18402248-D510-E148-BAF1-F888580DA5B8}" destId="{AC39572A-8A48-E646-BD37-BA55B0394C8F}" srcOrd="0" destOrd="0" presId="urn:microsoft.com/office/officeart/2008/layout/HorizontalMultiLevelHierarchy"/>
    <dgm:cxn modelId="{B47DAFEC-799C-5C4C-9B45-E1374F279F25}" type="presParOf" srcId="{18402248-D510-E148-BAF1-F888580DA5B8}" destId="{68F432CC-17A7-EF47-8594-76B015AFE3D7}" srcOrd="1" destOrd="0" presId="urn:microsoft.com/office/officeart/2008/layout/HorizontalMultiLevelHierarchy"/>
    <dgm:cxn modelId="{638C4B99-E952-0048-8F1F-E07B9E871CE9}" type="presParOf" srcId="{AA839641-3DCF-2144-B36D-1D2C537A2606}" destId="{BE5DFEE1-EBC3-FF46-A038-E761037E20FD}" srcOrd="8" destOrd="0" presId="urn:microsoft.com/office/officeart/2008/layout/HorizontalMultiLevelHierarchy"/>
    <dgm:cxn modelId="{4DD5C054-297A-4848-B1B8-77190F578D0A}" type="presParOf" srcId="{BE5DFEE1-EBC3-FF46-A038-E761037E20FD}" destId="{F98D1B33-A95D-6846-AEE3-5D135D62731E}" srcOrd="0" destOrd="0" presId="urn:microsoft.com/office/officeart/2008/layout/HorizontalMultiLevelHierarchy"/>
    <dgm:cxn modelId="{DD4A5250-4E9B-7F41-84D9-D454366257FD}" type="presParOf" srcId="{AA839641-3DCF-2144-B36D-1D2C537A2606}" destId="{293CD77C-FB81-AC4F-9856-CE78246E0EEF}" srcOrd="9" destOrd="0" presId="urn:microsoft.com/office/officeart/2008/layout/HorizontalMultiLevelHierarchy"/>
    <dgm:cxn modelId="{943DB82E-50BE-DF4B-AD91-312BC7D0301B}" type="presParOf" srcId="{293CD77C-FB81-AC4F-9856-CE78246E0EEF}" destId="{7B952CDA-EE66-094A-9929-D986FB550E5C}" srcOrd="0" destOrd="0" presId="urn:microsoft.com/office/officeart/2008/layout/HorizontalMultiLevelHierarchy"/>
    <dgm:cxn modelId="{476ABDAE-E995-5946-A7F6-CAB952368621}" type="presParOf" srcId="{293CD77C-FB81-AC4F-9856-CE78246E0EEF}" destId="{821CBC83-FB46-9347-82E2-D15CAB3118F1}" srcOrd="1" destOrd="0" presId="urn:microsoft.com/office/officeart/2008/layout/HorizontalMultiLevelHierarchy"/>
    <dgm:cxn modelId="{A2170DC4-0B33-4849-9CB4-1EC7350F99E6}" type="presParOf" srcId="{AA839641-3DCF-2144-B36D-1D2C537A2606}" destId="{420C2CBF-3DF1-5C4B-B553-EE01066BF315}" srcOrd="10" destOrd="0" presId="urn:microsoft.com/office/officeart/2008/layout/HorizontalMultiLevelHierarchy"/>
    <dgm:cxn modelId="{26A82256-3A59-3D46-92BF-EC4F96360A2C}" type="presParOf" srcId="{420C2CBF-3DF1-5C4B-B553-EE01066BF315}" destId="{9DC10ADE-02E9-2043-A64E-A67C0AA73B49}" srcOrd="0" destOrd="0" presId="urn:microsoft.com/office/officeart/2008/layout/HorizontalMultiLevelHierarchy"/>
    <dgm:cxn modelId="{A87B9761-EC68-0D4C-9479-C39D08E96201}" type="presParOf" srcId="{AA839641-3DCF-2144-B36D-1D2C537A2606}" destId="{1172C3EF-6925-0942-9493-958075B383CF}" srcOrd="11" destOrd="0" presId="urn:microsoft.com/office/officeart/2008/layout/HorizontalMultiLevelHierarchy"/>
    <dgm:cxn modelId="{E2C60C5B-5FE6-6C42-9BCE-C80CCE883846}" type="presParOf" srcId="{1172C3EF-6925-0942-9493-958075B383CF}" destId="{9E636014-B26A-7948-A864-B33024E4BE48}" srcOrd="0" destOrd="0" presId="urn:microsoft.com/office/officeart/2008/layout/HorizontalMultiLevelHierarchy"/>
    <dgm:cxn modelId="{80494EA5-B635-3145-BD48-9B7C2CA476DA}" type="presParOf" srcId="{1172C3EF-6925-0942-9493-958075B383CF}" destId="{2C29A052-6AD9-7E49-BA9E-1582C62866F4}" srcOrd="1" destOrd="0" presId="urn:microsoft.com/office/officeart/2008/layout/HorizontalMultiLevelHierarchy"/>
    <dgm:cxn modelId="{8D5563D9-5878-8445-94DD-7F0FAE2E8220}" type="presParOf" srcId="{AA839641-3DCF-2144-B36D-1D2C537A2606}" destId="{383FE3C9-83FC-0340-B255-F49274D956D7}" srcOrd="12" destOrd="0" presId="urn:microsoft.com/office/officeart/2008/layout/HorizontalMultiLevelHierarchy"/>
    <dgm:cxn modelId="{A3C45711-72B4-DF4E-8BDB-E124585D8AD7}" type="presParOf" srcId="{383FE3C9-83FC-0340-B255-F49274D956D7}" destId="{AD3F0823-EB0A-9F47-B940-113A4B16637D}" srcOrd="0" destOrd="0" presId="urn:microsoft.com/office/officeart/2008/layout/HorizontalMultiLevelHierarchy"/>
    <dgm:cxn modelId="{05E63231-2F82-244C-AF11-8BED25278B36}" type="presParOf" srcId="{AA839641-3DCF-2144-B36D-1D2C537A2606}" destId="{60D1E88F-F972-F74B-AD3E-E0FEAFBBD437}" srcOrd="13" destOrd="0" presId="urn:microsoft.com/office/officeart/2008/layout/HorizontalMultiLevelHierarchy"/>
    <dgm:cxn modelId="{26DD0673-B06E-6048-9A70-A5A85D238A83}" type="presParOf" srcId="{60D1E88F-F972-F74B-AD3E-E0FEAFBBD437}" destId="{59969007-842D-6144-A7D4-0C788C5C13F4}" srcOrd="0" destOrd="0" presId="urn:microsoft.com/office/officeart/2008/layout/HorizontalMultiLevelHierarchy"/>
    <dgm:cxn modelId="{AA6BE338-A75E-5C46-A4E5-CD0452766AE8}" type="presParOf" srcId="{60D1E88F-F972-F74B-AD3E-E0FEAFBBD437}" destId="{AF667522-2F3F-DB4B-8E99-9B52CE061647}" srcOrd="1" destOrd="0" presId="urn:microsoft.com/office/officeart/2008/layout/HorizontalMultiLevelHierarchy"/>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9A46089-A942-43B1-BB78-6666905E00A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22CB0AA7-A24E-4286-A826-A3A1D4E9413C}">
      <dgm:prSet phldrT="[Text]" phldr="0"/>
      <dgm:spPr/>
      <dgm:t>
        <a:bodyPr/>
        <a:lstStyle/>
        <a:p>
          <a:pPr rtl="0"/>
          <a:r>
            <a:rPr lang="de-DE" dirty="0">
              <a:latin typeface="Arial"/>
            </a:rPr>
            <a:t>Ökobilanz </a:t>
          </a:r>
          <a:br>
            <a:rPr lang="de-DE" dirty="0">
              <a:latin typeface="Arial"/>
            </a:rPr>
          </a:br>
          <a:r>
            <a:rPr lang="de-DE" dirty="0">
              <a:latin typeface="Arial"/>
            </a:rPr>
            <a:t>(Life-Cycle-Assessment)</a:t>
          </a:r>
          <a:endParaRPr lang="de-DE" dirty="0"/>
        </a:p>
      </dgm:t>
    </dgm:pt>
    <dgm:pt modelId="{05673167-9399-4953-8FB7-5EB0D36D24FF}" type="parTrans" cxnId="{1AC1D76F-83C9-460A-B55F-29368A6E021A}">
      <dgm:prSet/>
      <dgm:spPr/>
      <dgm:t>
        <a:bodyPr/>
        <a:lstStyle/>
        <a:p>
          <a:endParaRPr lang="de-DE"/>
        </a:p>
      </dgm:t>
    </dgm:pt>
    <dgm:pt modelId="{FA985E3D-6586-4D49-98C1-CE44FB84C0F7}" type="sibTrans" cxnId="{1AC1D76F-83C9-460A-B55F-29368A6E021A}">
      <dgm:prSet/>
      <dgm:spPr/>
      <dgm:t>
        <a:bodyPr/>
        <a:lstStyle/>
        <a:p>
          <a:endParaRPr lang="de-DE"/>
        </a:p>
      </dgm:t>
    </dgm:pt>
    <dgm:pt modelId="{CE38F6F1-903E-40FA-818A-297BA5F8B8E1}">
      <dgm:prSet phldrT="[Text]" phldr="0"/>
      <dgm:spPr/>
      <dgm:t>
        <a:bodyPr/>
        <a:lstStyle/>
        <a:p>
          <a:r>
            <a:rPr lang="de-DE" dirty="0">
              <a:latin typeface="Arial"/>
            </a:rPr>
            <a:t>THG-Bewertung</a:t>
          </a:r>
          <a:endParaRPr lang="de-DE" dirty="0"/>
        </a:p>
      </dgm:t>
    </dgm:pt>
    <dgm:pt modelId="{DE6D87F7-4DED-4CBF-8C14-3B284BFEB475}" type="parTrans" cxnId="{EF9B6EED-307A-4201-93F4-7F79F420EF8A}">
      <dgm:prSet/>
      <dgm:spPr/>
      <dgm:t>
        <a:bodyPr/>
        <a:lstStyle/>
        <a:p>
          <a:endParaRPr lang="de-DE"/>
        </a:p>
      </dgm:t>
    </dgm:pt>
    <dgm:pt modelId="{D74B7EA1-6B5E-43C1-B95B-16B9A1E947BE}" type="sibTrans" cxnId="{EF9B6EED-307A-4201-93F4-7F79F420EF8A}">
      <dgm:prSet/>
      <dgm:spPr/>
      <dgm:t>
        <a:bodyPr/>
        <a:lstStyle/>
        <a:p>
          <a:endParaRPr lang="de-DE"/>
        </a:p>
      </dgm:t>
    </dgm:pt>
    <dgm:pt modelId="{A86B912F-E555-4FEF-96E7-D1AECF85C43F}">
      <dgm:prSet phldr="0"/>
      <dgm:spPr/>
      <dgm:t>
        <a:bodyPr/>
        <a:lstStyle/>
        <a:p>
          <a:pPr rtl="0"/>
          <a:r>
            <a:rPr lang="de-DE" dirty="0">
              <a:latin typeface="Arial"/>
            </a:rPr>
            <a:t>Alle relevanten potenziellen Schadwirkungen auf die Umwelt, z.B. Vergiftung von Gewässern</a:t>
          </a:r>
        </a:p>
      </dgm:t>
    </dgm:pt>
    <dgm:pt modelId="{6708AFF3-F81F-476B-A5A5-8FA89F89F0F0}" type="parTrans" cxnId="{17C9664C-E852-45C4-966F-1890858460CF}">
      <dgm:prSet/>
      <dgm:spPr/>
      <dgm:t>
        <a:bodyPr/>
        <a:lstStyle/>
        <a:p>
          <a:endParaRPr lang="de-DE"/>
        </a:p>
      </dgm:t>
    </dgm:pt>
    <dgm:pt modelId="{4C7F25CE-E80B-474C-BF46-795D07F7BA06}" type="sibTrans" cxnId="{17C9664C-E852-45C4-966F-1890858460CF}">
      <dgm:prSet/>
      <dgm:spPr/>
      <dgm:t>
        <a:bodyPr/>
        <a:lstStyle/>
        <a:p>
          <a:endParaRPr lang="de-DE"/>
        </a:p>
      </dgm:t>
    </dgm:pt>
    <dgm:pt modelId="{47276374-E446-4CC1-AB4F-3CBE22BE29F7}">
      <dgm:prSet phldr="0"/>
      <dgm:spPr/>
      <dgm:t>
        <a:bodyPr/>
        <a:lstStyle/>
        <a:p>
          <a:pPr rtl="0"/>
          <a:r>
            <a:rPr lang="de-DE" dirty="0">
              <a:latin typeface="Arial"/>
            </a:rPr>
            <a:t>Betrachtung der THG-Emissionen eines Produkts</a:t>
          </a:r>
        </a:p>
      </dgm:t>
    </dgm:pt>
    <dgm:pt modelId="{B49A0EA0-C613-447E-A52B-CE60FDFAFCD4}" type="parTrans" cxnId="{AA18D3E1-CEEA-40D6-B7EF-AE8568B0E363}">
      <dgm:prSet/>
      <dgm:spPr/>
      <dgm:t>
        <a:bodyPr/>
        <a:lstStyle/>
        <a:p>
          <a:endParaRPr lang="de-DE"/>
        </a:p>
      </dgm:t>
    </dgm:pt>
    <dgm:pt modelId="{CC2E5E15-CD75-4C4F-92A7-8468BAE2E847}" type="sibTrans" cxnId="{AA18D3E1-CEEA-40D6-B7EF-AE8568B0E363}">
      <dgm:prSet/>
      <dgm:spPr/>
      <dgm:t>
        <a:bodyPr/>
        <a:lstStyle/>
        <a:p>
          <a:endParaRPr lang="de-DE"/>
        </a:p>
      </dgm:t>
    </dgm:pt>
    <dgm:pt modelId="{7B50FD69-E0C2-415C-AD0A-B0C47573A353}">
      <dgm:prSet phldr="0"/>
      <dgm:spPr/>
      <dgm:t>
        <a:bodyPr/>
        <a:lstStyle/>
        <a:p>
          <a:pPr algn="l" rtl="0"/>
          <a:r>
            <a:rPr lang="de-DE" dirty="0">
              <a:latin typeface="Arial"/>
            </a:rPr>
            <a:t>Ziele: </a:t>
          </a:r>
          <a:r>
            <a:rPr lang="de-DE" dirty="0">
              <a:solidFill>
                <a:schemeClr val="tx1"/>
              </a:solidFill>
            </a:rPr>
            <a:t>Umweltauswirkungen </a:t>
          </a:r>
          <a:r>
            <a:rPr lang="de-DE" dirty="0">
              <a:solidFill>
                <a:schemeClr val="tx1"/>
              </a:solidFill>
              <a:latin typeface="Arial"/>
            </a:rPr>
            <a:t>feststellen und Optimierung</a:t>
          </a:r>
          <a:r>
            <a:rPr lang="de-DE" dirty="0">
              <a:solidFill>
                <a:schemeClr val="tx1"/>
              </a:solidFill>
            </a:rPr>
            <a:t> der Produktionsprozesse hinsichtlich Nachhaltigkeit</a:t>
          </a:r>
          <a:endParaRPr lang="en-US" dirty="0"/>
        </a:p>
      </dgm:t>
    </dgm:pt>
    <dgm:pt modelId="{CAB9CCC1-99AA-4B65-B4A6-119325454B0F}" type="parTrans" cxnId="{CF1FACED-CB7C-412A-8BF8-F849CF3B2420}">
      <dgm:prSet/>
      <dgm:spPr/>
      <dgm:t>
        <a:bodyPr/>
        <a:lstStyle/>
        <a:p>
          <a:endParaRPr lang="de-DE"/>
        </a:p>
      </dgm:t>
    </dgm:pt>
    <dgm:pt modelId="{C9C3CAEF-92A1-450F-ACD3-EA76713E3C7D}" type="sibTrans" cxnId="{CF1FACED-CB7C-412A-8BF8-F849CF3B2420}">
      <dgm:prSet/>
      <dgm:spPr/>
      <dgm:t>
        <a:bodyPr/>
        <a:lstStyle/>
        <a:p>
          <a:endParaRPr lang="de-DE"/>
        </a:p>
      </dgm:t>
    </dgm:pt>
    <dgm:pt modelId="{B0DBA7CD-BE12-4CCE-BB4D-726BD83D03BB}">
      <dgm:prSet phldr="0"/>
      <dgm:spPr/>
      <dgm:t>
        <a:bodyPr/>
        <a:lstStyle/>
        <a:p>
          <a:pPr rtl="0"/>
          <a:r>
            <a:rPr lang="de-DE" dirty="0">
              <a:latin typeface="Arial"/>
            </a:rPr>
            <a:t>Ziel: Reduktion der Emission und somit Aufhalten des Klimawandels</a:t>
          </a:r>
        </a:p>
      </dgm:t>
    </dgm:pt>
    <dgm:pt modelId="{970C720C-7586-4BA0-AFEC-87F7CBEF5924}" type="parTrans" cxnId="{10E275A4-71A3-498C-BD09-7FB1BDCE270F}">
      <dgm:prSet/>
      <dgm:spPr/>
      <dgm:t>
        <a:bodyPr/>
        <a:lstStyle/>
        <a:p>
          <a:endParaRPr lang="de-DE"/>
        </a:p>
      </dgm:t>
    </dgm:pt>
    <dgm:pt modelId="{E2CD0879-F98B-45D8-A188-49EDF3E399E6}" type="sibTrans" cxnId="{10E275A4-71A3-498C-BD09-7FB1BDCE270F}">
      <dgm:prSet/>
      <dgm:spPr/>
      <dgm:t>
        <a:bodyPr/>
        <a:lstStyle/>
        <a:p>
          <a:endParaRPr lang="de-DE"/>
        </a:p>
      </dgm:t>
    </dgm:pt>
    <dgm:pt modelId="{6015DE31-EBC1-9141-96A9-81FCB627F291}">
      <dgm:prSet phldrT="[Text]" phldr="0"/>
      <dgm:spPr/>
      <dgm:t>
        <a:bodyPr/>
        <a:lstStyle/>
        <a:p>
          <a:pPr rtl="0"/>
          <a:r>
            <a:rPr lang="de-DE" dirty="0"/>
            <a:t>Stoffstromanalyse</a:t>
          </a:r>
        </a:p>
      </dgm:t>
    </dgm:pt>
    <dgm:pt modelId="{40FBFB0A-909A-0F4C-8CA2-FFBB80F5ABD8}" type="parTrans" cxnId="{9DAC1A67-0C77-CB46-9D3A-DA41486EEBF7}">
      <dgm:prSet/>
      <dgm:spPr/>
      <dgm:t>
        <a:bodyPr/>
        <a:lstStyle/>
        <a:p>
          <a:endParaRPr lang="de-DE"/>
        </a:p>
      </dgm:t>
    </dgm:pt>
    <dgm:pt modelId="{D7DAB721-334E-D941-97B4-D0D9E4BF6119}" type="sibTrans" cxnId="{9DAC1A67-0C77-CB46-9D3A-DA41486EEBF7}">
      <dgm:prSet/>
      <dgm:spPr/>
      <dgm:t>
        <a:bodyPr/>
        <a:lstStyle/>
        <a:p>
          <a:endParaRPr lang="de-DE"/>
        </a:p>
      </dgm:t>
    </dgm:pt>
    <dgm:pt modelId="{C24C9B51-C4AC-884B-825F-E528303FFD88}">
      <dgm:prSet phldrT="[Text]" phldr="0"/>
      <dgm:spPr/>
      <dgm:t>
        <a:bodyPr/>
        <a:lstStyle/>
        <a:p>
          <a:pPr rtl="0"/>
          <a:r>
            <a:rPr lang="de-DE" dirty="0"/>
            <a:t>Ganzheitliche Betrachtung der Prozessschritte</a:t>
          </a:r>
        </a:p>
      </dgm:t>
    </dgm:pt>
    <dgm:pt modelId="{32DCAFF0-1EE0-9B46-8298-28A436263162}" type="parTrans" cxnId="{DE8E2035-8609-8B49-9FD8-B678AA2E2C88}">
      <dgm:prSet/>
      <dgm:spPr/>
      <dgm:t>
        <a:bodyPr/>
        <a:lstStyle/>
        <a:p>
          <a:endParaRPr lang="de-DE"/>
        </a:p>
      </dgm:t>
    </dgm:pt>
    <dgm:pt modelId="{9C5170A2-2978-6147-AE83-B275F3165C68}" type="sibTrans" cxnId="{DE8E2035-8609-8B49-9FD8-B678AA2E2C88}">
      <dgm:prSet/>
      <dgm:spPr/>
      <dgm:t>
        <a:bodyPr/>
        <a:lstStyle/>
        <a:p>
          <a:endParaRPr lang="de-DE"/>
        </a:p>
      </dgm:t>
    </dgm:pt>
    <dgm:pt modelId="{CBAE17AB-57AB-9540-BF48-8BA2EE53A158}">
      <dgm:prSet phldrT="[Text]" phldr="0"/>
      <dgm:spPr/>
      <dgm:t>
        <a:bodyPr/>
        <a:lstStyle/>
        <a:p>
          <a:pPr rtl="0"/>
          <a:r>
            <a:rPr lang="de-DE" dirty="0"/>
            <a:t>Ziel: Wesentliche Defizite erkennen</a:t>
          </a:r>
        </a:p>
      </dgm:t>
    </dgm:pt>
    <dgm:pt modelId="{6D8CD10A-C96F-1149-AACB-41F64023013C}" type="parTrans" cxnId="{D57585C6-46DA-D246-95F8-6092BBD4C624}">
      <dgm:prSet/>
      <dgm:spPr/>
      <dgm:t>
        <a:bodyPr/>
        <a:lstStyle/>
        <a:p>
          <a:endParaRPr lang="de-DE"/>
        </a:p>
      </dgm:t>
    </dgm:pt>
    <dgm:pt modelId="{B9EECFC3-0A16-F94B-A809-67FC6A7CF077}" type="sibTrans" cxnId="{D57585C6-46DA-D246-95F8-6092BBD4C624}">
      <dgm:prSet/>
      <dgm:spPr/>
      <dgm:t>
        <a:bodyPr/>
        <a:lstStyle/>
        <a:p>
          <a:endParaRPr lang="de-DE"/>
        </a:p>
      </dgm:t>
    </dgm:pt>
    <dgm:pt modelId="{12FFC4D8-E128-43C0-B151-85B0DECEDA40}" type="pres">
      <dgm:prSet presAssocID="{B9A46089-A942-43B1-BB78-6666905E00AA}" presName="linear" presStyleCnt="0">
        <dgm:presLayoutVars>
          <dgm:dir/>
          <dgm:animLvl val="lvl"/>
          <dgm:resizeHandles val="exact"/>
        </dgm:presLayoutVars>
      </dgm:prSet>
      <dgm:spPr/>
    </dgm:pt>
    <dgm:pt modelId="{712A5776-D371-954B-8604-5F37D101ADC6}" type="pres">
      <dgm:prSet presAssocID="{6015DE31-EBC1-9141-96A9-81FCB627F291}" presName="parentLin" presStyleCnt="0"/>
      <dgm:spPr/>
    </dgm:pt>
    <dgm:pt modelId="{2FBD192B-79BE-0142-A7FB-7B3E3B728E57}" type="pres">
      <dgm:prSet presAssocID="{6015DE31-EBC1-9141-96A9-81FCB627F291}" presName="parentLeftMargin" presStyleLbl="node1" presStyleIdx="0" presStyleCnt="3"/>
      <dgm:spPr/>
    </dgm:pt>
    <dgm:pt modelId="{4D6D1315-15A5-934D-9759-DA42465DE422}" type="pres">
      <dgm:prSet presAssocID="{6015DE31-EBC1-9141-96A9-81FCB627F291}" presName="parentText" presStyleLbl="node1" presStyleIdx="0" presStyleCnt="3">
        <dgm:presLayoutVars>
          <dgm:chMax val="0"/>
          <dgm:bulletEnabled val="1"/>
        </dgm:presLayoutVars>
      </dgm:prSet>
      <dgm:spPr/>
    </dgm:pt>
    <dgm:pt modelId="{934CAA4E-58D9-0E4C-BA6E-D22A8BE7DAB6}" type="pres">
      <dgm:prSet presAssocID="{6015DE31-EBC1-9141-96A9-81FCB627F291}" presName="negativeSpace" presStyleCnt="0"/>
      <dgm:spPr/>
    </dgm:pt>
    <dgm:pt modelId="{1908688B-3B3A-834D-8443-167878525173}" type="pres">
      <dgm:prSet presAssocID="{6015DE31-EBC1-9141-96A9-81FCB627F291}" presName="childText" presStyleLbl="conFgAcc1" presStyleIdx="0" presStyleCnt="3">
        <dgm:presLayoutVars>
          <dgm:bulletEnabled val="1"/>
        </dgm:presLayoutVars>
      </dgm:prSet>
      <dgm:spPr/>
    </dgm:pt>
    <dgm:pt modelId="{063914B3-1189-0D4F-9E6E-254F06BF2479}" type="pres">
      <dgm:prSet presAssocID="{D7DAB721-334E-D941-97B4-D0D9E4BF6119}" presName="spaceBetweenRectangles" presStyleCnt="0"/>
      <dgm:spPr/>
    </dgm:pt>
    <dgm:pt modelId="{E6A03A93-0555-4C0A-B038-3A2F3EEF21E9}" type="pres">
      <dgm:prSet presAssocID="{22CB0AA7-A24E-4286-A826-A3A1D4E9413C}" presName="parentLin" presStyleCnt="0"/>
      <dgm:spPr/>
    </dgm:pt>
    <dgm:pt modelId="{AD7FAAA5-AADC-443C-A8D7-B86E1A880F37}" type="pres">
      <dgm:prSet presAssocID="{22CB0AA7-A24E-4286-A826-A3A1D4E9413C}" presName="parentLeftMargin" presStyleLbl="node1" presStyleIdx="0" presStyleCnt="3"/>
      <dgm:spPr/>
    </dgm:pt>
    <dgm:pt modelId="{BB0C51B3-4BB8-4D06-A3E2-E2A6A1A320D8}" type="pres">
      <dgm:prSet presAssocID="{22CB0AA7-A24E-4286-A826-A3A1D4E9413C}" presName="parentText" presStyleLbl="node1" presStyleIdx="1" presStyleCnt="3">
        <dgm:presLayoutVars>
          <dgm:chMax val="0"/>
          <dgm:bulletEnabled val="1"/>
        </dgm:presLayoutVars>
      </dgm:prSet>
      <dgm:spPr/>
    </dgm:pt>
    <dgm:pt modelId="{828230E7-0E03-4DA0-A752-0E78D9481F6E}" type="pres">
      <dgm:prSet presAssocID="{22CB0AA7-A24E-4286-A826-A3A1D4E9413C}" presName="negativeSpace" presStyleCnt="0"/>
      <dgm:spPr/>
    </dgm:pt>
    <dgm:pt modelId="{D01B4993-C657-456C-86D0-E58C0D0DF324}" type="pres">
      <dgm:prSet presAssocID="{22CB0AA7-A24E-4286-A826-A3A1D4E9413C}" presName="childText" presStyleLbl="conFgAcc1" presStyleIdx="1" presStyleCnt="3">
        <dgm:presLayoutVars>
          <dgm:bulletEnabled val="1"/>
        </dgm:presLayoutVars>
      </dgm:prSet>
      <dgm:spPr/>
    </dgm:pt>
    <dgm:pt modelId="{A7A70A03-2DB5-4D81-8E1B-BB4F2699AA6C}" type="pres">
      <dgm:prSet presAssocID="{FA985E3D-6586-4D49-98C1-CE44FB84C0F7}" presName="spaceBetweenRectangles" presStyleCnt="0"/>
      <dgm:spPr/>
    </dgm:pt>
    <dgm:pt modelId="{0D8B58A8-2B84-4264-94DB-B414019938A1}" type="pres">
      <dgm:prSet presAssocID="{CE38F6F1-903E-40FA-818A-297BA5F8B8E1}" presName="parentLin" presStyleCnt="0"/>
      <dgm:spPr/>
    </dgm:pt>
    <dgm:pt modelId="{7A490DBB-EB49-4409-8D3B-5C5574B0BE66}" type="pres">
      <dgm:prSet presAssocID="{CE38F6F1-903E-40FA-818A-297BA5F8B8E1}" presName="parentLeftMargin" presStyleLbl="node1" presStyleIdx="1" presStyleCnt="3"/>
      <dgm:spPr/>
    </dgm:pt>
    <dgm:pt modelId="{00C39E47-FC46-4B22-8823-F5B6FC977F60}" type="pres">
      <dgm:prSet presAssocID="{CE38F6F1-903E-40FA-818A-297BA5F8B8E1}" presName="parentText" presStyleLbl="node1" presStyleIdx="2" presStyleCnt="3">
        <dgm:presLayoutVars>
          <dgm:chMax val="0"/>
          <dgm:bulletEnabled val="1"/>
        </dgm:presLayoutVars>
      </dgm:prSet>
      <dgm:spPr/>
    </dgm:pt>
    <dgm:pt modelId="{575E998A-1232-4778-9E80-429BDF8B9825}" type="pres">
      <dgm:prSet presAssocID="{CE38F6F1-903E-40FA-818A-297BA5F8B8E1}" presName="negativeSpace" presStyleCnt="0"/>
      <dgm:spPr/>
    </dgm:pt>
    <dgm:pt modelId="{B89B7FED-F513-4510-8C73-13458EE6F845}" type="pres">
      <dgm:prSet presAssocID="{CE38F6F1-903E-40FA-818A-297BA5F8B8E1}" presName="childText" presStyleLbl="conFgAcc1" presStyleIdx="2" presStyleCnt="3">
        <dgm:presLayoutVars>
          <dgm:bulletEnabled val="1"/>
        </dgm:presLayoutVars>
      </dgm:prSet>
      <dgm:spPr/>
    </dgm:pt>
  </dgm:ptLst>
  <dgm:cxnLst>
    <dgm:cxn modelId="{C59A920E-DE2F-0648-9090-7FCFBE771EAE}" type="presOf" srcId="{6015DE31-EBC1-9141-96A9-81FCB627F291}" destId="{4D6D1315-15A5-934D-9759-DA42465DE422}" srcOrd="1" destOrd="0" presId="urn:microsoft.com/office/officeart/2005/8/layout/list1"/>
    <dgm:cxn modelId="{DE8E2035-8609-8B49-9FD8-B678AA2E2C88}" srcId="{6015DE31-EBC1-9141-96A9-81FCB627F291}" destId="{C24C9B51-C4AC-884B-825F-E528303FFD88}" srcOrd="0" destOrd="0" parTransId="{32DCAFF0-1EE0-9B46-8298-28A436263162}" sibTransId="{9C5170A2-2978-6147-AE83-B275F3165C68}"/>
    <dgm:cxn modelId="{1A53C338-D8B7-824E-8BBF-433DD7F825AA}" type="presOf" srcId="{CBAE17AB-57AB-9540-BF48-8BA2EE53A158}" destId="{1908688B-3B3A-834D-8443-167878525173}" srcOrd="0" destOrd="1" presId="urn:microsoft.com/office/officeart/2005/8/layout/list1"/>
    <dgm:cxn modelId="{B774D43A-7087-4521-930E-625C9D359685}" type="presOf" srcId="{B9A46089-A942-43B1-BB78-6666905E00AA}" destId="{12FFC4D8-E128-43C0-B151-85B0DECEDA40}" srcOrd="0" destOrd="0" presId="urn:microsoft.com/office/officeart/2005/8/layout/list1"/>
    <dgm:cxn modelId="{8D8BA43C-1F80-46E6-91C1-23C844D3CE8A}" type="presOf" srcId="{CE38F6F1-903E-40FA-818A-297BA5F8B8E1}" destId="{00C39E47-FC46-4B22-8823-F5B6FC977F60}" srcOrd="1" destOrd="0" presId="urn:microsoft.com/office/officeart/2005/8/layout/list1"/>
    <dgm:cxn modelId="{458DD246-027E-4994-93B8-FD2C6977DF69}" type="presOf" srcId="{22CB0AA7-A24E-4286-A826-A3A1D4E9413C}" destId="{BB0C51B3-4BB8-4D06-A3E2-E2A6A1A320D8}" srcOrd="1" destOrd="0" presId="urn:microsoft.com/office/officeart/2005/8/layout/list1"/>
    <dgm:cxn modelId="{17C9664C-E852-45C4-966F-1890858460CF}" srcId="{22CB0AA7-A24E-4286-A826-A3A1D4E9413C}" destId="{A86B912F-E555-4FEF-96E7-D1AECF85C43F}" srcOrd="0" destOrd="0" parTransId="{6708AFF3-F81F-476B-A5A5-8FA89F89F0F0}" sibTransId="{4C7F25CE-E80B-474C-BF46-795D07F7BA06}"/>
    <dgm:cxn modelId="{1E01F258-435D-104A-8FC9-209E77D733EE}" type="presOf" srcId="{C24C9B51-C4AC-884B-825F-E528303FFD88}" destId="{1908688B-3B3A-834D-8443-167878525173}" srcOrd="0" destOrd="0" presId="urn:microsoft.com/office/officeart/2005/8/layout/list1"/>
    <dgm:cxn modelId="{DDDFB25A-BE24-4E09-B2DA-E1E5A0431596}" type="presOf" srcId="{CE38F6F1-903E-40FA-818A-297BA5F8B8E1}" destId="{7A490DBB-EB49-4409-8D3B-5C5574B0BE66}" srcOrd="0" destOrd="0" presId="urn:microsoft.com/office/officeart/2005/8/layout/list1"/>
    <dgm:cxn modelId="{9DAC1A67-0C77-CB46-9D3A-DA41486EEBF7}" srcId="{B9A46089-A942-43B1-BB78-6666905E00AA}" destId="{6015DE31-EBC1-9141-96A9-81FCB627F291}" srcOrd="0" destOrd="0" parTransId="{40FBFB0A-909A-0F4C-8CA2-FFBB80F5ABD8}" sibTransId="{D7DAB721-334E-D941-97B4-D0D9E4BF6119}"/>
    <dgm:cxn modelId="{1AC1D76F-83C9-460A-B55F-29368A6E021A}" srcId="{B9A46089-A942-43B1-BB78-6666905E00AA}" destId="{22CB0AA7-A24E-4286-A826-A3A1D4E9413C}" srcOrd="1" destOrd="0" parTransId="{05673167-9399-4953-8FB7-5EB0D36D24FF}" sibTransId="{FA985E3D-6586-4D49-98C1-CE44FB84C0F7}"/>
    <dgm:cxn modelId="{10E275A4-71A3-498C-BD09-7FB1BDCE270F}" srcId="{CE38F6F1-903E-40FA-818A-297BA5F8B8E1}" destId="{B0DBA7CD-BE12-4CCE-BB4D-726BD83D03BB}" srcOrd="1" destOrd="0" parTransId="{970C720C-7586-4BA0-AFEC-87F7CBEF5924}" sibTransId="{E2CD0879-F98B-45D8-A188-49EDF3E399E6}"/>
    <dgm:cxn modelId="{74C2C3A5-0288-4DBC-B84C-4BFF0FEB4C1F}" type="presOf" srcId="{7B50FD69-E0C2-415C-AD0A-B0C47573A353}" destId="{D01B4993-C657-456C-86D0-E58C0D0DF324}" srcOrd="0" destOrd="1" presId="urn:microsoft.com/office/officeart/2005/8/layout/list1"/>
    <dgm:cxn modelId="{A850FDAA-3136-7B45-87D6-B1F31C9E8EE1}" type="presOf" srcId="{6015DE31-EBC1-9141-96A9-81FCB627F291}" destId="{2FBD192B-79BE-0142-A7FB-7B3E3B728E57}" srcOrd="0" destOrd="0" presId="urn:microsoft.com/office/officeart/2005/8/layout/list1"/>
    <dgm:cxn modelId="{A07673AD-8603-4D00-8DAC-C64C1DCE194A}" type="presOf" srcId="{22CB0AA7-A24E-4286-A826-A3A1D4E9413C}" destId="{AD7FAAA5-AADC-443C-A8D7-B86E1A880F37}" srcOrd="0" destOrd="0" presId="urn:microsoft.com/office/officeart/2005/8/layout/list1"/>
    <dgm:cxn modelId="{D57585C6-46DA-D246-95F8-6092BBD4C624}" srcId="{6015DE31-EBC1-9141-96A9-81FCB627F291}" destId="{CBAE17AB-57AB-9540-BF48-8BA2EE53A158}" srcOrd="1" destOrd="0" parTransId="{6D8CD10A-C96F-1149-AACB-41F64023013C}" sibTransId="{B9EECFC3-0A16-F94B-A809-67FC6A7CF077}"/>
    <dgm:cxn modelId="{4DF418C9-ECDD-4984-872F-CF8781F33CFD}" type="presOf" srcId="{47276374-E446-4CC1-AB4F-3CBE22BE29F7}" destId="{B89B7FED-F513-4510-8C73-13458EE6F845}" srcOrd="0" destOrd="0" presId="urn:microsoft.com/office/officeart/2005/8/layout/list1"/>
    <dgm:cxn modelId="{AA18D3E1-CEEA-40D6-B7EF-AE8568B0E363}" srcId="{CE38F6F1-903E-40FA-818A-297BA5F8B8E1}" destId="{47276374-E446-4CC1-AB4F-3CBE22BE29F7}" srcOrd="0" destOrd="0" parTransId="{B49A0EA0-C613-447E-A52B-CE60FDFAFCD4}" sibTransId="{CC2E5E15-CD75-4C4F-92A7-8468BAE2E847}"/>
    <dgm:cxn modelId="{A5A941ED-56F6-4D32-BD2B-D74884EB4753}" type="presOf" srcId="{A86B912F-E555-4FEF-96E7-D1AECF85C43F}" destId="{D01B4993-C657-456C-86D0-E58C0D0DF324}" srcOrd="0" destOrd="0" presId="urn:microsoft.com/office/officeart/2005/8/layout/list1"/>
    <dgm:cxn modelId="{EF9B6EED-307A-4201-93F4-7F79F420EF8A}" srcId="{B9A46089-A942-43B1-BB78-6666905E00AA}" destId="{CE38F6F1-903E-40FA-818A-297BA5F8B8E1}" srcOrd="2" destOrd="0" parTransId="{DE6D87F7-4DED-4CBF-8C14-3B284BFEB475}" sibTransId="{D74B7EA1-6B5E-43C1-B95B-16B9A1E947BE}"/>
    <dgm:cxn modelId="{CF1FACED-CB7C-412A-8BF8-F849CF3B2420}" srcId="{22CB0AA7-A24E-4286-A826-A3A1D4E9413C}" destId="{7B50FD69-E0C2-415C-AD0A-B0C47573A353}" srcOrd="1" destOrd="0" parTransId="{CAB9CCC1-99AA-4B65-B4A6-119325454B0F}" sibTransId="{C9C3CAEF-92A1-450F-ACD3-EA76713E3C7D}"/>
    <dgm:cxn modelId="{95F430FD-0F5D-4AC6-AD88-4A0E92E2D2B7}" type="presOf" srcId="{B0DBA7CD-BE12-4CCE-BB4D-726BD83D03BB}" destId="{B89B7FED-F513-4510-8C73-13458EE6F845}" srcOrd="0" destOrd="1" presId="urn:microsoft.com/office/officeart/2005/8/layout/list1"/>
    <dgm:cxn modelId="{003750ED-D9E5-D24F-8293-1001909B5FCA}" type="presParOf" srcId="{12FFC4D8-E128-43C0-B151-85B0DECEDA40}" destId="{712A5776-D371-954B-8604-5F37D101ADC6}" srcOrd="0" destOrd="0" presId="urn:microsoft.com/office/officeart/2005/8/layout/list1"/>
    <dgm:cxn modelId="{6563C3DC-6200-3A4C-95BC-63473D78F232}" type="presParOf" srcId="{712A5776-D371-954B-8604-5F37D101ADC6}" destId="{2FBD192B-79BE-0142-A7FB-7B3E3B728E57}" srcOrd="0" destOrd="0" presId="urn:microsoft.com/office/officeart/2005/8/layout/list1"/>
    <dgm:cxn modelId="{A87C5B3F-62CD-594A-83CE-B9DED369F3D5}" type="presParOf" srcId="{712A5776-D371-954B-8604-5F37D101ADC6}" destId="{4D6D1315-15A5-934D-9759-DA42465DE422}" srcOrd="1" destOrd="0" presId="urn:microsoft.com/office/officeart/2005/8/layout/list1"/>
    <dgm:cxn modelId="{E939772E-C191-4945-8679-832FEFA7FA62}" type="presParOf" srcId="{12FFC4D8-E128-43C0-B151-85B0DECEDA40}" destId="{934CAA4E-58D9-0E4C-BA6E-D22A8BE7DAB6}" srcOrd="1" destOrd="0" presId="urn:microsoft.com/office/officeart/2005/8/layout/list1"/>
    <dgm:cxn modelId="{B4A269CA-0FE9-5C49-87A5-5452D34FD3D3}" type="presParOf" srcId="{12FFC4D8-E128-43C0-B151-85B0DECEDA40}" destId="{1908688B-3B3A-834D-8443-167878525173}" srcOrd="2" destOrd="0" presId="urn:microsoft.com/office/officeart/2005/8/layout/list1"/>
    <dgm:cxn modelId="{E46A1A5D-3317-6B43-A975-8F5D548D8D70}" type="presParOf" srcId="{12FFC4D8-E128-43C0-B151-85B0DECEDA40}" destId="{063914B3-1189-0D4F-9E6E-254F06BF2479}" srcOrd="3" destOrd="0" presId="urn:microsoft.com/office/officeart/2005/8/layout/list1"/>
    <dgm:cxn modelId="{CAD659AC-B7DF-4AF2-8A4C-9232E0065141}" type="presParOf" srcId="{12FFC4D8-E128-43C0-B151-85B0DECEDA40}" destId="{E6A03A93-0555-4C0A-B038-3A2F3EEF21E9}" srcOrd="4" destOrd="0" presId="urn:microsoft.com/office/officeart/2005/8/layout/list1"/>
    <dgm:cxn modelId="{AB31549A-3304-40C0-8DDE-CEFC052240A0}" type="presParOf" srcId="{E6A03A93-0555-4C0A-B038-3A2F3EEF21E9}" destId="{AD7FAAA5-AADC-443C-A8D7-B86E1A880F37}" srcOrd="0" destOrd="0" presId="urn:microsoft.com/office/officeart/2005/8/layout/list1"/>
    <dgm:cxn modelId="{65BA48F6-373E-46FE-A24F-E3441443D4AB}" type="presParOf" srcId="{E6A03A93-0555-4C0A-B038-3A2F3EEF21E9}" destId="{BB0C51B3-4BB8-4D06-A3E2-E2A6A1A320D8}" srcOrd="1" destOrd="0" presId="urn:microsoft.com/office/officeart/2005/8/layout/list1"/>
    <dgm:cxn modelId="{114B27D1-1923-49EF-BA21-23ABC8F31DDA}" type="presParOf" srcId="{12FFC4D8-E128-43C0-B151-85B0DECEDA40}" destId="{828230E7-0E03-4DA0-A752-0E78D9481F6E}" srcOrd="5" destOrd="0" presId="urn:microsoft.com/office/officeart/2005/8/layout/list1"/>
    <dgm:cxn modelId="{E03E4D61-5076-48FB-8334-DE11B9C6769E}" type="presParOf" srcId="{12FFC4D8-E128-43C0-B151-85B0DECEDA40}" destId="{D01B4993-C657-456C-86D0-E58C0D0DF324}" srcOrd="6" destOrd="0" presId="urn:microsoft.com/office/officeart/2005/8/layout/list1"/>
    <dgm:cxn modelId="{55FF2032-433C-4D61-A3F1-011528F130D6}" type="presParOf" srcId="{12FFC4D8-E128-43C0-B151-85B0DECEDA40}" destId="{A7A70A03-2DB5-4D81-8E1B-BB4F2699AA6C}" srcOrd="7" destOrd="0" presId="urn:microsoft.com/office/officeart/2005/8/layout/list1"/>
    <dgm:cxn modelId="{2E279394-61A4-49A9-93AB-1AE3B0199D6F}" type="presParOf" srcId="{12FFC4D8-E128-43C0-B151-85B0DECEDA40}" destId="{0D8B58A8-2B84-4264-94DB-B414019938A1}" srcOrd="8" destOrd="0" presId="urn:microsoft.com/office/officeart/2005/8/layout/list1"/>
    <dgm:cxn modelId="{D6ABFA11-FBB7-453C-B53C-AFEE7F909213}" type="presParOf" srcId="{0D8B58A8-2B84-4264-94DB-B414019938A1}" destId="{7A490DBB-EB49-4409-8D3B-5C5574B0BE66}" srcOrd="0" destOrd="0" presId="urn:microsoft.com/office/officeart/2005/8/layout/list1"/>
    <dgm:cxn modelId="{CB634A0D-DF94-40EF-8BD9-6CEC14BFDF13}" type="presParOf" srcId="{0D8B58A8-2B84-4264-94DB-B414019938A1}" destId="{00C39E47-FC46-4B22-8823-F5B6FC977F60}" srcOrd="1" destOrd="0" presId="urn:microsoft.com/office/officeart/2005/8/layout/list1"/>
    <dgm:cxn modelId="{C8A79397-C37B-47FD-86D5-7987454A4856}" type="presParOf" srcId="{12FFC4D8-E128-43C0-B151-85B0DECEDA40}" destId="{575E998A-1232-4778-9E80-429BDF8B9825}" srcOrd="9" destOrd="0" presId="urn:microsoft.com/office/officeart/2005/8/layout/list1"/>
    <dgm:cxn modelId="{6A77CBC2-E177-4C88-A966-704ED051AF7F}" type="presParOf" srcId="{12FFC4D8-E128-43C0-B151-85B0DECEDA40}" destId="{B89B7FED-F513-4510-8C73-13458EE6F8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CFD82A7-06AD-2F4C-8752-397955BDF19A}" type="doc">
      <dgm:prSet loTypeId="urn:microsoft.com/office/officeart/2005/8/layout/process2" loCatId="" qsTypeId="urn:microsoft.com/office/officeart/2005/8/quickstyle/simple1" qsCatId="simple" csTypeId="urn:microsoft.com/office/officeart/2005/8/colors/accent1_2" csCatId="accent1" phldr="1"/>
      <dgm:spPr/>
    </dgm:pt>
    <dgm:pt modelId="{5BF77BFF-9D83-FD47-9BF2-CD91B45F6BC0}">
      <dgm:prSet phldrT="[Text]"/>
      <dgm:spPr/>
      <dgm:t>
        <a:bodyPr/>
        <a:lstStyle/>
        <a:p>
          <a:r>
            <a:rPr lang="de-DE" dirty="0"/>
            <a:t>Mineral</a:t>
          </a:r>
        </a:p>
      </dgm:t>
    </dgm:pt>
    <dgm:pt modelId="{5099909B-F999-F548-84DE-22C5216E882E}" type="parTrans" cxnId="{BBE66FA2-F4A3-ED48-819D-9E71913109F7}">
      <dgm:prSet/>
      <dgm:spPr/>
      <dgm:t>
        <a:bodyPr/>
        <a:lstStyle/>
        <a:p>
          <a:endParaRPr lang="de-DE"/>
        </a:p>
      </dgm:t>
    </dgm:pt>
    <dgm:pt modelId="{EA56959A-F868-604E-894E-3C49D2D970D5}" type="sibTrans" cxnId="{BBE66FA2-F4A3-ED48-819D-9E71913109F7}">
      <dgm:prSet/>
      <dgm:spPr/>
      <dgm:t>
        <a:bodyPr/>
        <a:lstStyle/>
        <a:p>
          <a:endParaRPr lang="de-DE" dirty="0"/>
        </a:p>
      </dgm:t>
    </dgm:pt>
    <dgm:pt modelId="{CFCF69AF-417E-C54C-A740-2E0DB460AD7B}">
      <dgm:prSet phldrT="[Text]"/>
      <dgm:spPr/>
      <dgm:t>
        <a:bodyPr/>
        <a:lstStyle/>
        <a:p>
          <a:r>
            <a:rPr lang="de-DE" dirty="0"/>
            <a:t>Rohstoff</a:t>
          </a:r>
        </a:p>
      </dgm:t>
    </dgm:pt>
    <dgm:pt modelId="{F903F8FF-373C-524C-8E4F-F133E82584F7}" type="parTrans" cxnId="{8FD62CDF-BDBD-EF4D-8582-303AEEF87D1A}">
      <dgm:prSet/>
      <dgm:spPr/>
      <dgm:t>
        <a:bodyPr/>
        <a:lstStyle/>
        <a:p>
          <a:endParaRPr lang="de-DE"/>
        </a:p>
      </dgm:t>
    </dgm:pt>
    <dgm:pt modelId="{F6BBA327-41EC-1244-8EF8-FDC7F478601D}" type="sibTrans" cxnId="{8FD62CDF-BDBD-EF4D-8582-303AEEF87D1A}">
      <dgm:prSet/>
      <dgm:spPr/>
      <dgm:t>
        <a:bodyPr/>
        <a:lstStyle/>
        <a:p>
          <a:endParaRPr lang="de-DE" dirty="0"/>
        </a:p>
      </dgm:t>
    </dgm:pt>
    <dgm:pt modelId="{6314A6E9-6A52-FD48-8279-3E5C1566662B}">
      <dgm:prSet phldrT="[Text]"/>
      <dgm:spPr/>
      <dgm:t>
        <a:bodyPr/>
        <a:lstStyle/>
        <a:p>
          <a:r>
            <a:rPr lang="de-DE" dirty="0"/>
            <a:t>Halbzeug</a:t>
          </a:r>
        </a:p>
      </dgm:t>
    </dgm:pt>
    <dgm:pt modelId="{4EB973EA-3569-EA42-9DFF-58D0D265F117}" type="parTrans" cxnId="{8911B01B-5164-D842-A2DB-AA92A68C4BAA}">
      <dgm:prSet/>
      <dgm:spPr/>
      <dgm:t>
        <a:bodyPr/>
        <a:lstStyle/>
        <a:p>
          <a:endParaRPr lang="de-DE"/>
        </a:p>
      </dgm:t>
    </dgm:pt>
    <dgm:pt modelId="{E981D6F4-26F8-3440-ADD0-E19C39144BB2}" type="sibTrans" cxnId="{8911B01B-5164-D842-A2DB-AA92A68C4BAA}">
      <dgm:prSet/>
      <dgm:spPr/>
      <dgm:t>
        <a:bodyPr/>
        <a:lstStyle/>
        <a:p>
          <a:endParaRPr lang="de-DE" dirty="0"/>
        </a:p>
      </dgm:t>
    </dgm:pt>
    <dgm:pt modelId="{E3630DAE-0DD8-9947-BA67-A6FF45D7768D}">
      <dgm:prSet phldrT="[Text]"/>
      <dgm:spPr/>
      <dgm:t>
        <a:bodyPr/>
        <a:lstStyle/>
        <a:p>
          <a:r>
            <a:rPr lang="de-DE" dirty="0"/>
            <a:t>Produkt</a:t>
          </a:r>
        </a:p>
      </dgm:t>
    </dgm:pt>
    <dgm:pt modelId="{9E214541-298E-454B-8D64-C062C5CCF04D}" type="parTrans" cxnId="{727E71DC-B962-B542-90CD-AF157537A83A}">
      <dgm:prSet/>
      <dgm:spPr/>
      <dgm:t>
        <a:bodyPr/>
        <a:lstStyle/>
        <a:p>
          <a:endParaRPr lang="de-DE"/>
        </a:p>
      </dgm:t>
    </dgm:pt>
    <dgm:pt modelId="{4DEEDE0B-B2C4-1B49-A920-A6EAB12FDEC0}" type="sibTrans" cxnId="{727E71DC-B962-B542-90CD-AF157537A83A}">
      <dgm:prSet/>
      <dgm:spPr/>
      <dgm:t>
        <a:bodyPr/>
        <a:lstStyle/>
        <a:p>
          <a:endParaRPr lang="de-DE" dirty="0"/>
        </a:p>
      </dgm:t>
    </dgm:pt>
    <dgm:pt modelId="{32BC7E61-1CF7-C448-B10B-CFC2E632738B}">
      <dgm:prSet phldrT="[Text]"/>
      <dgm:spPr/>
      <dgm:t>
        <a:bodyPr/>
        <a:lstStyle/>
        <a:p>
          <a:r>
            <a:rPr lang="de-DE" dirty="0"/>
            <a:t>Nutzung</a:t>
          </a:r>
        </a:p>
      </dgm:t>
    </dgm:pt>
    <dgm:pt modelId="{9DC12EEA-5427-5346-9AE1-291C281F4402}" type="parTrans" cxnId="{D3F317DE-7FF4-1449-B74E-21915C638FE5}">
      <dgm:prSet/>
      <dgm:spPr/>
      <dgm:t>
        <a:bodyPr/>
        <a:lstStyle/>
        <a:p>
          <a:endParaRPr lang="de-DE"/>
        </a:p>
      </dgm:t>
    </dgm:pt>
    <dgm:pt modelId="{4A140731-2557-1A47-B940-7B60F4B52BE4}" type="sibTrans" cxnId="{D3F317DE-7FF4-1449-B74E-21915C638FE5}">
      <dgm:prSet/>
      <dgm:spPr/>
      <dgm:t>
        <a:bodyPr/>
        <a:lstStyle/>
        <a:p>
          <a:endParaRPr lang="de-DE" dirty="0"/>
        </a:p>
      </dgm:t>
    </dgm:pt>
    <dgm:pt modelId="{21F4D2E5-196C-6944-9FA2-7D8831C8E910}">
      <dgm:prSet phldrT="[Text]"/>
      <dgm:spPr/>
      <dgm:t>
        <a:bodyPr/>
        <a:lstStyle/>
        <a:p>
          <a:r>
            <a:rPr lang="de-DE" dirty="0"/>
            <a:t>Recycling</a:t>
          </a:r>
        </a:p>
      </dgm:t>
    </dgm:pt>
    <dgm:pt modelId="{E8723875-1718-4B48-BFED-007260C0407A}" type="parTrans" cxnId="{3427F14B-920A-EE4A-9E87-00BEE5251990}">
      <dgm:prSet/>
      <dgm:spPr/>
      <dgm:t>
        <a:bodyPr/>
        <a:lstStyle/>
        <a:p>
          <a:endParaRPr lang="de-DE"/>
        </a:p>
      </dgm:t>
    </dgm:pt>
    <dgm:pt modelId="{AF9E1844-64B4-604A-8A76-F96370798150}" type="sibTrans" cxnId="{3427F14B-920A-EE4A-9E87-00BEE5251990}">
      <dgm:prSet/>
      <dgm:spPr/>
      <dgm:t>
        <a:bodyPr/>
        <a:lstStyle/>
        <a:p>
          <a:endParaRPr lang="de-DE"/>
        </a:p>
      </dgm:t>
    </dgm:pt>
    <dgm:pt modelId="{8DF1E685-F709-F34D-95C9-3B90AA7CCF37}" type="pres">
      <dgm:prSet presAssocID="{5CFD82A7-06AD-2F4C-8752-397955BDF19A}" presName="linearFlow" presStyleCnt="0">
        <dgm:presLayoutVars>
          <dgm:resizeHandles val="exact"/>
        </dgm:presLayoutVars>
      </dgm:prSet>
      <dgm:spPr/>
    </dgm:pt>
    <dgm:pt modelId="{2A436A19-6AD4-F44D-9FF2-7D621D707936}" type="pres">
      <dgm:prSet presAssocID="{5BF77BFF-9D83-FD47-9BF2-CD91B45F6BC0}" presName="node" presStyleLbl="node1" presStyleIdx="0" presStyleCnt="6">
        <dgm:presLayoutVars>
          <dgm:bulletEnabled val="1"/>
        </dgm:presLayoutVars>
      </dgm:prSet>
      <dgm:spPr/>
    </dgm:pt>
    <dgm:pt modelId="{F09D07F0-F620-8D42-9E1C-815392DB40B7}" type="pres">
      <dgm:prSet presAssocID="{EA56959A-F868-604E-894E-3C49D2D970D5}" presName="sibTrans" presStyleLbl="sibTrans2D1" presStyleIdx="0" presStyleCnt="5"/>
      <dgm:spPr/>
    </dgm:pt>
    <dgm:pt modelId="{31D39575-E74A-7943-A50A-8F0BFEAB9A23}" type="pres">
      <dgm:prSet presAssocID="{EA56959A-F868-604E-894E-3C49D2D970D5}" presName="connectorText" presStyleLbl="sibTrans2D1" presStyleIdx="0" presStyleCnt="5"/>
      <dgm:spPr/>
    </dgm:pt>
    <dgm:pt modelId="{95008A1C-6D1F-F94C-A371-961E2C87245F}" type="pres">
      <dgm:prSet presAssocID="{CFCF69AF-417E-C54C-A740-2E0DB460AD7B}" presName="node" presStyleLbl="node1" presStyleIdx="1" presStyleCnt="6">
        <dgm:presLayoutVars>
          <dgm:bulletEnabled val="1"/>
        </dgm:presLayoutVars>
      </dgm:prSet>
      <dgm:spPr/>
    </dgm:pt>
    <dgm:pt modelId="{331C9201-D7EC-4844-B149-6AF311A01D3C}" type="pres">
      <dgm:prSet presAssocID="{F6BBA327-41EC-1244-8EF8-FDC7F478601D}" presName="sibTrans" presStyleLbl="sibTrans2D1" presStyleIdx="1" presStyleCnt="5"/>
      <dgm:spPr/>
    </dgm:pt>
    <dgm:pt modelId="{AA38A326-9368-AD4C-8BE4-BFAAFACB7B76}" type="pres">
      <dgm:prSet presAssocID="{F6BBA327-41EC-1244-8EF8-FDC7F478601D}" presName="connectorText" presStyleLbl="sibTrans2D1" presStyleIdx="1" presStyleCnt="5"/>
      <dgm:spPr/>
    </dgm:pt>
    <dgm:pt modelId="{62A249CF-6AA8-1A41-938B-950BF90C0458}" type="pres">
      <dgm:prSet presAssocID="{6314A6E9-6A52-FD48-8279-3E5C1566662B}" presName="node" presStyleLbl="node1" presStyleIdx="2" presStyleCnt="6">
        <dgm:presLayoutVars>
          <dgm:bulletEnabled val="1"/>
        </dgm:presLayoutVars>
      </dgm:prSet>
      <dgm:spPr/>
    </dgm:pt>
    <dgm:pt modelId="{86C8E049-DB3C-B045-B3D5-F950A7480853}" type="pres">
      <dgm:prSet presAssocID="{E981D6F4-26F8-3440-ADD0-E19C39144BB2}" presName="sibTrans" presStyleLbl="sibTrans2D1" presStyleIdx="2" presStyleCnt="5"/>
      <dgm:spPr/>
    </dgm:pt>
    <dgm:pt modelId="{2A6D65D8-17F5-4C45-A6ED-78B1D895B34E}" type="pres">
      <dgm:prSet presAssocID="{E981D6F4-26F8-3440-ADD0-E19C39144BB2}" presName="connectorText" presStyleLbl="sibTrans2D1" presStyleIdx="2" presStyleCnt="5"/>
      <dgm:spPr/>
    </dgm:pt>
    <dgm:pt modelId="{B90E6D2C-76CB-4649-9224-76E0DA3C9CAC}" type="pres">
      <dgm:prSet presAssocID="{E3630DAE-0DD8-9947-BA67-A6FF45D7768D}" presName="node" presStyleLbl="node1" presStyleIdx="3" presStyleCnt="6">
        <dgm:presLayoutVars>
          <dgm:bulletEnabled val="1"/>
        </dgm:presLayoutVars>
      </dgm:prSet>
      <dgm:spPr/>
    </dgm:pt>
    <dgm:pt modelId="{3BED02C3-B1C7-7742-9846-AC4EB16A54D4}" type="pres">
      <dgm:prSet presAssocID="{4DEEDE0B-B2C4-1B49-A920-A6EAB12FDEC0}" presName="sibTrans" presStyleLbl="sibTrans2D1" presStyleIdx="3" presStyleCnt="5"/>
      <dgm:spPr/>
    </dgm:pt>
    <dgm:pt modelId="{7E009F99-18DA-944E-B05C-0DD1C8D63738}" type="pres">
      <dgm:prSet presAssocID="{4DEEDE0B-B2C4-1B49-A920-A6EAB12FDEC0}" presName="connectorText" presStyleLbl="sibTrans2D1" presStyleIdx="3" presStyleCnt="5"/>
      <dgm:spPr/>
    </dgm:pt>
    <dgm:pt modelId="{4D64E621-121D-8A4F-A811-FE5575BFC39E}" type="pres">
      <dgm:prSet presAssocID="{32BC7E61-1CF7-C448-B10B-CFC2E632738B}" presName="node" presStyleLbl="node1" presStyleIdx="4" presStyleCnt="6">
        <dgm:presLayoutVars>
          <dgm:bulletEnabled val="1"/>
        </dgm:presLayoutVars>
      </dgm:prSet>
      <dgm:spPr/>
    </dgm:pt>
    <dgm:pt modelId="{8FB16D1B-6B87-CD46-AF09-EB53CC583ECA}" type="pres">
      <dgm:prSet presAssocID="{4A140731-2557-1A47-B940-7B60F4B52BE4}" presName="sibTrans" presStyleLbl="sibTrans2D1" presStyleIdx="4" presStyleCnt="5"/>
      <dgm:spPr/>
    </dgm:pt>
    <dgm:pt modelId="{F3270A42-6294-C648-B6D9-BC36D25BE0A4}" type="pres">
      <dgm:prSet presAssocID="{4A140731-2557-1A47-B940-7B60F4B52BE4}" presName="connectorText" presStyleLbl="sibTrans2D1" presStyleIdx="4" presStyleCnt="5"/>
      <dgm:spPr/>
    </dgm:pt>
    <dgm:pt modelId="{383DA805-F26A-F849-87FF-4944D1977575}" type="pres">
      <dgm:prSet presAssocID="{21F4D2E5-196C-6944-9FA2-7D8831C8E910}" presName="node" presStyleLbl="node1" presStyleIdx="5" presStyleCnt="6">
        <dgm:presLayoutVars>
          <dgm:bulletEnabled val="1"/>
        </dgm:presLayoutVars>
      </dgm:prSet>
      <dgm:spPr/>
    </dgm:pt>
  </dgm:ptLst>
  <dgm:cxnLst>
    <dgm:cxn modelId="{A8B20B03-98F0-2749-8C1E-F829E0B97F9B}" type="presOf" srcId="{E981D6F4-26F8-3440-ADD0-E19C39144BB2}" destId="{2A6D65D8-17F5-4C45-A6ED-78B1D895B34E}" srcOrd="1" destOrd="0" presId="urn:microsoft.com/office/officeart/2005/8/layout/process2"/>
    <dgm:cxn modelId="{8911B01B-5164-D842-A2DB-AA92A68C4BAA}" srcId="{5CFD82A7-06AD-2F4C-8752-397955BDF19A}" destId="{6314A6E9-6A52-FD48-8279-3E5C1566662B}" srcOrd="2" destOrd="0" parTransId="{4EB973EA-3569-EA42-9DFF-58D0D265F117}" sibTransId="{E981D6F4-26F8-3440-ADD0-E19C39144BB2}"/>
    <dgm:cxn modelId="{80771535-97FD-1543-97B8-77B5E1556919}" type="presOf" srcId="{EA56959A-F868-604E-894E-3C49D2D970D5}" destId="{F09D07F0-F620-8D42-9E1C-815392DB40B7}" srcOrd="0" destOrd="0" presId="urn:microsoft.com/office/officeart/2005/8/layout/process2"/>
    <dgm:cxn modelId="{D87E944A-398B-F94C-A641-255CBC105A57}" type="presOf" srcId="{EA56959A-F868-604E-894E-3C49D2D970D5}" destId="{31D39575-E74A-7943-A50A-8F0BFEAB9A23}" srcOrd="1" destOrd="0" presId="urn:microsoft.com/office/officeart/2005/8/layout/process2"/>
    <dgm:cxn modelId="{660DDC4B-CCBD-1F49-BFB2-A7148275E026}" type="presOf" srcId="{F6BBA327-41EC-1244-8EF8-FDC7F478601D}" destId="{AA38A326-9368-AD4C-8BE4-BFAAFACB7B76}" srcOrd="1" destOrd="0" presId="urn:microsoft.com/office/officeart/2005/8/layout/process2"/>
    <dgm:cxn modelId="{3427F14B-920A-EE4A-9E87-00BEE5251990}" srcId="{5CFD82A7-06AD-2F4C-8752-397955BDF19A}" destId="{21F4D2E5-196C-6944-9FA2-7D8831C8E910}" srcOrd="5" destOrd="0" parTransId="{E8723875-1718-4B48-BFED-007260C0407A}" sibTransId="{AF9E1844-64B4-604A-8A76-F96370798150}"/>
    <dgm:cxn modelId="{9D049A50-03D0-7741-8D9B-F4861843E4F8}" type="presOf" srcId="{F6BBA327-41EC-1244-8EF8-FDC7F478601D}" destId="{331C9201-D7EC-4844-B149-6AF311A01D3C}" srcOrd="0" destOrd="0" presId="urn:microsoft.com/office/officeart/2005/8/layout/process2"/>
    <dgm:cxn modelId="{F0811C58-D91D-984A-8097-0AC255236EBE}" type="presOf" srcId="{E981D6F4-26F8-3440-ADD0-E19C39144BB2}" destId="{86C8E049-DB3C-B045-B3D5-F950A7480853}" srcOrd="0" destOrd="0" presId="urn:microsoft.com/office/officeart/2005/8/layout/process2"/>
    <dgm:cxn modelId="{BBA7DA5D-0E59-E541-A88C-A12EB9A6631A}" type="presOf" srcId="{32BC7E61-1CF7-C448-B10B-CFC2E632738B}" destId="{4D64E621-121D-8A4F-A811-FE5575BFC39E}" srcOrd="0" destOrd="0" presId="urn:microsoft.com/office/officeart/2005/8/layout/process2"/>
    <dgm:cxn modelId="{C5801A66-7E2A-8B49-A61D-323C8DEBBBB6}" type="presOf" srcId="{4DEEDE0B-B2C4-1B49-A920-A6EAB12FDEC0}" destId="{7E009F99-18DA-944E-B05C-0DD1C8D63738}" srcOrd="1" destOrd="0" presId="urn:microsoft.com/office/officeart/2005/8/layout/process2"/>
    <dgm:cxn modelId="{08D3AC7C-6741-D941-9B57-27933D4D6E85}" type="presOf" srcId="{E3630DAE-0DD8-9947-BA67-A6FF45D7768D}" destId="{B90E6D2C-76CB-4649-9224-76E0DA3C9CAC}" srcOrd="0" destOrd="0" presId="urn:microsoft.com/office/officeart/2005/8/layout/process2"/>
    <dgm:cxn modelId="{7D38307E-1D45-8445-9BB0-E46F47052B01}" type="presOf" srcId="{21F4D2E5-196C-6944-9FA2-7D8831C8E910}" destId="{383DA805-F26A-F849-87FF-4944D1977575}" srcOrd="0" destOrd="0" presId="urn:microsoft.com/office/officeart/2005/8/layout/process2"/>
    <dgm:cxn modelId="{2492FF9A-EA10-DA41-954D-4213096A2966}" type="presOf" srcId="{6314A6E9-6A52-FD48-8279-3E5C1566662B}" destId="{62A249CF-6AA8-1A41-938B-950BF90C0458}" srcOrd="0" destOrd="0" presId="urn:microsoft.com/office/officeart/2005/8/layout/process2"/>
    <dgm:cxn modelId="{BBE66FA2-F4A3-ED48-819D-9E71913109F7}" srcId="{5CFD82A7-06AD-2F4C-8752-397955BDF19A}" destId="{5BF77BFF-9D83-FD47-9BF2-CD91B45F6BC0}" srcOrd="0" destOrd="0" parTransId="{5099909B-F999-F548-84DE-22C5216E882E}" sibTransId="{EA56959A-F868-604E-894E-3C49D2D970D5}"/>
    <dgm:cxn modelId="{F25656A3-E1C2-3543-98BC-326540F3C1E3}" type="presOf" srcId="{CFCF69AF-417E-C54C-A740-2E0DB460AD7B}" destId="{95008A1C-6D1F-F94C-A371-961E2C87245F}" srcOrd="0" destOrd="0" presId="urn:microsoft.com/office/officeart/2005/8/layout/process2"/>
    <dgm:cxn modelId="{AEEAE8AF-B1C5-E840-97E3-A20D627F924C}" type="presOf" srcId="{5CFD82A7-06AD-2F4C-8752-397955BDF19A}" destId="{8DF1E685-F709-F34D-95C9-3B90AA7CCF37}" srcOrd="0" destOrd="0" presId="urn:microsoft.com/office/officeart/2005/8/layout/process2"/>
    <dgm:cxn modelId="{727E71DC-B962-B542-90CD-AF157537A83A}" srcId="{5CFD82A7-06AD-2F4C-8752-397955BDF19A}" destId="{E3630DAE-0DD8-9947-BA67-A6FF45D7768D}" srcOrd="3" destOrd="0" parTransId="{9E214541-298E-454B-8D64-C062C5CCF04D}" sibTransId="{4DEEDE0B-B2C4-1B49-A920-A6EAB12FDEC0}"/>
    <dgm:cxn modelId="{7DDE16DE-1C08-AA40-ADEF-B71D231FA60A}" type="presOf" srcId="{4A140731-2557-1A47-B940-7B60F4B52BE4}" destId="{8FB16D1B-6B87-CD46-AF09-EB53CC583ECA}" srcOrd="0" destOrd="0" presId="urn:microsoft.com/office/officeart/2005/8/layout/process2"/>
    <dgm:cxn modelId="{D3F317DE-7FF4-1449-B74E-21915C638FE5}" srcId="{5CFD82A7-06AD-2F4C-8752-397955BDF19A}" destId="{32BC7E61-1CF7-C448-B10B-CFC2E632738B}" srcOrd="4" destOrd="0" parTransId="{9DC12EEA-5427-5346-9AE1-291C281F4402}" sibTransId="{4A140731-2557-1A47-B940-7B60F4B52BE4}"/>
    <dgm:cxn modelId="{8FD62CDF-BDBD-EF4D-8582-303AEEF87D1A}" srcId="{5CFD82A7-06AD-2F4C-8752-397955BDF19A}" destId="{CFCF69AF-417E-C54C-A740-2E0DB460AD7B}" srcOrd="1" destOrd="0" parTransId="{F903F8FF-373C-524C-8E4F-F133E82584F7}" sibTransId="{F6BBA327-41EC-1244-8EF8-FDC7F478601D}"/>
    <dgm:cxn modelId="{A5612DF2-66D2-6241-ADEB-FC5FE1CD8A4A}" type="presOf" srcId="{5BF77BFF-9D83-FD47-9BF2-CD91B45F6BC0}" destId="{2A436A19-6AD4-F44D-9FF2-7D621D707936}" srcOrd="0" destOrd="0" presId="urn:microsoft.com/office/officeart/2005/8/layout/process2"/>
    <dgm:cxn modelId="{71DC77F6-E418-774F-A43D-E59429BD6634}" type="presOf" srcId="{4DEEDE0B-B2C4-1B49-A920-A6EAB12FDEC0}" destId="{3BED02C3-B1C7-7742-9846-AC4EB16A54D4}" srcOrd="0" destOrd="0" presId="urn:microsoft.com/office/officeart/2005/8/layout/process2"/>
    <dgm:cxn modelId="{5A9E6FFF-D1B9-FA4F-BA92-1BB0FB7D2844}" type="presOf" srcId="{4A140731-2557-1A47-B940-7B60F4B52BE4}" destId="{F3270A42-6294-C648-B6D9-BC36D25BE0A4}" srcOrd="1" destOrd="0" presId="urn:microsoft.com/office/officeart/2005/8/layout/process2"/>
    <dgm:cxn modelId="{D2FAE130-1314-EA45-A237-2D71A3D22940}" type="presParOf" srcId="{8DF1E685-F709-F34D-95C9-3B90AA7CCF37}" destId="{2A436A19-6AD4-F44D-9FF2-7D621D707936}" srcOrd="0" destOrd="0" presId="urn:microsoft.com/office/officeart/2005/8/layout/process2"/>
    <dgm:cxn modelId="{87CC489F-701C-CA41-9579-E8117B6F0517}" type="presParOf" srcId="{8DF1E685-F709-F34D-95C9-3B90AA7CCF37}" destId="{F09D07F0-F620-8D42-9E1C-815392DB40B7}" srcOrd="1" destOrd="0" presId="urn:microsoft.com/office/officeart/2005/8/layout/process2"/>
    <dgm:cxn modelId="{D6FA744D-7F5C-864F-A6A2-7BDA3C954CE3}" type="presParOf" srcId="{F09D07F0-F620-8D42-9E1C-815392DB40B7}" destId="{31D39575-E74A-7943-A50A-8F0BFEAB9A23}" srcOrd="0" destOrd="0" presId="urn:microsoft.com/office/officeart/2005/8/layout/process2"/>
    <dgm:cxn modelId="{99BC1B52-32CE-5E49-A9EE-4FE5F9171591}" type="presParOf" srcId="{8DF1E685-F709-F34D-95C9-3B90AA7CCF37}" destId="{95008A1C-6D1F-F94C-A371-961E2C87245F}" srcOrd="2" destOrd="0" presId="urn:microsoft.com/office/officeart/2005/8/layout/process2"/>
    <dgm:cxn modelId="{459BE758-632C-0B42-9EF4-2C1E3A9DBB59}" type="presParOf" srcId="{8DF1E685-F709-F34D-95C9-3B90AA7CCF37}" destId="{331C9201-D7EC-4844-B149-6AF311A01D3C}" srcOrd="3" destOrd="0" presId="urn:microsoft.com/office/officeart/2005/8/layout/process2"/>
    <dgm:cxn modelId="{72834F27-BFA6-5C4B-BCB9-557B8E0615B4}" type="presParOf" srcId="{331C9201-D7EC-4844-B149-6AF311A01D3C}" destId="{AA38A326-9368-AD4C-8BE4-BFAAFACB7B76}" srcOrd="0" destOrd="0" presId="urn:microsoft.com/office/officeart/2005/8/layout/process2"/>
    <dgm:cxn modelId="{265B34FA-121E-8845-B5FC-19EABF791229}" type="presParOf" srcId="{8DF1E685-F709-F34D-95C9-3B90AA7CCF37}" destId="{62A249CF-6AA8-1A41-938B-950BF90C0458}" srcOrd="4" destOrd="0" presId="urn:microsoft.com/office/officeart/2005/8/layout/process2"/>
    <dgm:cxn modelId="{65F97B1C-2E89-864E-8858-C1C0DC55C725}" type="presParOf" srcId="{8DF1E685-F709-F34D-95C9-3B90AA7CCF37}" destId="{86C8E049-DB3C-B045-B3D5-F950A7480853}" srcOrd="5" destOrd="0" presId="urn:microsoft.com/office/officeart/2005/8/layout/process2"/>
    <dgm:cxn modelId="{8C1AA27F-CFCA-7846-A36D-4FBE917DD767}" type="presParOf" srcId="{86C8E049-DB3C-B045-B3D5-F950A7480853}" destId="{2A6D65D8-17F5-4C45-A6ED-78B1D895B34E}" srcOrd="0" destOrd="0" presId="urn:microsoft.com/office/officeart/2005/8/layout/process2"/>
    <dgm:cxn modelId="{CC6AF60A-3D78-C141-A73E-8E6A2B770FCA}" type="presParOf" srcId="{8DF1E685-F709-F34D-95C9-3B90AA7CCF37}" destId="{B90E6D2C-76CB-4649-9224-76E0DA3C9CAC}" srcOrd="6" destOrd="0" presId="urn:microsoft.com/office/officeart/2005/8/layout/process2"/>
    <dgm:cxn modelId="{37E2EF66-6A57-4D4D-AA35-D9C2C857DA23}" type="presParOf" srcId="{8DF1E685-F709-F34D-95C9-3B90AA7CCF37}" destId="{3BED02C3-B1C7-7742-9846-AC4EB16A54D4}" srcOrd="7" destOrd="0" presId="urn:microsoft.com/office/officeart/2005/8/layout/process2"/>
    <dgm:cxn modelId="{A44A70E8-ACC3-284D-8F65-CB13D47623A4}" type="presParOf" srcId="{3BED02C3-B1C7-7742-9846-AC4EB16A54D4}" destId="{7E009F99-18DA-944E-B05C-0DD1C8D63738}" srcOrd="0" destOrd="0" presId="urn:microsoft.com/office/officeart/2005/8/layout/process2"/>
    <dgm:cxn modelId="{8809491A-4A61-B945-A1EE-615917AA8FD2}" type="presParOf" srcId="{8DF1E685-F709-F34D-95C9-3B90AA7CCF37}" destId="{4D64E621-121D-8A4F-A811-FE5575BFC39E}" srcOrd="8" destOrd="0" presId="urn:microsoft.com/office/officeart/2005/8/layout/process2"/>
    <dgm:cxn modelId="{4D5C9AB7-FB90-0D40-ABDB-BC6AF25B5946}" type="presParOf" srcId="{8DF1E685-F709-F34D-95C9-3B90AA7CCF37}" destId="{8FB16D1B-6B87-CD46-AF09-EB53CC583ECA}" srcOrd="9" destOrd="0" presId="urn:microsoft.com/office/officeart/2005/8/layout/process2"/>
    <dgm:cxn modelId="{C99ABB7B-6786-D54C-A85E-B44506B3E518}" type="presParOf" srcId="{8FB16D1B-6B87-CD46-AF09-EB53CC583ECA}" destId="{F3270A42-6294-C648-B6D9-BC36D25BE0A4}" srcOrd="0" destOrd="0" presId="urn:microsoft.com/office/officeart/2005/8/layout/process2"/>
    <dgm:cxn modelId="{1869FD18-6E30-CE4D-80A5-508E3F8DB66C}" type="presParOf" srcId="{8DF1E685-F709-F34D-95C9-3B90AA7CCF37}" destId="{383DA805-F26A-F849-87FF-4944D1977575}" srcOrd="10"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B368546-4567-294D-9946-87C6F31D2290}"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de-DE"/>
        </a:p>
      </dgm:t>
    </dgm:pt>
    <dgm:pt modelId="{B81438D1-4A18-7E46-B33E-F2E4ACA38D40}">
      <dgm:prSet phldrT="[Text]" custT="1"/>
      <dgm:spPr/>
      <dgm:t>
        <a:bodyPr/>
        <a:lstStyle/>
        <a:p>
          <a:r>
            <a:rPr lang="de-DE" sz="2400" dirty="0"/>
            <a:t>Bergbau</a:t>
          </a:r>
        </a:p>
      </dgm:t>
    </dgm:pt>
    <dgm:pt modelId="{C04AECC3-71B4-BC41-AF53-942C57AB176B}" type="parTrans" cxnId="{1745601B-D651-8144-9FB4-56B0E784E126}">
      <dgm:prSet/>
      <dgm:spPr/>
      <dgm:t>
        <a:bodyPr/>
        <a:lstStyle/>
        <a:p>
          <a:endParaRPr lang="de-DE"/>
        </a:p>
      </dgm:t>
    </dgm:pt>
    <dgm:pt modelId="{51B077C1-F7BD-B54E-A0F5-5A7FCC5FE53C}" type="sibTrans" cxnId="{1745601B-D651-8144-9FB4-56B0E784E126}">
      <dgm:prSet/>
      <dgm:spPr>
        <a:ln w="25400">
          <a:solidFill>
            <a:schemeClr val="accent4">
              <a:alpha val="96000"/>
            </a:schemeClr>
          </a:solidFill>
        </a:ln>
      </dgm:spPr>
      <dgm:t>
        <a:bodyPr/>
        <a:lstStyle/>
        <a:p>
          <a:endParaRPr lang="de-DE" sz="2800"/>
        </a:p>
      </dgm:t>
    </dgm:pt>
    <dgm:pt modelId="{8FAAED81-EA6E-9440-B6DC-21E3EA50AE66}">
      <dgm:prSet phldrT="[Text]" custT="1"/>
      <dgm:spPr/>
      <dgm:t>
        <a:bodyPr/>
        <a:lstStyle/>
        <a:p>
          <a:r>
            <a:rPr lang="de-DE" sz="2400" dirty="0"/>
            <a:t>Al</a:t>
          </a:r>
          <a:r>
            <a:rPr lang="de-DE" sz="2400" baseline="-25000" dirty="0"/>
            <a:t>2</a:t>
          </a:r>
          <a:r>
            <a:rPr lang="de-DE" sz="2400" dirty="0"/>
            <a:t>O</a:t>
          </a:r>
          <a:r>
            <a:rPr lang="de-DE" sz="2400" baseline="-25000" dirty="0"/>
            <a:t>3</a:t>
          </a:r>
          <a:br>
            <a:rPr lang="de-DE" sz="2400" baseline="-25000" dirty="0"/>
          </a:br>
          <a:r>
            <a:rPr lang="de-DE" sz="2400" baseline="0" dirty="0"/>
            <a:t>Verhüttung</a:t>
          </a:r>
        </a:p>
      </dgm:t>
    </dgm:pt>
    <dgm:pt modelId="{A11F5F93-2043-7143-A6FC-1E0C228F2676}" type="parTrans" cxnId="{77ACE8E7-4A1A-D64D-9DC4-6F367805CA0C}">
      <dgm:prSet/>
      <dgm:spPr/>
      <dgm:t>
        <a:bodyPr/>
        <a:lstStyle/>
        <a:p>
          <a:endParaRPr lang="de-DE"/>
        </a:p>
      </dgm:t>
    </dgm:pt>
    <dgm:pt modelId="{F83B8106-5E22-C746-A42C-51582C29CE58}" type="sibTrans" cxnId="{77ACE8E7-4A1A-D64D-9DC4-6F367805CA0C}">
      <dgm:prSet/>
      <dgm:spPr>
        <a:ln w="25400">
          <a:solidFill>
            <a:schemeClr val="accent4">
              <a:alpha val="96000"/>
            </a:schemeClr>
          </a:solidFill>
        </a:ln>
      </dgm:spPr>
      <dgm:t>
        <a:bodyPr/>
        <a:lstStyle/>
        <a:p>
          <a:endParaRPr lang="de-DE" sz="2800"/>
        </a:p>
      </dgm:t>
    </dgm:pt>
    <dgm:pt modelId="{A50D0A9A-2E4C-0E44-A81B-61BCBFED9B8F}">
      <dgm:prSet phldrT="[Text]" custT="1"/>
      <dgm:spPr/>
      <dgm:t>
        <a:bodyPr/>
        <a:lstStyle/>
        <a:p>
          <a:r>
            <a:rPr lang="de-DE" sz="2400" dirty="0"/>
            <a:t>Aluminium</a:t>
          </a:r>
          <a:br>
            <a:rPr lang="de-DE" sz="2400" dirty="0"/>
          </a:br>
          <a:r>
            <a:rPr lang="de-DE" sz="2400" dirty="0"/>
            <a:t>Elektrolyse</a:t>
          </a:r>
        </a:p>
      </dgm:t>
    </dgm:pt>
    <dgm:pt modelId="{8ECB32E4-1EAA-BE49-9588-21F985C0F394}" type="parTrans" cxnId="{2F744A6F-41AD-6144-A420-1F1521329395}">
      <dgm:prSet/>
      <dgm:spPr/>
      <dgm:t>
        <a:bodyPr/>
        <a:lstStyle/>
        <a:p>
          <a:endParaRPr lang="de-DE"/>
        </a:p>
      </dgm:t>
    </dgm:pt>
    <dgm:pt modelId="{10CAB29A-22CE-CE41-AAF6-814F6FF18A5F}" type="sibTrans" cxnId="{2F744A6F-41AD-6144-A420-1F1521329395}">
      <dgm:prSet/>
      <dgm:spPr>
        <a:ln w="25400">
          <a:solidFill>
            <a:schemeClr val="accent4">
              <a:alpha val="96000"/>
            </a:schemeClr>
          </a:solidFill>
        </a:ln>
      </dgm:spPr>
      <dgm:t>
        <a:bodyPr/>
        <a:lstStyle/>
        <a:p>
          <a:endParaRPr lang="de-DE" sz="2800"/>
        </a:p>
      </dgm:t>
    </dgm:pt>
    <dgm:pt modelId="{7F6510DE-57A6-0C43-95F4-A33C59AF6E42}">
      <dgm:prSet phldrT="[Text]" custT="1"/>
      <dgm:spPr/>
      <dgm:t>
        <a:bodyPr/>
        <a:lstStyle/>
        <a:p>
          <a:r>
            <a:rPr lang="de-DE" sz="2400" dirty="0"/>
            <a:t>Transport</a:t>
          </a:r>
        </a:p>
      </dgm:t>
    </dgm:pt>
    <dgm:pt modelId="{669AB33B-B005-1E4F-B4EC-7212FCAABF03}" type="parTrans" cxnId="{A2AC523A-8F10-E745-AA89-ACB5A89B2FF8}">
      <dgm:prSet/>
      <dgm:spPr/>
      <dgm:t>
        <a:bodyPr/>
        <a:lstStyle/>
        <a:p>
          <a:endParaRPr lang="de-DE"/>
        </a:p>
      </dgm:t>
    </dgm:pt>
    <dgm:pt modelId="{ED6F66EB-5B9D-724C-AF59-632437C0412B}" type="sibTrans" cxnId="{A2AC523A-8F10-E745-AA89-ACB5A89B2FF8}">
      <dgm:prSet/>
      <dgm:spPr>
        <a:ln w="25400">
          <a:solidFill>
            <a:schemeClr val="accent4">
              <a:alpha val="96000"/>
            </a:schemeClr>
          </a:solidFill>
        </a:ln>
      </dgm:spPr>
      <dgm:t>
        <a:bodyPr/>
        <a:lstStyle/>
        <a:p>
          <a:endParaRPr lang="de-DE" sz="2800"/>
        </a:p>
      </dgm:t>
    </dgm:pt>
    <dgm:pt modelId="{2D2E1D07-FE5A-A04C-84E7-8A52C2C3DBF6}">
      <dgm:prSet phldrT="[Text]" custT="1"/>
      <dgm:spPr/>
      <dgm:t>
        <a:bodyPr/>
        <a:lstStyle/>
        <a:p>
          <a:r>
            <a:rPr lang="de-DE" sz="2400" dirty="0"/>
            <a:t>Halbzeuge</a:t>
          </a:r>
        </a:p>
      </dgm:t>
    </dgm:pt>
    <dgm:pt modelId="{6F9CCB32-B0FC-DD42-A900-83EAD08D7A08}" type="parTrans" cxnId="{11C1C4DA-B7F6-1A46-AEA1-BC8232A9BF0A}">
      <dgm:prSet/>
      <dgm:spPr/>
      <dgm:t>
        <a:bodyPr/>
        <a:lstStyle/>
        <a:p>
          <a:endParaRPr lang="de-DE"/>
        </a:p>
      </dgm:t>
    </dgm:pt>
    <dgm:pt modelId="{73B15F60-5F09-4844-8B2D-B84F6B74AF5E}" type="sibTrans" cxnId="{11C1C4DA-B7F6-1A46-AEA1-BC8232A9BF0A}">
      <dgm:prSet/>
      <dgm:spPr>
        <a:ln w="25400">
          <a:solidFill>
            <a:schemeClr val="accent4">
              <a:alpha val="96000"/>
            </a:schemeClr>
          </a:solidFill>
        </a:ln>
      </dgm:spPr>
      <dgm:t>
        <a:bodyPr/>
        <a:lstStyle/>
        <a:p>
          <a:endParaRPr lang="de-DE" sz="2800"/>
        </a:p>
      </dgm:t>
    </dgm:pt>
    <dgm:pt modelId="{7E187966-37AA-774B-B380-0D4A01018BE8}">
      <dgm:prSet phldrT="[Text]" custT="1"/>
      <dgm:spPr>
        <a:solidFill>
          <a:schemeClr val="accent1">
            <a:alpha val="98000"/>
          </a:schemeClr>
        </a:solidFill>
        <a:ln>
          <a:solidFill>
            <a:schemeClr val="lt1">
              <a:hueOff val="0"/>
              <a:satOff val="0"/>
              <a:lumOff val="0"/>
              <a:alpha val="61000"/>
            </a:schemeClr>
          </a:solidFill>
        </a:ln>
      </dgm:spPr>
      <dgm:t>
        <a:bodyPr/>
        <a:lstStyle/>
        <a:p>
          <a:r>
            <a:rPr lang="de-DE" sz="2400" dirty="0"/>
            <a:t>Produkte</a:t>
          </a:r>
        </a:p>
      </dgm:t>
    </dgm:pt>
    <dgm:pt modelId="{CEB42395-94FA-8C47-A88E-D76879BFF574}" type="parTrans" cxnId="{37168B30-D331-134B-8099-56F4F7A609F8}">
      <dgm:prSet/>
      <dgm:spPr/>
      <dgm:t>
        <a:bodyPr/>
        <a:lstStyle/>
        <a:p>
          <a:endParaRPr lang="de-DE"/>
        </a:p>
      </dgm:t>
    </dgm:pt>
    <dgm:pt modelId="{D2110503-29F3-874C-B027-6185BDA4A387}" type="sibTrans" cxnId="{37168B30-D331-134B-8099-56F4F7A609F8}">
      <dgm:prSet/>
      <dgm:spPr>
        <a:ln w="25400">
          <a:solidFill>
            <a:schemeClr val="accent4">
              <a:alpha val="96000"/>
            </a:schemeClr>
          </a:solidFill>
        </a:ln>
      </dgm:spPr>
      <dgm:t>
        <a:bodyPr/>
        <a:lstStyle/>
        <a:p>
          <a:endParaRPr lang="de-DE" sz="2800"/>
        </a:p>
      </dgm:t>
    </dgm:pt>
    <dgm:pt modelId="{F626293D-2EF8-854B-A10E-CC54912B1F62}">
      <dgm:prSet phldrT="[Text]" custT="1"/>
      <dgm:spPr>
        <a:solidFill>
          <a:schemeClr val="accent1">
            <a:alpha val="98000"/>
          </a:schemeClr>
        </a:solidFill>
      </dgm:spPr>
      <dgm:t>
        <a:bodyPr/>
        <a:lstStyle/>
        <a:p>
          <a:r>
            <a:rPr lang="de-DE" sz="2400" dirty="0"/>
            <a:t>Nutzung</a:t>
          </a:r>
        </a:p>
      </dgm:t>
    </dgm:pt>
    <dgm:pt modelId="{5C7B3CA2-446C-834E-B0D3-664AE77C93C7}" type="parTrans" cxnId="{5EE9A39B-62BD-7040-B708-1EB2C567AE4D}">
      <dgm:prSet/>
      <dgm:spPr/>
      <dgm:t>
        <a:bodyPr/>
        <a:lstStyle/>
        <a:p>
          <a:endParaRPr lang="de-DE"/>
        </a:p>
      </dgm:t>
    </dgm:pt>
    <dgm:pt modelId="{E1639FA5-035B-D44F-8AED-10E81ABD4026}" type="sibTrans" cxnId="{5EE9A39B-62BD-7040-B708-1EB2C567AE4D}">
      <dgm:prSet/>
      <dgm:spPr>
        <a:ln w="25400">
          <a:solidFill>
            <a:schemeClr val="accent4">
              <a:alpha val="96000"/>
            </a:schemeClr>
          </a:solidFill>
        </a:ln>
      </dgm:spPr>
      <dgm:t>
        <a:bodyPr/>
        <a:lstStyle/>
        <a:p>
          <a:endParaRPr lang="de-DE" sz="2800"/>
        </a:p>
      </dgm:t>
    </dgm:pt>
    <dgm:pt modelId="{3D1804B5-6C2A-2B49-9CC6-C52956EBCF84}">
      <dgm:prSet phldrT="[Text]" custT="1"/>
      <dgm:spPr>
        <a:solidFill>
          <a:schemeClr val="accent1">
            <a:alpha val="98000"/>
          </a:schemeClr>
        </a:solidFill>
      </dgm:spPr>
      <dgm:t>
        <a:bodyPr/>
        <a:lstStyle/>
        <a:p>
          <a:r>
            <a:rPr lang="de-DE" sz="2400" dirty="0"/>
            <a:t>Recycling</a:t>
          </a:r>
        </a:p>
      </dgm:t>
    </dgm:pt>
    <dgm:pt modelId="{4787BCD4-4CF9-9748-8D8A-658E832F31AC}" type="parTrans" cxnId="{87D68AAD-39A3-5840-BB8C-7388388300FF}">
      <dgm:prSet/>
      <dgm:spPr/>
      <dgm:t>
        <a:bodyPr/>
        <a:lstStyle/>
        <a:p>
          <a:endParaRPr lang="de-DE"/>
        </a:p>
      </dgm:t>
    </dgm:pt>
    <dgm:pt modelId="{C1550C89-F2B8-AB44-80B6-C97A47694FE6}" type="sibTrans" cxnId="{87D68AAD-39A3-5840-BB8C-7388388300FF}">
      <dgm:prSet/>
      <dgm:spPr>
        <a:ln w="25400">
          <a:solidFill>
            <a:schemeClr val="accent4">
              <a:alpha val="96000"/>
            </a:schemeClr>
          </a:solidFill>
        </a:ln>
      </dgm:spPr>
      <dgm:t>
        <a:bodyPr/>
        <a:lstStyle/>
        <a:p>
          <a:endParaRPr lang="de-DE" sz="2800"/>
        </a:p>
      </dgm:t>
    </dgm:pt>
    <dgm:pt modelId="{B6CE47D8-723A-2740-8C9C-19764A09C628}" type="pres">
      <dgm:prSet presAssocID="{FB368546-4567-294D-9946-87C6F31D2290}" presName="cycle" presStyleCnt="0">
        <dgm:presLayoutVars>
          <dgm:dir/>
          <dgm:resizeHandles val="exact"/>
        </dgm:presLayoutVars>
      </dgm:prSet>
      <dgm:spPr/>
    </dgm:pt>
    <dgm:pt modelId="{9B5A7D56-8F0D-4B48-8890-1CB2FD691B06}" type="pres">
      <dgm:prSet presAssocID="{B81438D1-4A18-7E46-B33E-F2E4ACA38D40}" presName="node" presStyleLbl="node1" presStyleIdx="0" presStyleCnt="8" custScaleX="242849">
        <dgm:presLayoutVars>
          <dgm:bulletEnabled val="1"/>
        </dgm:presLayoutVars>
      </dgm:prSet>
      <dgm:spPr/>
    </dgm:pt>
    <dgm:pt modelId="{E8CB8E62-803D-D048-9DED-1D6692C601CE}" type="pres">
      <dgm:prSet presAssocID="{B81438D1-4A18-7E46-B33E-F2E4ACA38D40}" presName="spNode" presStyleCnt="0"/>
      <dgm:spPr/>
    </dgm:pt>
    <dgm:pt modelId="{87CA6FC6-0E3C-6947-B294-1143F30336F6}" type="pres">
      <dgm:prSet presAssocID="{51B077C1-F7BD-B54E-A0F5-5A7FCC5FE53C}" presName="sibTrans" presStyleLbl="sibTrans1D1" presStyleIdx="0" presStyleCnt="8" custScaleX="2000000"/>
      <dgm:spPr/>
    </dgm:pt>
    <dgm:pt modelId="{BDB4798F-7D83-9440-AAD9-E1E9167B9277}" type="pres">
      <dgm:prSet presAssocID="{8FAAED81-EA6E-9440-B6DC-21E3EA50AE66}" presName="node" presStyleLbl="node1" presStyleIdx="1" presStyleCnt="8" custScaleX="242849" custScaleY="123624" custRadScaleRad="90009" custRadScaleInc="45166">
        <dgm:presLayoutVars>
          <dgm:bulletEnabled val="1"/>
        </dgm:presLayoutVars>
      </dgm:prSet>
      <dgm:spPr/>
    </dgm:pt>
    <dgm:pt modelId="{52A2290C-7316-CC46-87A2-2516D06145C3}" type="pres">
      <dgm:prSet presAssocID="{8FAAED81-EA6E-9440-B6DC-21E3EA50AE66}" presName="spNode" presStyleCnt="0"/>
      <dgm:spPr/>
    </dgm:pt>
    <dgm:pt modelId="{C5FB2E3E-EE3E-B84B-8216-0B7099F0D858}" type="pres">
      <dgm:prSet presAssocID="{F83B8106-5E22-C746-A42C-51582C29CE58}" presName="sibTrans" presStyleLbl="sibTrans1D1" presStyleIdx="1" presStyleCnt="8" custScaleX="2000000"/>
      <dgm:spPr/>
    </dgm:pt>
    <dgm:pt modelId="{B381D97F-7C03-4245-8923-CFA935928D2E}" type="pres">
      <dgm:prSet presAssocID="{A50D0A9A-2E4C-0E44-A81B-61BCBFED9B8F}" presName="node" presStyleLbl="node1" presStyleIdx="2" presStyleCnt="8" custScaleX="242849" custScaleY="126205">
        <dgm:presLayoutVars>
          <dgm:bulletEnabled val="1"/>
        </dgm:presLayoutVars>
      </dgm:prSet>
      <dgm:spPr/>
    </dgm:pt>
    <dgm:pt modelId="{4F765516-DC66-E641-8DAF-8B73E0FD5537}" type="pres">
      <dgm:prSet presAssocID="{A50D0A9A-2E4C-0E44-A81B-61BCBFED9B8F}" presName="spNode" presStyleCnt="0"/>
      <dgm:spPr/>
    </dgm:pt>
    <dgm:pt modelId="{ED30096D-7068-674B-9221-ED00F863093A}" type="pres">
      <dgm:prSet presAssocID="{10CAB29A-22CE-CE41-AAF6-814F6FF18A5F}" presName="sibTrans" presStyleLbl="sibTrans1D1" presStyleIdx="2" presStyleCnt="8" custScaleX="2000000"/>
      <dgm:spPr/>
    </dgm:pt>
    <dgm:pt modelId="{19B59DE9-2BC3-CD49-A729-940AEAA1356D}" type="pres">
      <dgm:prSet presAssocID="{7F6510DE-57A6-0C43-95F4-A33C59AF6E42}" presName="node" presStyleLbl="node1" presStyleIdx="3" presStyleCnt="8" custScaleX="242849" custRadScaleRad="91776" custRadScaleInc="-41176">
        <dgm:presLayoutVars>
          <dgm:bulletEnabled val="1"/>
        </dgm:presLayoutVars>
      </dgm:prSet>
      <dgm:spPr/>
    </dgm:pt>
    <dgm:pt modelId="{50630A05-2F29-544D-97B9-10512DE24542}" type="pres">
      <dgm:prSet presAssocID="{7F6510DE-57A6-0C43-95F4-A33C59AF6E42}" presName="spNode" presStyleCnt="0"/>
      <dgm:spPr/>
    </dgm:pt>
    <dgm:pt modelId="{5F068093-B2AE-114C-A7BF-8F3FED416964}" type="pres">
      <dgm:prSet presAssocID="{ED6F66EB-5B9D-724C-AF59-632437C0412B}" presName="sibTrans" presStyleLbl="sibTrans1D1" presStyleIdx="3" presStyleCnt="8" custScaleX="2000000"/>
      <dgm:spPr/>
    </dgm:pt>
    <dgm:pt modelId="{D1E412EC-5149-F944-8B86-888C86A47744}" type="pres">
      <dgm:prSet presAssocID="{2D2E1D07-FE5A-A04C-84E7-8A52C2C3DBF6}" presName="node" presStyleLbl="node1" presStyleIdx="4" presStyleCnt="8" custScaleX="242849">
        <dgm:presLayoutVars>
          <dgm:bulletEnabled val="1"/>
        </dgm:presLayoutVars>
      </dgm:prSet>
      <dgm:spPr/>
    </dgm:pt>
    <dgm:pt modelId="{24D25D8C-24CA-AF47-B3D6-E91561561AEC}" type="pres">
      <dgm:prSet presAssocID="{2D2E1D07-FE5A-A04C-84E7-8A52C2C3DBF6}" presName="spNode" presStyleCnt="0"/>
      <dgm:spPr/>
    </dgm:pt>
    <dgm:pt modelId="{67C9CD1E-BB9F-5143-8004-EC375E9D81A0}" type="pres">
      <dgm:prSet presAssocID="{73B15F60-5F09-4844-8B2D-B84F6B74AF5E}" presName="sibTrans" presStyleLbl="sibTrans1D1" presStyleIdx="4" presStyleCnt="8" custScaleX="2000000"/>
      <dgm:spPr/>
    </dgm:pt>
    <dgm:pt modelId="{B348B6B0-C27F-FC45-8623-1979B2DE508C}" type="pres">
      <dgm:prSet presAssocID="{7E187966-37AA-774B-B380-0D4A01018BE8}" presName="node" presStyleLbl="node1" presStyleIdx="5" presStyleCnt="8" custScaleX="242849" custRadScaleRad="90550" custRadScaleInc="36995">
        <dgm:presLayoutVars>
          <dgm:bulletEnabled val="1"/>
        </dgm:presLayoutVars>
      </dgm:prSet>
      <dgm:spPr/>
    </dgm:pt>
    <dgm:pt modelId="{5ECA1582-51EA-7340-ABFA-06C6E9B038E8}" type="pres">
      <dgm:prSet presAssocID="{7E187966-37AA-774B-B380-0D4A01018BE8}" presName="spNode" presStyleCnt="0"/>
      <dgm:spPr/>
    </dgm:pt>
    <dgm:pt modelId="{98395DE5-25D3-AB4F-879D-96EA2DF9D7D6}" type="pres">
      <dgm:prSet presAssocID="{D2110503-29F3-874C-B027-6185BDA4A387}" presName="sibTrans" presStyleLbl="sibTrans1D1" presStyleIdx="5" presStyleCnt="8" custScaleX="2000000"/>
      <dgm:spPr/>
    </dgm:pt>
    <dgm:pt modelId="{BFB49CBE-CB1C-B048-B1DF-53F9735D337F}" type="pres">
      <dgm:prSet presAssocID="{F626293D-2EF8-854B-A10E-CC54912B1F62}" presName="node" presStyleLbl="node1" presStyleIdx="6" presStyleCnt="8" custScaleX="242849">
        <dgm:presLayoutVars>
          <dgm:bulletEnabled val="1"/>
        </dgm:presLayoutVars>
      </dgm:prSet>
      <dgm:spPr/>
    </dgm:pt>
    <dgm:pt modelId="{99C3717F-FFCC-1D41-AE46-721AA491B867}" type="pres">
      <dgm:prSet presAssocID="{F626293D-2EF8-854B-A10E-CC54912B1F62}" presName="spNode" presStyleCnt="0"/>
      <dgm:spPr/>
    </dgm:pt>
    <dgm:pt modelId="{3D67D3FA-BC0C-4647-8C74-CBED956E5E6A}" type="pres">
      <dgm:prSet presAssocID="{E1639FA5-035B-D44F-8AED-10E81ABD4026}" presName="sibTrans" presStyleLbl="sibTrans1D1" presStyleIdx="6" presStyleCnt="8" custScaleX="2000000"/>
      <dgm:spPr/>
    </dgm:pt>
    <dgm:pt modelId="{57464247-C942-884C-8FEB-4BE921701794}" type="pres">
      <dgm:prSet presAssocID="{3D1804B5-6C2A-2B49-9CC6-C52956EBCF84}" presName="node" presStyleLbl="node1" presStyleIdx="7" presStyleCnt="8" custScaleX="242849" custRadScaleRad="90309" custRadScaleInc="-48990">
        <dgm:presLayoutVars>
          <dgm:bulletEnabled val="1"/>
        </dgm:presLayoutVars>
      </dgm:prSet>
      <dgm:spPr/>
    </dgm:pt>
    <dgm:pt modelId="{323A18D1-F9CB-8041-B6E1-D8A472B1E581}" type="pres">
      <dgm:prSet presAssocID="{3D1804B5-6C2A-2B49-9CC6-C52956EBCF84}" presName="spNode" presStyleCnt="0"/>
      <dgm:spPr/>
    </dgm:pt>
    <dgm:pt modelId="{B0A75BD3-5FEB-684E-8E8A-4BEA5551DC92}" type="pres">
      <dgm:prSet presAssocID="{C1550C89-F2B8-AB44-80B6-C97A47694FE6}" presName="sibTrans" presStyleLbl="sibTrans1D1" presStyleIdx="7" presStyleCnt="8" custScaleX="2000000"/>
      <dgm:spPr/>
    </dgm:pt>
  </dgm:ptLst>
  <dgm:cxnLst>
    <dgm:cxn modelId="{B001B90A-F681-B947-B684-1916A7B70F36}" type="presOf" srcId="{10CAB29A-22CE-CE41-AAF6-814F6FF18A5F}" destId="{ED30096D-7068-674B-9221-ED00F863093A}" srcOrd="0" destOrd="0" presId="urn:microsoft.com/office/officeart/2005/8/layout/cycle5"/>
    <dgm:cxn modelId="{1745601B-D651-8144-9FB4-56B0E784E126}" srcId="{FB368546-4567-294D-9946-87C6F31D2290}" destId="{B81438D1-4A18-7E46-B33E-F2E4ACA38D40}" srcOrd="0" destOrd="0" parTransId="{C04AECC3-71B4-BC41-AF53-942C57AB176B}" sibTransId="{51B077C1-F7BD-B54E-A0F5-5A7FCC5FE53C}"/>
    <dgm:cxn modelId="{7BA5F725-ABA0-6146-A735-B6E57F8D10F6}" type="presOf" srcId="{2D2E1D07-FE5A-A04C-84E7-8A52C2C3DBF6}" destId="{D1E412EC-5149-F944-8B86-888C86A47744}" srcOrd="0" destOrd="0" presId="urn:microsoft.com/office/officeart/2005/8/layout/cycle5"/>
    <dgm:cxn modelId="{0537972E-6ACF-8C4A-ADC7-673D8195D49A}" type="presOf" srcId="{ED6F66EB-5B9D-724C-AF59-632437C0412B}" destId="{5F068093-B2AE-114C-A7BF-8F3FED416964}" srcOrd="0" destOrd="0" presId="urn:microsoft.com/office/officeart/2005/8/layout/cycle5"/>
    <dgm:cxn modelId="{BEFDD02E-54A2-5340-A0C3-A0ACDBD94A7F}" type="presOf" srcId="{73B15F60-5F09-4844-8B2D-B84F6B74AF5E}" destId="{67C9CD1E-BB9F-5143-8004-EC375E9D81A0}" srcOrd="0" destOrd="0" presId="urn:microsoft.com/office/officeart/2005/8/layout/cycle5"/>
    <dgm:cxn modelId="{37168B30-D331-134B-8099-56F4F7A609F8}" srcId="{FB368546-4567-294D-9946-87C6F31D2290}" destId="{7E187966-37AA-774B-B380-0D4A01018BE8}" srcOrd="5" destOrd="0" parTransId="{CEB42395-94FA-8C47-A88E-D76879BFF574}" sibTransId="{D2110503-29F3-874C-B027-6185BDA4A387}"/>
    <dgm:cxn modelId="{A2AC523A-8F10-E745-AA89-ACB5A89B2FF8}" srcId="{FB368546-4567-294D-9946-87C6F31D2290}" destId="{7F6510DE-57A6-0C43-95F4-A33C59AF6E42}" srcOrd="3" destOrd="0" parTransId="{669AB33B-B005-1E4F-B4EC-7212FCAABF03}" sibTransId="{ED6F66EB-5B9D-724C-AF59-632437C0412B}"/>
    <dgm:cxn modelId="{0B63E241-D30B-0D40-9C56-C4D1322975E7}" type="presOf" srcId="{8FAAED81-EA6E-9440-B6DC-21E3EA50AE66}" destId="{BDB4798F-7D83-9440-AAD9-E1E9167B9277}" srcOrd="0" destOrd="0" presId="urn:microsoft.com/office/officeart/2005/8/layout/cycle5"/>
    <dgm:cxn modelId="{922C6F60-E214-5042-9224-A2AE91B07393}" type="presOf" srcId="{FB368546-4567-294D-9946-87C6F31D2290}" destId="{B6CE47D8-723A-2740-8C9C-19764A09C628}" srcOrd="0" destOrd="0" presId="urn:microsoft.com/office/officeart/2005/8/layout/cycle5"/>
    <dgm:cxn modelId="{0A96266C-698B-C74E-859A-196F9F9D1BAC}" type="presOf" srcId="{F83B8106-5E22-C746-A42C-51582C29CE58}" destId="{C5FB2E3E-EE3E-B84B-8216-0B7099F0D858}" srcOrd="0" destOrd="0" presId="urn:microsoft.com/office/officeart/2005/8/layout/cycle5"/>
    <dgm:cxn modelId="{7E54236E-B786-A348-955E-6D875DAFC149}" type="presOf" srcId="{F626293D-2EF8-854B-A10E-CC54912B1F62}" destId="{BFB49CBE-CB1C-B048-B1DF-53F9735D337F}" srcOrd="0" destOrd="0" presId="urn:microsoft.com/office/officeart/2005/8/layout/cycle5"/>
    <dgm:cxn modelId="{A35E026F-D626-0D47-9B79-016F3F5CBA22}" type="presOf" srcId="{51B077C1-F7BD-B54E-A0F5-5A7FCC5FE53C}" destId="{87CA6FC6-0E3C-6947-B294-1143F30336F6}" srcOrd="0" destOrd="0" presId="urn:microsoft.com/office/officeart/2005/8/layout/cycle5"/>
    <dgm:cxn modelId="{2F744A6F-41AD-6144-A420-1F1521329395}" srcId="{FB368546-4567-294D-9946-87C6F31D2290}" destId="{A50D0A9A-2E4C-0E44-A81B-61BCBFED9B8F}" srcOrd="2" destOrd="0" parTransId="{8ECB32E4-1EAA-BE49-9588-21F985C0F394}" sibTransId="{10CAB29A-22CE-CE41-AAF6-814F6FF18A5F}"/>
    <dgm:cxn modelId="{E6D2B483-224D-D44D-A701-1720DA2E2F98}" type="presOf" srcId="{7E187966-37AA-774B-B380-0D4A01018BE8}" destId="{B348B6B0-C27F-FC45-8623-1979B2DE508C}" srcOrd="0" destOrd="0" presId="urn:microsoft.com/office/officeart/2005/8/layout/cycle5"/>
    <dgm:cxn modelId="{03905788-6B26-1F4D-AE8E-44F21ADCD5F1}" type="presOf" srcId="{B81438D1-4A18-7E46-B33E-F2E4ACA38D40}" destId="{9B5A7D56-8F0D-4B48-8890-1CB2FD691B06}" srcOrd="0" destOrd="0" presId="urn:microsoft.com/office/officeart/2005/8/layout/cycle5"/>
    <dgm:cxn modelId="{17C69C8E-00A2-E247-915B-C86E7F13427A}" type="presOf" srcId="{7F6510DE-57A6-0C43-95F4-A33C59AF6E42}" destId="{19B59DE9-2BC3-CD49-A729-940AEAA1356D}" srcOrd="0" destOrd="0" presId="urn:microsoft.com/office/officeart/2005/8/layout/cycle5"/>
    <dgm:cxn modelId="{5EE9A39B-62BD-7040-B708-1EB2C567AE4D}" srcId="{FB368546-4567-294D-9946-87C6F31D2290}" destId="{F626293D-2EF8-854B-A10E-CC54912B1F62}" srcOrd="6" destOrd="0" parTransId="{5C7B3CA2-446C-834E-B0D3-664AE77C93C7}" sibTransId="{E1639FA5-035B-D44F-8AED-10E81ABD4026}"/>
    <dgm:cxn modelId="{B4F6639E-2303-0F41-B572-BD44E24C0913}" type="presOf" srcId="{E1639FA5-035B-D44F-8AED-10E81ABD4026}" destId="{3D67D3FA-BC0C-4647-8C74-CBED956E5E6A}" srcOrd="0" destOrd="0" presId="urn:microsoft.com/office/officeart/2005/8/layout/cycle5"/>
    <dgm:cxn modelId="{87D68AAD-39A3-5840-BB8C-7388388300FF}" srcId="{FB368546-4567-294D-9946-87C6F31D2290}" destId="{3D1804B5-6C2A-2B49-9CC6-C52956EBCF84}" srcOrd="7" destOrd="0" parTransId="{4787BCD4-4CF9-9748-8D8A-658E832F31AC}" sibTransId="{C1550C89-F2B8-AB44-80B6-C97A47694FE6}"/>
    <dgm:cxn modelId="{A792FFD1-436E-E444-A1CD-93C050D8558F}" type="presOf" srcId="{3D1804B5-6C2A-2B49-9CC6-C52956EBCF84}" destId="{57464247-C942-884C-8FEB-4BE921701794}" srcOrd="0" destOrd="0" presId="urn:microsoft.com/office/officeart/2005/8/layout/cycle5"/>
    <dgm:cxn modelId="{29CA16D4-0029-9849-BEBC-1B52EE738B31}" type="presOf" srcId="{D2110503-29F3-874C-B027-6185BDA4A387}" destId="{98395DE5-25D3-AB4F-879D-96EA2DF9D7D6}" srcOrd="0" destOrd="0" presId="urn:microsoft.com/office/officeart/2005/8/layout/cycle5"/>
    <dgm:cxn modelId="{11C1C4DA-B7F6-1A46-AEA1-BC8232A9BF0A}" srcId="{FB368546-4567-294D-9946-87C6F31D2290}" destId="{2D2E1D07-FE5A-A04C-84E7-8A52C2C3DBF6}" srcOrd="4" destOrd="0" parTransId="{6F9CCB32-B0FC-DD42-A900-83EAD08D7A08}" sibTransId="{73B15F60-5F09-4844-8B2D-B84F6B74AF5E}"/>
    <dgm:cxn modelId="{85E81AE5-B586-554E-8902-7B879F8625D7}" type="presOf" srcId="{C1550C89-F2B8-AB44-80B6-C97A47694FE6}" destId="{B0A75BD3-5FEB-684E-8E8A-4BEA5551DC92}" srcOrd="0" destOrd="0" presId="urn:microsoft.com/office/officeart/2005/8/layout/cycle5"/>
    <dgm:cxn modelId="{77ACE8E7-4A1A-D64D-9DC4-6F367805CA0C}" srcId="{FB368546-4567-294D-9946-87C6F31D2290}" destId="{8FAAED81-EA6E-9440-B6DC-21E3EA50AE66}" srcOrd="1" destOrd="0" parTransId="{A11F5F93-2043-7143-A6FC-1E0C228F2676}" sibTransId="{F83B8106-5E22-C746-A42C-51582C29CE58}"/>
    <dgm:cxn modelId="{98EF0FEE-C46D-F645-B390-42F755000879}" type="presOf" srcId="{A50D0A9A-2E4C-0E44-A81B-61BCBFED9B8F}" destId="{B381D97F-7C03-4245-8923-CFA935928D2E}" srcOrd="0" destOrd="0" presId="urn:microsoft.com/office/officeart/2005/8/layout/cycle5"/>
    <dgm:cxn modelId="{94D59172-D625-1346-AC59-4B10AC4C74C9}" type="presParOf" srcId="{B6CE47D8-723A-2740-8C9C-19764A09C628}" destId="{9B5A7D56-8F0D-4B48-8890-1CB2FD691B06}" srcOrd="0" destOrd="0" presId="urn:microsoft.com/office/officeart/2005/8/layout/cycle5"/>
    <dgm:cxn modelId="{EF4EA8AF-4869-3B4F-8FD3-29B03FCB87F1}" type="presParOf" srcId="{B6CE47D8-723A-2740-8C9C-19764A09C628}" destId="{E8CB8E62-803D-D048-9DED-1D6692C601CE}" srcOrd="1" destOrd="0" presId="urn:microsoft.com/office/officeart/2005/8/layout/cycle5"/>
    <dgm:cxn modelId="{073546C4-5050-714D-BD5F-C1E9E8478CD3}" type="presParOf" srcId="{B6CE47D8-723A-2740-8C9C-19764A09C628}" destId="{87CA6FC6-0E3C-6947-B294-1143F30336F6}" srcOrd="2" destOrd="0" presId="urn:microsoft.com/office/officeart/2005/8/layout/cycle5"/>
    <dgm:cxn modelId="{37A43893-F8AE-6248-BAB1-3320166E9270}" type="presParOf" srcId="{B6CE47D8-723A-2740-8C9C-19764A09C628}" destId="{BDB4798F-7D83-9440-AAD9-E1E9167B9277}" srcOrd="3" destOrd="0" presId="urn:microsoft.com/office/officeart/2005/8/layout/cycle5"/>
    <dgm:cxn modelId="{AD854367-E5FD-CF42-83D9-0FE4CDEFE3A8}" type="presParOf" srcId="{B6CE47D8-723A-2740-8C9C-19764A09C628}" destId="{52A2290C-7316-CC46-87A2-2516D06145C3}" srcOrd="4" destOrd="0" presId="urn:microsoft.com/office/officeart/2005/8/layout/cycle5"/>
    <dgm:cxn modelId="{9EDF7931-AE6B-CA40-B30C-9469EB1534EE}" type="presParOf" srcId="{B6CE47D8-723A-2740-8C9C-19764A09C628}" destId="{C5FB2E3E-EE3E-B84B-8216-0B7099F0D858}" srcOrd="5" destOrd="0" presId="urn:microsoft.com/office/officeart/2005/8/layout/cycle5"/>
    <dgm:cxn modelId="{8286AD1F-CB2F-9F4F-B519-19A954D7464F}" type="presParOf" srcId="{B6CE47D8-723A-2740-8C9C-19764A09C628}" destId="{B381D97F-7C03-4245-8923-CFA935928D2E}" srcOrd="6" destOrd="0" presId="urn:microsoft.com/office/officeart/2005/8/layout/cycle5"/>
    <dgm:cxn modelId="{D50C1DDE-7EBD-CC41-A174-47BD04B99E51}" type="presParOf" srcId="{B6CE47D8-723A-2740-8C9C-19764A09C628}" destId="{4F765516-DC66-E641-8DAF-8B73E0FD5537}" srcOrd="7" destOrd="0" presId="urn:microsoft.com/office/officeart/2005/8/layout/cycle5"/>
    <dgm:cxn modelId="{AD53D314-70EE-A749-B846-A6DDF2FE6E1B}" type="presParOf" srcId="{B6CE47D8-723A-2740-8C9C-19764A09C628}" destId="{ED30096D-7068-674B-9221-ED00F863093A}" srcOrd="8" destOrd="0" presId="urn:microsoft.com/office/officeart/2005/8/layout/cycle5"/>
    <dgm:cxn modelId="{E7073405-2C8E-684F-A866-C560881D0D07}" type="presParOf" srcId="{B6CE47D8-723A-2740-8C9C-19764A09C628}" destId="{19B59DE9-2BC3-CD49-A729-940AEAA1356D}" srcOrd="9" destOrd="0" presId="urn:microsoft.com/office/officeart/2005/8/layout/cycle5"/>
    <dgm:cxn modelId="{3150028E-9B15-9547-95FA-10BE985FEC04}" type="presParOf" srcId="{B6CE47D8-723A-2740-8C9C-19764A09C628}" destId="{50630A05-2F29-544D-97B9-10512DE24542}" srcOrd="10" destOrd="0" presId="urn:microsoft.com/office/officeart/2005/8/layout/cycle5"/>
    <dgm:cxn modelId="{F59DFCAC-5722-524C-AEA6-E9D60519C063}" type="presParOf" srcId="{B6CE47D8-723A-2740-8C9C-19764A09C628}" destId="{5F068093-B2AE-114C-A7BF-8F3FED416964}" srcOrd="11" destOrd="0" presId="urn:microsoft.com/office/officeart/2005/8/layout/cycle5"/>
    <dgm:cxn modelId="{EB30DE7F-3F10-994F-8161-2AB077C07FB3}" type="presParOf" srcId="{B6CE47D8-723A-2740-8C9C-19764A09C628}" destId="{D1E412EC-5149-F944-8B86-888C86A47744}" srcOrd="12" destOrd="0" presId="urn:microsoft.com/office/officeart/2005/8/layout/cycle5"/>
    <dgm:cxn modelId="{913C5A1C-D858-A141-8BE3-66627AEF4962}" type="presParOf" srcId="{B6CE47D8-723A-2740-8C9C-19764A09C628}" destId="{24D25D8C-24CA-AF47-B3D6-E91561561AEC}" srcOrd="13" destOrd="0" presId="urn:microsoft.com/office/officeart/2005/8/layout/cycle5"/>
    <dgm:cxn modelId="{DC3B9B43-86FF-CB45-A6FE-BF1B9F857177}" type="presParOf" srcId="{B6CE47D8-723A-2740-8C9C-19764A09C628}" destId="{67C9CD1E-BB9F-5143-8004-EC375E9D81A0}" srcOrd="14" destOrd="0" presId="urn:microsoft.com/office/officeart/2005/8/layout/cycle5"/>
    <dgm:cxn modelId="{2DDE501A-EB9A-6A44-B8F7-595C8B189663}" type="presParOf" srcId="{B6CE47D8-723A-2740-8C9C-19764A09C628}" destId="{B348B6B0-C27F-FC45-8623-1979B2DE508C}" srcOrd="15" destOrd="0" presId="urn:microsoft.com/office/officeart/2005/8/layout/cycle5"/>
    <dgm:cxn modelId="{5D6DF5C0-F79D-5E47-A4BC-3D806B9A33EB}" type="presParOf" srcId="{B6CE47D8-723A-2740-8C9C-19764A09C628}" destId="{5ECA1582-51EA-7340-ABFA-06C6E9B038E8}" srcOrd="16" destOrd="0" presId="urn:microsoft.com/office/officeart/2005/8/layout/cycle5"/>
    <dgm:cxn modelId="{6A4DB052-1C0D-5A4F-B398-566D1DC63318}" type="presParOf" srcId="{B6CE47D8-723A-2740-8C9C-19764A09C628}" destId="{98395DE5-25D3-AB4F-879D-96EA2DF9D7D6}" srcOrd="17" destOrd="0" presId="urn:microsoft.com/office/officeart/2005/8/layout/cycle5"/>
    <dgm:cxn modelId="{3F3C7165-EB74-3A40-AD16-366B80E86BCC}" type="presParOf" srcId="{B6CE47D8-723A-2740-8C9C-19764A09C628}" destId="{BFB49CBE-CB1C-B048-B1DF-53F9735D337F}" srcOrd="18" destOrd="0" presId="urn:microsoft.com/office/officeart/2005/8/layout/cycle5"/>
    <dgm:cxn modelId="{068B56FC-A5A9-A549-B13F-56368140C5DC}" type="presParOf" srcId="{B6CE47D8-723A-2740-8C9C-19764A09C628}" destId="{99C3717F-FFCC-1D41-AE46-721AA491B867}" srcOrd="19" destOrd="0" presId="urn:microsoft.com/office/officeart/2005/8/layout/cycle5"/>
    <dgm:cxn modelId="{69D787CF-674F-A844-A2EF-3BEBE1CB1178}" type="presParOf" srcId="{B6CE47D8-723A-2740-8C9C-19764A09C628}" destId="{3D67D3FA-BC0C-4647-8C74-CBED956E5E6A}" srcOrd="20" destOrd="0" presId="urn:microsoft.com/office/officeart/2005/8/layout/cycle5"/>
    <dgm:cxn modelId="{4D9A02E7-69A8-5E48-B2C3-094F9CF14587}" type="presParOf" srcId="{B6CE47D8-723A-2740-8C9C-19764A09C628}" destId="{57464247-C942-884C-8FEB-4BE921701794}" srcOrd="21" destOrd="0" presId="urn:microsoft.com/office/officeart/2005/8/layout/cycle5"/>
    <dgm:cxn modelId="{00190C7F-C9B1-5B43-9112-15E012819DD6}" type="presParOf" srcId="{B6CE47D8-723A-2740-8C9C-19764A09C628}" destId="{323A18D1-F9CB-8041-B6E1-D8A472B1E581}" srcOrd="22" destOrd="0" presId="urn:microsoft.com/office/officeart/2005/8/layout/cycle5"/>
    <dgm:cxn modelId="{CB5EAFBE-C5F3-7B48-AAC2-B19817C8288F}" type="presParOf" srcId="{B6CE47D8-723A-2740-8C9C-19764A09C628}" destId="{B0A75BD3-5FEB-684E-8E8A-4BEA5551DC92}" srcOrd="23"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0C68315E-0FB8-7A4B-9B92-75786AB3269F}">
      <dgm:prSet phldrT="[Text]"/>
      <dgm:spPr/>
      <dgm:t>
        <a:bodyPr/>
        <a:lstStyle/>
        <a:p>
          <a:r>
            <a:rPr lang="de-DE" dirty="0"/>
            <a:t>Bauxit</a:t>
          </a:r>
        </a:p>
      </dgm:t>
    </dgm:pt>
    <dgm:pt modelId="{14F0D432-965E-704B-8287-CFE522738A6A}" type="parTrans" cxnId="{D345FEC6-FF3D-C343-8D32-A39451738A01}">
      <dgm:prSet/>
      <dgm:spPr/>
      <dgm:t>
        <a:bodyPr/>
        <a:lstStyle/>
        <a:p>
          <a:endParaRPr lang="de-DE"/>
        </a:p>
      </dgm:t>
    </dgm:pt>
    <dgm:pt modelId="{5419B8EF-FC36-DA48-969E-CD0994FC6717}" type="sibTrans" cxnId="{D345FEC6-FF3D-C343-8D32-A39451738A01}">
      <dgm:prSet/>
      <dgm:spPr/>
      <dgm:t>
        <a:bodyPr/>
        <a:lstStyle/>
        <a:p>
          <a:endParaRPr lang="de-DE"/>
        </a:p>
      </dgm:t>
    </dgm:pt>
    <dgm:pt modelId="{E64843EB-CC94-F34D-A128-C5EBD5833139}">
      <dgm:prSet phldrT="[Text]"/>
      <dgm:spPr/>
      <dgm:t>
        <a:bodyPr/>
        <a:lstStyle/>
        <a:p>
          <a:r>
            <a:rPr lang="de-DE" dirty="0"/>
            <a:t>Bauxitgewinnung im Tagebau</a:t>
          </a:r>
        </a:p>
      </dgm:t>
    </dgm:pt>
    <dgm:pt modelId="{29C2E677-9E53-974E-BD12-5A26F3894F97}" type="parTrans" cxnId="{41FAC5C8-6280-D84C-8C76-A7F75AC31A27}">
      <dgm:prSet/>
      <dgm:spPr/>
      <dgm:t>
        <a:bodyPr/>
        <a:lstStyle/>
        <a:p>
          <a:endParaRPr lang="de-DE"/>
        </a:p>
      </dgm:t>
    </dgm:pt>
    <dgm:pt modelId="{EAA15160-512E-A341-AB20-6AE70DD9CC59}" type="sibTrans" cxnId="{41FAC5C8-6280-D84C-8C76-A7F75AC31A27}">
      <dgm:prSet/>
      <dgm:spPr/>
      <dgm:t>
        <a:bodyPr/>
        <a:lstStyle/>
        <a:p>
          <a:endParaRPr lang="de-DE"/>
        </a:p>
      </dgm:t>
    </dgm:pt>
    <dgm:pt modelId="{A0952974-3348-1944-9B2F-030CF65BB58B}">
      <dgm:prSet phldrT="[Text]"/>
      <dgm:spPr/>
      <dgm:t>
        <a:bodyPr/>
        <a:lstStyle/>
        <a:p>
          <a:r>
            <a:rPr lang="de-DE" dirty="0"/>
            <a:t>In welchem Naturraum wird abgebaut?</a:t>
          </a:r>
        </a:p>
      </dgm:t>
    </dgm:pt>
    <dgm:pt modelId="{CCA4D07D-B487-DD4D-B70A-7BEB588A9E88}" type="parTrans" cxnId="{779B6F1B-93AF-AA40-8EC2-E0B3B3F0A696}">
      <dgm:prSet/>
      <dgm:spPr/>
      <dgm:t>
        <a:bodyPr/>
        <a:lstStyle/>
        <a:p>
          <a:endParaRPr lang="de-DE"/>
        </a:p>
      </dgm:t>
    </dgm:pt>
    <dgm:pt modelId="{2601FE36-DD34-4A4B-84F6-0519498F1EB9}" type="sibTrans" cxnId="{779B6F1B-93AF-AA40-8EC2-E0B3B3F0A696}">
      <dgm:prSet/>
      <dgm:spPr/>
      <dgm:t>
        <a:bodyPr/>
        <a:lstStyle/>
        <a:p>
          <a:endParaRPr lang="de-DE"/>
        </a:p>
      </dgm:t>
    </dgm:pt>
    <dgm:pt modelId="{10C168F2-365D-584D-8FD9-B719EA367079}">
      <dgm:prSet phldrT="[Text]"/>
      <dgm:spPr/>
      <dgm:t>
        <a:bodyPr/>
        <a:lstStyle/>
        <a:p>
          <a:r>
            <a:rPr lang="de-DE" dirty="0"/>
            <a:t>Wo und wie wird der Abraum gelagert?</a:t>
          </a:r>
        </a:p>
      </dgm:t>
    </dgm:pt>
    <dgm:pt modelId="{FE60D47C-C720-B94C-8420-344B8D08148F}" type="parTrans" cxnId="{7E16F4A2-C24E-D049-8778-2A85957CFC44}">
      <dgm:prSet/>
      <dgm:spPr/>
      <dgm:t>
        <a:bodyPr/>
        <a:lstStyle/>
        <a:p>
          <a:endParaRPr lang="de-DE"/>
        </a:p>
      </dgm:t>
    </dgm:pt>
    <dgm:pt modelId="{887DBD96-A4F6-764B-BC52-D74B5A4770EA}" type="sibTrans" cxnId="{7E16F4A2-C24E-D049-8778-2A85957CFC44}">
      <dgm:prSet/>
      <dgm:spPr/>
      <dgm:t>
        <a:bodyPr/>
        <a:lstStyle/>
        <a:p>
          <a:endParaRPr lang="de-DE"/>
        </a:p>
      </dgm:t>
    </dgm:pt>
    <dgm:pt modelId="{DFE9245B-C83B-3443-96E3-B2E29FAA6597}">
      <dgm:prSet phldrT="[Text]"/>
      <dgm:spPr/>
      <dgm:t>
        <a:bodyPr/>
        <a:lstStyle/>
        <a:p>
          <a:r>
            <a:rPr lang="de-DE" dirty="0"/>
            <a:t>Welche Emissionen entstehen (Stäube, Wasserbelastungen)?</a:t>
          </a:r>
        </a:p>
      </dgm:t>
    </dgm:pt>
    <dgm:pt modelId="{071648F3-6DBF-094D-8B83-744E603DFDB8}" type="parTrans" cxnId="{E86F4ED0-5BC9-D040-94F5-C931C72458EC}">
      <dgm:prSet/>
      <dgm:spPr/>
      <dgm:t>
        <a:bodyPr/>
        <a:lstStyle/>
        <a:p>
          <a:endParaRPr lang="de-DE"/>
        </a:p>
      </dgm:t>
    </dgm:pt>
    <dgm:pt modelId="{0FA02DFB-141A-0D40-B81A-18CB647B85B0}" type="sibTrans" cxnId="{E86F4ED0-5BC9-D040-94F5-C931C72458EC}">
      <dgm:prSet/>
      <dgm:spPr/>
      <dgm:t>
        <a:bodyPr/>
        <a:lstStyle/>
        <a:p>
          <a:endParaRPr lang="de-DE"/>
        </a:p>
      </dgm:t>
    </dgm:pt>
    <dgm:pt modelId="{08A603FD-0E7E-964B-B991-5C4113EF32D8}" type="pres">
      <dgm:prSet presAssocID="{31A27C27-E942-8C4C-A044-B72B74F45258}" presName="linearFlow" presStyleCnt="0">
        <dgm:presLayoutVars>
          <dgm:dir/>
          <dgm:animLvl val="lvl"/>
          <dgm:resizeHandles val="exact"/>
        </dgm:presLayoutVars>
      </dgm:prSet>
      <dgm:spPr/>
    </dgm:pt>
    <dgm:pt modelId="{4EDC16DE-E082-A343-BABF-CD05A8E1862A}" type="pres">
      <dgm:prSet presAssocID="{0C68315E-0FB8-7A4B-9B92-75786AB3269F}" presName="composite" presStyleCnt="0"/>
      <dgm:spPr/>
    </dgm:pt>
    <dgm:pt modelId="{04894685-738A-7C42-A0F6-38513EC47313}" type="pres">
      <dgm:prSet presAssocID="{0C68315E-0FB8-7A4B-9B92-75786AB3269F}" presName="parentText" presStyleLbl="alignNode1" presStyleIdx="0" presStyleCnt="1">
        <dgm:presLayoutVars>
          <dgm:chMax val="1"/>
          <dgm:bulletEnabled val="1"/>
        </dgm:presLayoutVars>
      </dgm:prSet>
      <dgm:spPr/>
    </dgm:pt>
    <dgm:pt modelId="{8EAB039E-F55F-7642-8BA0-A3F27DA474CF}" type="pres">
      <dgm:prSet presAssocID="{0C68315E-0FB8-7A4B-9B92-75786AB3269F}" presName="descendantText" presStyleLbl="alignAcc1" presStyleIdx="0" presStyleCnt="1">
        <dgm:presLayoutVars>
          <dgm:bulletEnabled val="1"/>
        </dgm:presLayoutVars>
      </dgm:prSet>
      <dgm:spPr/>
    </dgm:pt>
  </dgm:ptLst>
  <dgm:cxnLst>
    <dgm:cxn modelId="{779B6F1B-93AF-AA40-8EC2-E0B3B3F0A696}" srcId="{0C68315E-0FB8-7A4B-9B92-75786AB3269F}" destId="{A0952974-3348-1944-9B2F-030CF65BB58B}" srcOrd="1" destOrd="0" parTransId="{CCA4D07D-B487-DD4D-B70A-7BEB588A9E88}" sibTransId="{2601FE36-DD34-4A4B-84F6-0519498F1EB9}"/>
    <dgm:cxn modelId="{78D8A659-7DA5-0841-996B-FD16DF14D1C9}" type="presOf" srcId="{DFE9245B-C83B-3443-96E3-B2E29FAA6597}" destId="{8EAB039E-F55F-7642-8BA0-A3F27DA474CF}" srcOrd="0" destOrd="3" presId="urn:microsoft.com/office/officeart/2005/8/layout/chevron2"/>
    <dgm:cxn modelId="{0D2A416D-7DFA-BD4F-88F0-0959C2571991}" type="presOf" srcId="{10C168F2-365D-584D-8FD9-B719EA367079}" destId="{8EAB039E-F55F-7642-8BA0-A3F27DA474CF}" srcOrd="0" destOrd="2" presId="urn:microsoft.com/office/officeart/2005/8/layout/chevron2"/>
    <dgm:cxn modelId="{CB2A4A8C-6C49-2847-9555-419C3A09B40F}" type="presOf" srcId="{A0952974-3348-1944-9B2F-030CF65BB58B}" destId="{8EAB039E-F55F-7642-8BA0-A3F27DA474CF}" srcOrd="0" destOrd="1" presId="urn:microsoft.com/office/officeart/2005/8/layout/chevron2"/>
    <dgm:cxn modelId="{7E16F4A2-C24E-D049-8778-2A85957CFC44}" srcId="{0C68315E-0FB8-7A4B-9B92-75786AB3269F}" destId="{10C168F2-365D-584D-8FD9-B719EA367079}" srcOrd="2" destOrd="0" parTransId="{FE60D47C-C720-B94C-8420-344B8D08148F}" sibTransId="{887DBD96-A4F6-764B-BC52-D74B5A4770EA}"/>
    <dgm:cxn modelId="{1A35DCB8-3A89-C744-812B-08AF64C864A7}" type="presOf" srcId="{31A27C27-E942-8C4C-A044-B72B74F45258}" destId="{08A603FD-0E7E-964B-B991-5C4113EF32D8}" srcOrd="0" destOrd="0" presId="urn:microsoft.com/office/officeart/2005/8/layout/chevron2"/>
    <dgm:cxn modelId="{D345FEC6-FF3D-C343-8D32-A39451738A01}" srcId="{31A27C27-E942-8C4C-A044-B72B74F45258}" destId="{0C68315E-0FB8-7A4B-9B92-75786AB3269F}" srcOrd="0" destOrd="0" parTransId="{14F0D432-965E-704B-8287-CFE522738A6A}" sibTransId="{5419B8EF-FC36-DA48-969E-CD0994FC6717}"/>
    <dgm:cxn modelId="{41FAC5C8-6280-D84C-8C76-A7F75AC31A27}" srcId="{0C68315E-0FB8-7A4B-9B92-75786AB3269F}" destId="{E64843EB-CC94-F34D-A128-C5EBD5833139}" srcOrd="0" destOrd="0" parTransId="{29C2E677-9E53-974E-BD12-5A26F3894F97}" sibTransId="{EAA15160-512E-A341-AB20-6AE70DD9CC59}"/>
    <dgm:cxn modelId="{E86F4ED0-5BC9-D040-94F5-C931C72458EC}" srcId="{0C68315E-0FB8-7A4B-9B92-75786AB3269F}" destId="{DFE9245B-C83B-3443-96E3-B2E29FAA6597}" srcOrd="3" destOrd="0" parTransId="{071648F3-6DBF-094D-8B83-744E603DFDB8}" sibTransId="{0FA02DFB-141A-0D40-B81A-18CB647B85B0}"/>
    <dgm:cxn modelId="{3B8868E2-B462-434A-BD8F-22C6B768E966}" type="presOf" srcId="{0C68315E-0FB8-7A4B-9B92-75786AB3269F}" destId="{04894685-738A-7C42-A0F6-38513EC47313}" srcOrd="0" destOrd="0" presId="urn:microsoft.com/office/officeart/2005/8/layout/chevron2"/>
    <dgm:cxn modelId="{C87777EB-8A01-9E44-B8A0-78BF59272B63}" type="presOf" srcId="{E64843EB-CC94-F34D-A128-C5EBD5833139}" destId="{8EAB039E-F55F-7642-8BA0-A3F27DA474CF}" srcOrd="0" destOrd="0" presId="urn:microsoft.com/office/officeart/2005/8/layout/chevron2"/>
    <dgm:cxn modelId="{D898F13A-265E-A647-B307-48823367B85A}" type="presParOf" srcId="{08A603FD-0E7E-964B-B991-5C4113EF32D8}" destId="{4EDC16DE-E082-A343-BABF-CD05A8E1862A}" srcOrd="0" destOrd="0" presId="urn:microsoft.com/office/officeart/2005/8/layout/chevron2"/>
    <dgm:cxn modelId="{20CB84C2-E2BA-6E4E-BFF3-DA968C865660}" type="presParOf" srcId="{4EDC16DE-E082-A343-BABF-CD05A8E1862A}" destId="{04894685-738A-7C42-A0F6-38513EC47313}" srcOrd="0" destOrd="0" presId="urn:microsoft.com/office/officeart/2005/8/layout/chevron2"/>
    <dgm:cxn modelId="{E9E106F5-4AF1-BD4E-A309-A1631D0C9371}" type="presParOf" srcId="{4EDC16DE-E082-A343-BABF-CD05A8E1862A}" destId="{8EAB039E-F55F-7642-8BA0-A3F27DA474C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FD3F13F6-B1E9-2A49-AFCD-ECFEE27BC858}">
      <dgm:prSet phldrT="[Text]"/>
      <dgm:spPr/>
      <dgm:t>
        <a:bodyPr/>
        <a:lstStyle/>
        <a:p>
          <a:r>
            <a:rPr lang="de-DE" dirty="0"/>
            <a:t>Al</a:t>
          </a:r>
          <a:r>
            <a:rPr lang="de-DE" baseline="-25000" dirty="0"/>
            <a:t>2</a:t>
          </a:r>
          <a:r>
            <a:rPr lang="de-DE" dirty="0"/>
            <a:t>O</a:t>
          </a:r>
          <a:r>
            <a:rPr lang="de-DE" baseline="-25000" dirty="0"/>
            <a:t>3</a:t>
          </a:r>
        </a:p>
      </dgm:t>
    </dgm:pt>
    <dgm:pt modelId="{AADED7EF-3C08-4A49-9D8A-B37DBD214EFF}" type="parTrans" cxnId="{A5BEAF43-C082-3A48-91B6-DE2B110B3C9A}">
      <dgm:prSet/>
      <dgm:spPr/>
      <dgm:t>
        <a:bodyPr/>
        <a:lstStyle/>
        <a:p>
          <a:endParaRPr lang="de-DE"/>
        </a:p>
      </dgm:t>
    </dgm:pt>
    <dgm:pt modelId="{C77A83D7-444E-834E-A1B0-178968A08482}" type="sibTrans" cxnId="{A5BEAF43-C082-3A48-91B6-DE2B110B3C9A}">
      <dgm:prSet/>
      <dgm:spPr/>
      <dgm:t>
        <a:bodyPr/>
        <a:lstStyle/>
        <a:p>
          <a:endParaRPr lang="de-DE"/>
        </a:p>
      </dgm:t>
    </dgm:pt>
    <dgm:pt modelId="{684A62DD-A93B-5443-AF41-EAF05B3F193A}">
      <dgm:prSet phldrT="[Text]"/>
      <dgm:spPr/>
      <dgm:t>
        <a:bodyPr/>
        <a:lstStyle/>
        <a:p>
          <a:r>
            <a:rPr lang="de-DE" dirty="0"/>
            <a:t>Welche Energieträger werden für die Prozesse genutzt?</a:t>
          </a:r>
          <a:br>
            <a:rPr lang="de-DE" dirty="0"/>
          </a:br>
          <a:r>
            <a:rPr lang="de-DE" dirty="0"/>
            <a:t>(Mischen, Autoklaven/Brennen, Eindicken, Aufrühren und Kalzinieren) </a:t>
          </a:r>
        </a:p>
      </dgm:t>
    </dgm:pt>
    <dgm:pt modelId="{D9495DF3-9596-804F-849B-CF7898FF7BE5}" type="parTrans" cxnId="{CEF03363-C8B9-ED41-A05A-BA649312EBDD}">
      <dgm:prSet/>
      <dgm:spPr/>
      <dgm:t>
        <a:bodyPr/>
        <a:lstStyle/>
        <a:p>
          <a:endParaRPr lang="de-DE"/>
        </a:p>
      </dgm:t>
    </dgm:pt>
    <dgm:pt modelId="{5716B113-7184-D14A-887A-48AEAD2D163E}" type="sibTrans" cxnId="{CEF03363-C8B9-ED41-A05A-BA649312EBDD}">
      <dgm:prSet/>
      <dgm:spPr/>
      <dgm:t>
        <a:bodyPr/>
        <a:lstStyle/>
        <a:p>
          <a:endParaRPr lang="de-DE"/>
        </a:p>
      </dgm:t>
    </dgm:pt>
    <dgm:pt modelId="{C91814DD-BFC9-9040-A478-BA395C19B307}">
      <dgm:prSet phldrT="[Text]"/>
      <dgm:spPr/>
      <dgm:t>
        <a:bodyPr/>
        <a:lstStyle/>
        <a:p>
          <a:r>
            <a:rPr lang="de-DE" dirty="0"/>
            <a:t>Woher stammt das Prozesswasser – gibt es einen Kreislauf?</a:t>
          </a:r>
        </a:p>
      </dgm:t>
    </dgm:pt>
    <dgm:pt modelId="{BFFE33DF-6505-B445-8073-85464FCDE397}" type="parTrans" cxnId="{1B0DA0BC-BA6C-F74C-8C3E-F3E830F25933}">
      <dgm:prSet/>
      <dgm:spPr/>
      <dgm:t>
        <a:bodyPr/>
        <a:lstStyle/>
        <a:p>
          <a:endParaRPr lang="de-DE"/>
        </a:p>
      </dgm:t>
    </dgm:pt>
    <dgm:pt modelId="{653BF365-7C39-174A-8ED9-BF2E08CC834F}" type="sibTrans" cxnId="{1B0DA0BC-BA6C-F74C-8C3E-F3E830F25933}">
      <dgm:prSet/>
      <dgm:spPr/>
      <dgm:t>
        <a:bodyPr/>
        <a:lstStyle/>
        <a:p>
          <a:endParaRPr lang="de-DE"/>
        </a:p>
      </dgm:t>
    </dgm:pt>
    <dgm:pt modelId="{4F08C322-B37C-7C4B-8EB1-4BA3E365D7A0}">
      <dgm:prSet phldrT="[Text]"/>
      <dgm:spPr/>
      <dgm:t>
        <a:bodyPr/>
        <a:lstStyle/>
        <a:p>
          <a:r>
            <a:rPr lang="de-DE" dirty="0"/>
            <a:t>Wie wurde die Natronlauge hergestellt? (Bauxit + NaOH → Al</a:t>
          </a:r>
          <a:r>
            <a:rPr lang="de-DE" baseline="-25000" dirty="0"/>
            <a:t>2</a:t>
          </a:r>
          <a:r>
            <a:rPr lang="de-DE" dirty="0"/>
            <a:t>O</a:t>
          </a:r>
          <a:r>
            <a:rPr lang="de-DE" baseline="-25000" dirty="0"/>
            <a:t>3</a:t>
          </a:r>
          <a:r>
            <a:rPr lang="de-DE" dirty="0"/>
            <a:t>)</a:t>
          </a:r>
        </a:p>
      </dgm:t>
    </dgm:pt>
    <dgm:pt modelId="{4AD426AB-EBF5-5E4B-B2C6-5883BA47812C}" type="parTrans" cxnId="{824B9D9B-C8E2-964A-8FAE-B26661AAFC7E}">
      <dgm:prSet/>
      <dgm:spPr/>
      <dgm:t>
        <a:bodyPr/>
        <a:lstStyle/>
        <a:p>
          <a:endParaRPr lang="de-DE"/>
        </a:p>
      </dgm:t>
    </dgm:pt>
    <dgm:pt modelId="{9C31EB38-69AD-9F42-A8A0-B3BF947F7E43}" type="sibTrans" cxnId="{824B9D9B-C8E2-964A-8FAE-B26661AAFC7E}">
      <dgm:prSet/>
      <dgm:spPr/>
      <dgm:t>
        <a:bodyPr/>
        <a:lstStyle/>
        <a:p>
          <a:endParaRPr lang="de-DE"/>
        </a:p>
      </dgm:t>
    </dgm:pt>
    <dgm:pt modelId="{5CFCBA66-4486-464A-837E-FAD8B749CD09}">
      <dgm:prSet phldrT="[Text]"/>
      <dgm:spPr/>
      <dgm:t>
        <a:bodyPr/>
        <a:lstStyle/>
        <a:p>
          <a:r>
            <a:rPr lang="de-DE" dirty="0"/>
            <a:t>Wo und wie wird der Rotschlamm gelagert? Wie steht es um Abwasser und Emissionen?</a:t>
          </a:r>
        </a:p>
      </dgm:t>
    </dgm:pt>
    <dgm:pt modelId="{E7E75246-034E-5249-A9A6-7A7E43D8FFBE}" type="parTrans" cxnId="{1E1A6BD4-43A0-FF4A-84A9-CC204EF0C081}">
      <dgm:prSet/>
      <dgm:spPr/>
      <dgm:t>
        <a:bodyPr/>
        <a:lstStyle/>
        <a:p>
          <a:endParaRPr lang="de-DE"/>
        </a:p>
      </dgm:t>
    </dgm:pt>
    <dgm:pt modelId="{2E9AA4FD-8A69-8547-A8EF-19994B25C67C}" type="sibTrans" cxnId="{1E1A6BD4-43A0-FF4A-84A9-CC204EF0C081}">
      <dgm:prSet/>
      <dgm:spPr/>
      <dgm:t>
        <a:bodyPr/>
        <a:lstStyle/>
        <a:p>
          <a:endParaRPr lang="de-DE"/>
        </a:p>
      </dgm:t>
    </dgm:pt>
    <dgm:pt modelId="{08A603FD-0E7E-964B-B991-5C4113EF32D8}" type="pres">
      <dgm:prSet presAssocID="{31A27C27-E942-8C4C-A044-B72B74F45258}" presName="linearFlow" presStyleCnt="0">
        <dgm:presLayoutVars>
          <dgm:dir/>
          <dgm:animLvl val="lvl"/>
          <dgm:resizeHandles val="exact"/>
        </dgm:presLayoutVars>
      </dgm:prSet>
      <dgm:spPr/>
    </dgm:pt>
    <dgm:pt modelId="{ABF0AA25-CACF-414A-80DA-269E2A81832E}" type="pres">
      <dgm:prSet presAssocID="{FD3F13F6-B1E9-2A49-AFCD-ECFEE27BC858}" presName="composite" presStyleCnt="0"/>
      <dgm:spPr/>
    </dgm:pt>
    <dgm:pt modelId="{9528C19D-E74F-D744-A91B-1D2001C4040A}" type="pres">
      <dgm:prSet presAssocID="{FD3F13F6-B1E9-2A49-AFCD-ECFEE27BC858}" presName="parentText" presStyleLbl="alignNode1" presStyleIdx="0" presStyleCnt="1">
        <dgm:presLayoutVars>
          <dgm:chMax val="1"/>
          <dgm:bulletEnabled val="1"/>
        </dgm:presLayoutVars>
      </dgm:prSet>
      <dgm:spPr/>
    </dgm:pt>
    <dgm:pt modelId="{F4EBC6BA-092B-4F4D-8737-107FA36C738E}" type="pres">
      <dgm:prSet presAssocID="{FD3F13F6-B1E9-2A49-AFCD-ECFEE27BC858}" presName="descendantText" presStyleLbl="alignAcc1" presStyleIdx="0" presStyleCnt="1">
        <dgm:presLayoutVars>
          <dgm:bulletEnabled val="1"/>
        </dgm:presLayoutVars>
      </dgm:prSet>
      <dgm:spPr/>
    </dgm:pt>
  </dgm:ptLst>
  <dgm:cxnLst>
    <dgm:cxn modelId="{0199943A-F562-B14C-9EF1-7A942DF43A14}" type="presOf" srcId="{5CFCBA66-4486-464A-837E-FAD8B749CD09}" destId="{F4EBC6BA-092B-4F4D-8737-107FA36C738E}" srcOrd="0" destOrd="1" presId="urn:microsoft.com/office/officeart/2005/8/layout/chevron2"/>
    <dgm:cxn modelId="{A5BEAF43-C082-3A48-91B6-DE2B110B3C9A}" srcId="{31A27C27-E942-8C4C-A044-B72B74F45258}" destId="{FD3F13F6-B1E9-2A49-AFCD-ECFEE27BC858}" srcOrd="0" destOrd="0" parTransId="{AADED7EF-3C08-4A49-9D8A-B37DBD214EFF}" sibTransId="{C77A83D7-444E-834E-A1B0-178968A08482}"/>
    <dgm:cxn modelId="{FD38D653-D380-0446-836C-D65F6C7D3B1D}" type="presOf" srcId="{C91814DD-BFC9-9040-A478-BA395C19B307}" destId="{F4EBC6BA-092B-4F4D-8737-107FA36C738E}" srcOrd="0" destOrd="0" presId="urn:microsoft.com/office/officeart/2005/8/layout/chevron2"/>
    <dgm:cxn modelId="{CEF03363-C8B9-ED41-A05A-BA649312EBDD}" srcId="{FD3F13F6-B1E9-2A49-AFCD-ECFEE27BC858}" destId="{684A62DD-A93B-5443-AF41-EAF05B3F193A}" srcOrd="3" destOrd="0" parTransId="{D9495DF3-9596-804F-849B-CF7898FF7BE5}" sibTransId="{5716B113-7184-D14A-887A-48AEAD2D163E}"/>
    <dgm:cxn modelId="{1AD4E47C-6B8A-4F4F-9959-DF01F3527194}" type="presOf" srcId="{FD3F13F6-B1E9-2A49-AFCD-ECFEE27BC858}" destId="{9528C19D-E74F-D744-A91B-1D2001C4040A}" srcOrd="0" destOrd="0" presId="urn:microsoft.com/office/officeart/2005/8/layout/chevron2"/>
    <dgm:cxn modelId="{824B9D9B-C8E2-964A-8FAE-B26661AAFC7E}" srcId="{FD3F13F6-B1E9-2A49-AFCD-ECFEE27BC858}" destId="{4F08C322-B37C-7C4B-8EB1-4BA3E365D7A0}" srcOrd="2" destOrd="0" parTransId="{4AD426AB-EBF5-5E4B-B2C6-5883BA47812C}" sibTransId="{9C31EB38-69AD-9F42-A8A0-B3BF947F7E43}"/>
    <dgm:cxn modelId="{38B53EA5-96B4-EE42-A229-731FC07B6048}" type="presOf" srcId="{4F08C322-B37C-7C4B-8EB1-4BA3E365D7A0}" destId="{F4EBC6BA-092B-4F4D-8737-107FA36C738E}" srcOrd="0" destOrd="2" presId="urn:microsoft.com/office/officeart/2005/8/layout/chevron2"/>
    <dgm:cxn modelId="{1A35DCB8-3A89-C744-812B-08AF64C864A7}" type="presOf" srcId="{31A27C27-E942-8C4C-A044-B72B74F45258}" destId="{08A603FD-0E7E-964B-B991-5C4113EF32D8}" srcOrd="0" destOrd="0" presId="urn:microsoft.com/office/officeart/2005/8/layout/chevron2"/>
    <dgm:cxn modelId="{1B0DA0BC-BA6C-F74C-8C3E-F3E830F25933}" srcId="{FD3F13F6-B1E9-2A49-AFCD-ECFEE27BC858}" destId="{C91814DD-BFC9-9040-A478-BA395C19B307}" srcOrd="0" destOrd="0" parTransId="{BFFE33DF-6505-B445-8073-85464FCDE397}" sibTransId="{653BF365-7C39-174A-8ED9-BF2E08CC834F}"/>
    <dgm:cxn modelId="{1E1A6BD4-43A0-FF4A-84A9-CC204EF0C081}" srcId="{FD3F13F6-B1E9-2A49-AFCD-ECFEE27BC858}" destId="{5CFCBA66-4486-464A-837E-FAD8B749CD09}" srcOrd="1" destOrd="0" parTransId="{E7E75246-034E-5249-A9A6-7A7E43D8FFBE}" sibTransId="{2E9AA4FD-8A69-8547-A8EF-19994B25C67C}"/>
    <dgm:cxn modelId="{F58736F1-2055-1643-929F-D39188DBB5CF}" type="presOf" srcId="{684A62DD-A93B-5443-AF41-EAF05B3F193A}" destId="{F4EBC6BA-092B-4F4D-8737-107FA36C738E}" srcOrd="0" destOrd="3" presId="urn:microsoft.com/office/officeart/2005/8/layout/chevron2"/>
    <dgm:cxn modelId="{5853941E-0A89-1E46-879A-BBE21AC7693D}" type="presParOf" srcId="{08A603FD-0E7E-964B-B991-5C4113EF32D8}" destId="{ABF0AA25-CACF-414A-80DA-269E2A81832E}" srcOrd="0" destOrd="0" presId="urn:microsoft.com/office/officeart/2005/8/layout/chevron2"/>
    <dgm:cxn modelId="{AD73F0C6-4088-634F-A4C2-8FB7F6056EBC}" type="presParOf" srcId="{ABF0AA25-CACF-414A-80DA-269E2A81832E}" destId="{9528C19D-E74F-D744-A91B-1D2001C4040A}" srcOrd="0" destOrd="0" presId="urn:microsoft.com/office/officeart/2005/8/layout/chevron2"/>
    <dgm:cxn modelId="{39672024-4764-1448-880C-EEB86C6355DE}" type="presParOf" srcId="{ABF0AA25-CACF-414A-80DA-269E2A81832E}" destId="{F4EBC6BA-092B-4F4D-8737-107FA36C738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dgm:spPr/>
      <dgm:t>
        <a:bodyPr/>
        <a:lstStyle/>
        <a:p>
          <a:r>
            <a:rPr lang="de-DE" dirty="0"/>
            <a:t>Al</a:t>
          </a:r>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dgm:spPr/>
      <dgm:t>
        <a:bodyPr/>
        <a:lstStyle/>
        <a:p>
          <a:r>
            <a:rPr lang="de-DE" dirty="0"/>
            <a:t>Welche Energieträger werden für den Strom der Schmelzfluss-Elektrolyse genutzt?</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0634FABF-BB31-CB4A-BF1F-8D718A19A157}">
      <dgm:prSet phldrT="[Text]"/>
      <dgm:spPr/>
      <dgm:t>
        <a:bodyPr/>
        <a:lstStyle/>
        <a:p>
          <a:r>
            <a:rPr lang="de-DE" dirty="0"/>
            <a:t>Wie wurden die Anoden- (und Kathodenmaterialien (Graphit) gewonnen?</a:t>
          </a:r>
        </a:p>
      </dgm:t>
    </dgm:pt>
    <dgm:pt modelId="{75DD46CE-E57D-7E4E-8F53-C61A5BF19549}" type="parTrans" cxnId="{82ECACC8-0213-8440-BC9D-82D00B61B7A7}">
      <dgm:prSet/>
      <dgm:spPr/>
      <dgm:t>
        <a:bodyPr/>
        <a:lstStyle/>
        <a:p>
          <a:endParaRPr lang="de-DE"/>
        </a:p>
      </dgm:t>
    </dgm:pt>
    <dgm:pt modelId="{4A865B86-02BA-8E45-B68D-DD12A1A7037F}" type="sibTrans" cxnId="{82ECACC8-0213-8440-BC9D-82D00B61B7A7}">
      <dgm:prSet/>
      <dgm:spPr/>
      <dgm:t>
        <a:bodyPr/>
        <a:lstStyle/>
        <a:p>
          <a:endParaRPr lang="de-DE"/>
        </a:p>
      </dgm:t>
    </dgm:pt>
    <dgm:pt modelId="{9E91D692-C4D6-304F-894D-16AB1B6AF1B2}">
      <dgm:prSet phldrT="[Text]"/>
      <dgm:spPr/>
      <dgm:t>
        <a:bodyPr/>
        <a:lstStyle/>
        <a:p>
          <a:r>
            <a:rPr lang="de-DE" dirty="0"/>
            <a:t>Wie wurde das Kryolith als Eutektikum gewonnen (Temperaturerniedrigung)?</a:t>
          </a:r>
        </a:p>
      </dgm:t>
    </dgm:pt>
    <dgm:pt modelId="{15658FF0-9784-3F49-976E-4BB4DD16C32C}" type="parTrans" cxnId="{BAF4F759-4D72-BB4B-9CDC-6BC70A8C784F}">
      <dgm:prSet/>
      <dgm:spPr/>
      <dgm:t>
        <a:bodyPr/>
        <a:lstStyle/>
        <a:p>
          <a:endParaRPr lang="de-DE"/>
        </a:p>
      </dgm:t>
    </dgm:pt>
    <dgm:pt modelId="{C515A6F5-E3D6-5B41-B3B3-6805B4D31E07}" type="sibTrans" cxnId="{BAF4F759-4D72-BB4B-9CDC-6BC70A8C784F}">
      <dgm:prSet/>
      <dgm:spPr/>
      <dgm:t>
        <a:bodyPr/>
        <a:lstStyle/>
        <a:p>
          <a:endParaRPr lang="de-DE"/>
        </a:p>
      </dgm:t>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95376">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dgm:presLayoutVars>
          <dgm:bulletEnabled val="1"/>
        </dgm:presLayoutVars>
      </dgm:prSet>
      <dgm:spPr/>
    </dgm:pt>
  </dgm:ptLst>
  <dgm:cxnLst>
    <dgm:cxn modelId="{206C613E-C3D5-4B43-B9A2-F38F1D410C45}" type="presOf" srcId="{AB153328-3A86-7743-A1F1-882EDBED56F6}" destId="{B57C7AD9-52FD-E64D-9789-23A4DF5976EF}" srcOrd="0" destOrd="0" presId="urn:microsoft.com/office/officeart/2005/8/layout/chevron2"/>
    <dgm:cxn modelId="{90F84852-9CA4-3345-907A-27B26703D70E}" srcId="{31A27C27-E942-8C4C-A044-B72B74F45258}" destId="{AB153328-3A86-7743-A1F1-882EDBED56F6}" srcOrd="0" destOrd="0" parTransId="{1152AE16-E83A-A145-AFCC-4C5702CD35E5}" sibTransId="{5127EFDF-236C-5B43-AFAB-3FAF5873955E}"/>
    <dgm:cxn modelId="{BAF4F759-4D72-BB4B-9CDC-6BC70A8C784F}" srcId="{AB153328-3A86-7743-A1F1-882EDBED56F6}" destId="{9E91D692-C4D6-304F-894D-16AB1B6AF1B2}" srcOrd="2" destOrd="0" parTransId="{15658FF0-9784-3F49-976E-4BB4DD16C32C}" sibTransId="{C515A6F5-E3D6-5B41-B3B3-6805B4D31E07}"/>
    <dgm:cxn modelId="{C668CA6E-A5DC-4F43-8136-D4DBC10A2101}" type="presOf" srcId="{9E91D692-C4D6-304F-894D-16AB1B6AF1B2}" destId="{E920DA35-062A-FD4F-9FD4-6BD7E5D258E9}" srcOrd="0" destOrd="2" presId="urn:microsoft.com/office/officeart/2005/8/layout/chevron2"/>
    <dgm:cxn modelId="{F5779EA9-D6B3-764C-81B0-220708EEF10A}" srcId="{AB153328-3A86-7743-A1F1-882EDBED56F6}" destId="{C1446F11-C770-E547-8E43-C30AD558CA0C}" srcOrd="0" destOrd="0" parTransId="{B56EFB80-6B44-F24D-888C-BD07B5C752A8}" sibTransId="{4E4D1BF9-55E7-EB45-B952-3602D44C0B72}"/>
    <dgm:cxn modelId="{1A35DCB8-3A89-C744-812B-08AF64C864A7}" type="presOf" srcId="{31A27C27-E942-8C4C-A044-B72B74F45258}" destId="{08A603FD-0E7E-964B-B991-5C4113EF32D8}" srcOrd="0" destOrd="0" presId="urn:microsoft.com/office/officeart/2005/8/layout/chevron2"/>
    <dgm:cxn modelId="{14E837BB-0D40-4840-B154-C68010898CE7}" type="presOf" srcId="{0634FABF-BB31-CB4A-BF1F-8D718A19A157}" destId="{E920DA35-062A-FD4F-9FD4-6BD7E5D258E9}" srcOrd="0" destOrd="1" presId="urn:microsoft.com/office/officeart/2005/8/layout/chevron2"/>
    <dgm:cxn modelId="{82ECACC8-0213-8440-BC9D-82D00B61B7A7}" srcId="{AB153328-3A86-7743-A1F1-882EDBED56F6}" destId="{0634FABF-BB31-CB4A-BF1F-8D718A19A157}" srcOrd="1" destOrd="0" parTransId="{75DD46CE-E57D-7E4E-8F53-C61A5BF19549}" sibTransId="{4A865B86-02BA-8E45-B68D-DD12A1A7037F}"/>
    <dgm:cxn modelId="{436916E8-1FFC-BB41-979D-1354EE4EB3F8}" type="presOf" srcId="{C1446F11-C770-E547-8E43-C30AD558CA0C}" destId="{E920DA35-062A-FD4F-9FD4-6BD7E5D258E9}" srcOrd="0" destOrd="0" presId="urn:microsoft.com/office/officeart/2005/8/layout/chevron2"/>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dgm:spPr/>
      <dgm:t>
        <a:bodyPr/>
        <a:lstStyle/>
        <a:p>
          <a:r>
            <a:rPr lang="de-DE" dirty="0"/>
            <a:t>Al</a:t>
          </a:r>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dgm:spPr/>
      <dgm:t>
        <a:bodyPr/>
        <a:lstStyle/>
        <a:p>
          <a:r>
            <a:rPr lang="de-DE" dirty="0"/>
            <a:t>Wie ist der Strommix des Landes?</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C9F0AD89-C2B9-504B-9128-B390A8FB5E87}">
      <dgm:prSet phldrT="[Text]"/>
      <dgm:spPr/>
      <dgm:t>
        <a:bodyPr/>
        <a:lstStyle/>
        <a:p>
          <a:r>
            <a:rPr lang="de-DE" dirty="0"/>
            <a:t>Wie viele Emissionen können eingespart werden, </a:t>
          </a:r>
          <a:br>
            <a:rPr lang="de-DE" dirty="0"/>
          </a:br>
          <a:r>
            <a:rPr lang="de-DE" dirty="0"/>
            <a:t>wenn der EE-Anteil auf 50% steigt?</a:t>
          </a:r>
        </a:p>
      </dgm:t>
    </dgm:pt>
    <dgm:pt modelId="{9F8094C4-73A9-5E40-B0E3-997355D2D23B}" type="parTrans" cxnId="{DABB625F-EE5D-5046-8A8B-B4664B170BD2}">
      <dgm:prSet/>
      <dgm:spPr/>
    </dgm:pt>
    <dgm:pt modelId="{8D041818-2349-AD40-B7DE-A4D6103821FE}" type="sibTrans" cxnId="{DABB625F-EE5D-5046-8A8B-B4664B170BD2}">
      <dgm:prSet/>
      <dgm:spPr/>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95376">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dgm:presLayoutVars>
          <dgm:bulletEnabled val="1"/>
        </dgm:presLayoutVars>
      </dgm:prSet>
      <dgm:spPr/>
    </dgm:pt>
  </dgm:ptLst>
  <dgm:cxnLst>
    <dgm:cxn modelId="{206C613E-C3D5-4B43-B9A2-F38F1D410C45}" type="presOf" srcId="{AB153328-3A86-7743-A1F1-882EDBED56F6}" destId="{B57C7AD9-52FD-E64D-9789-23A4DF5976EF}" srcOrd="0" destOrd="0" presId="urn:microsoft.com/office/officeart/2005/8/layout/chevron2"/>
    <dgm:cxn modelId="{90F84852-9CA4-3345-907A-27B26703D70E}" srcId="{31A27C27-E942-8C4C-A044-B72B74F45258}" destId="{AB153328-3A86-7743-A1F1-882EDBED56F6}" srcOrd="0" destOrd="0" parTransId="{1152AE16-E83A-A145-AFCC-4C5702CD35E5}" sibTransId="{5127EFDF-236C-5B43-AFAB-3FAF5873955E}"/>
    <dgm:cxn modelId="{DABB625F-EE5D-5046-8A8B-B4664B170BD2}" srcId="{AB153328-3A86-7743-A1F1-882EDBED56F6}" destId="{C9F0AD89-C2B9-504B-9128-B390A8FB5E87}" srcOrd="1" destOrd="0" parTransId="{9F8094C4-73A9-5E40-B0E3-997355D2D23B}" sibTransId="{8D041818-2349-AD40-B7DE-A4D6103821FE}"/>
    <dgm:cxn modelId="{25FB858D-5E67-4D4F-94B7-B014FBDC4110}" type="presOf" srcId="{C9F0AD89-C2B9-504B-9128-B390A8FB5E87}" destId="{E920DA35-062A-FD4F-9FD4-6BD7E5D258E9}" srcOrd="0" destOrd="1" presId="urn:microsoft.com/office/officeart/2005/8/layout/chevron2"/>
    <dgm:cxn modelId="{F5779EA9-D6B3-764C-81B0-220708EEF10A}" srcId="{AB153328-3A86-7743-A1F1-882EDBED56F6}" destId="{C1446F11-C770-E547-8E43-C30AD558CA0C}" srcOrd="0" destOrd="0" parTransId="{B56EFB80-6B44-F24D-888C-BD07B5C752A8}" sibTransId="{4E4D1BF9-55E7-EB45-B952-3602D44C0B72}"/>
    <dgm:cxn modelId="{1A35DCB8-3A89-C744-812B-08AF64C864A7}" type="presOf" srcId="{31A27C27-E942-8C4C-A044-B72B74F45258}" destId="{08A603FD-0E7E-964B-B991-5C4113EF32D8}" srcOrd="0" destOrd="0" presId="urn:microsoft.com/office/officeart/2005/8/layout/chevron2"/>
    <dgm:cxn modelId="{436916E8-1FFC-BB41-979D-1354EE4EB3F8}" type="presOf" srcId="{C1446F11-C770-E547-8E43-C30AD558CA0C}" destId="{E920DA35-062A-FD4F-9FD4-6BD7E5D258E9}" srcOrd="0" destOrd="0" presId="urn:microsoft.com/office/officeart/2005/8/layout/chevron2"/>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dgm:spPr/>
      <dgm:t>
        <a:bodyPr/>
        <a:lstStyle/>
        <a:p>
          <a:r>
            <a:rPr lang="de-DE" dirty="0"/>
            <a:t>Trans-</a:t>
          </a:r>
          <a:br>
            <a:rPr lang="de-DE" dirty="0"/>
          </a:br>
          <a:r>
            <a:rPr lang="de-DE" dirty="0"/>
            <a:t>porte</a:t>
          </a:r>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dgm:spPr/>
      <dgm:t>
        <a:bodyPr/>
        <a:lstStyle/>
        <a:p>
          <a:r>
            <a:rPr lang="de-DE" dirty="0"/>
            <a:t>Transportmittel in der Mine (LKW)</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FFE3560F-2C8E-5545-A8EA-5F1A6330377A}">
      <dgm:prSet phldrT="[Text]"/>
      <dgm:spPr/>
      <dgm:t>
        <a:bodyPr/>
        <a:lstStyle/>
        <a:p>
          <a:r>
            <a:rPr lang="de-DE" dirty="0"/>
            <a:t>Verfrachtung von Bauxit zur Verhüttung und Elektrolyse (LKW, Bahn, Schiff)</a:t>
          </a:r>
        </a:p>
      </dgm:t>
    </dgm:pt>
    <dgm:pt modelId="{599D4BDA-0AAC-FF4C-BF39-910235498EB7}" type="parTrans" cxnId="{CCB7A645-1464-884D-B0D8-6B49200DCC96}">
      <dgm:prSet/>
      <dgm:spPr/>
      <dgm:t>
        <a:bodyPr/>
        <a:lstStyle/>
        <a:p>
          <a:endParaRPr lang="de-DE"/>
        </a:p>
      </dgm:t>
    </dgm:pt>
    <dgm:pt modelId="{4EDBEE3C-999E-8240-A189-33DE8DB37F07}" type="sibTrans" cxnId="{CCB7A645-1464-884D-B0D8-6B49200DCC96}">
      <dgm:prSet/>
      <dgm:spPr/>
      <dgm:t>
        <a:bodyPr/>
        <a:lstStyle/>
        <a:p>
          <a:endParaRPr lang="de-DE"/>
        </a:p>
      </dgm:t>
    </dgm:pt>
    <dgm:pt modelId="{911705F1-6BCB-584F-A63C-0E60D1CED6CD}">
      <dgm:prSet phldrT="[Text]"/>
      <dgm:spPr/>
      <dgm:t>
        <a:bodyPr/>
        <a:lstStyle/>
        <a:p>
          <a:r>
            <a:rPr lang="de-DE" dirty="0"/>
            <a:t>Belieferung von Halbzeugherstellern (LKW, Bahn)</a:t>
          </a:r>
        </a:p>
      </dgm:t>
    </dgm:pt>
    <dgm:pt modelId="{FFD7B199-04BB-2E48-BC85-1EEC1271420D}" type="parTrans" cxnId="{52784B96-5737-B149-B2F0-04F4CF33CA90}">
      <dgm:prSet/>
      <dgm:spPr/>
      <dgm:t>
        <a:bodyPr/>
        <a:lstStyle/>
        <a:p>
          <a:endParaRPr lang="de-DE"/>
        </a:p>
      </dgm:t>
    </dgm:pt>
    <dgm:pt modelId="{AE0FA796-BCF2-1F4F-BEE5-9546EF8548DF}" type="sibTrans" cxnId="{52784B96-5737-B149-B2F0-04F4CF33CA90}">
      <dgm:prSet/>
      <dgm:spPr/>
      <dgm:t>
        <a:bodyPr/>
        <a:lstStyle/>
        <a:p>
          <a:endParaRPr lang="de-DE"/>
        </a:p>
      </dgm:t>
    </dgm:pt>
    <dgm:pt modelId="{017ADD38-8B85-EA4F-AF88-8EF9FBBB94EF}">
      <dgm:prSet phldrT="[Text]"/>
      <dgm:spPr/>
      <dgm:t>
        <a:bodyPr/>
        <a:lstStyle/>
        <a:p>
          <a:r>
            <a:rPr lang="de-DE" dirty="0"/>
            <a:t>Belieferung von Produzenten (LKW)</a:t>
          </a:r>
        </a:p>
      </dgm:t>
    </dgm:pt>
    <dgm:pt modelId="{8FEBCC21-F9A3-5E4A-9C08-8EE6A8081451}" type="parTrans" cxnId="{2B65C69E-FA3C-9D43-9D6B-1D82A82DC34F}">
      <dgm:prSet/>
      <dgm:spPr/>
      <dgm:t>
        <a:bodyPr/>
        <a:lstStyle/>
        <a:p>
          <a:endParaRPr lang="de-DE"/>
        </a:p>
      </dgm:t>
    </dgm:pt>
    <dgm:pt modelId="{F82ABD17-F591-0F40-9D36-90A83EE6E10C}" type="sibTrans" cxnId="{2B65C69E-FA3C-9D43-9D6B-1D82A82DC34F}">
      <dgm:prSet/>
      <dgm:spPr/>
      <dgm:t>
        <a:bodyPr/>
        <a:lstStyle/>
        <a:p>
          <a:endParaRPr lang="de-DE"/>
        </a:p>
      </dgm:t>
    </dgm:pt>
    <dgm:pt modelId="{3824870C-92B1-6D4C-B206-D3D089BC9509}">
      <dgm:prSet phldrT="[Text]"/>
      <dgm:spPr/>
      <dgm:t>
        <a:bodyPr/>
        <a:lstStyle/>
        <a:p>
          <a:r>
            <a:rPr lang="de-DE" dirty="0"/>
            <a:t>Belieferung von Kunden mit Produkten (LKW)</a:t>
          </a:r>
        </a:p>
      </dgm:t>
    </dgm:pt>
    <dgm:pt modelId="{01469E69-7279-9D4C-B0DB-59B19215FC2C}" type="parTrans" cxnId="{E23C03F9-8AFB-9048-8ECC-5502EC38AE7E}">
      <dgm:prSet/>
      <dgm:spPr/>
      <dgm:t>
        <a:bodyPr/>
        <a:lstStyle/>
        <a:p>
          <a:endParaRPr lang="de-DE"/>
        </a:p>
      </dgm:t>
    </dgm:pt>
    <dgm:pt modelId="{79962C39-A7C9-DE47-A6B3-7366C4FE818D}" type="sibTrans" cxnId="{E23C03F9-8AFB-9048-8ECC-5502EC38AE7E}">
      <dgm:prSet/>
      <dgm:spPr/>
      <dgm:t>
        <a:bodyPr/>
        <a:lstStyle/>
        <a:p>
          <a:endParaRPr lang="de-DE"/>
        </a:p>
      </dgm:t>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95376">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custScaleY="152413">
        <dgm:presLayoutVars>
          <dgm:bulletEnabled val="1"/>
        </dgm:presLayoutVars>
      </dgm:prSet>
      <dgm:spPr/>
    </dgm:pt>
  </dgm:ptLst>
  <dgm:cxnLst>
    <dgm:cxn modelId="{95509626-D383-F248-B132-5477AC0EB3BA}" type="presOf" srcId="{911705F1-6BCB-584F-A63C-0E60D1CED6CD}" destId="{E920DA35-062A-FD4F-9FD4-6BD7E5D258E9}" srcOrd="0" destOrd="2" presId="urn:microsoft.com/office/officeart/2005/8/layout/chevron2"/>
    <dgm:cxn modelId="{A20AF62C-8411-DE45-90C2-495B8B51FA2D}" type="presOf" srcId="{017ADD38-8B85-EA4F-AF88-8EF9FBBB94EF}" destId="{E920DA35-062A-FD4F-9FD4-6BD7E5D258E9}" srcOrd="0" destOrd="3" presId="urn:microsoft.com/office/officeart/2005/8/layout/chevron2"/>
    <dgm:cxn modelId="{206C613E-C3D5-4B43-B9A2-F38F1D410C45}" type="presOf" srcId="{AB153328-3A86-7743-A1F1-882EDBED56F6}" destId="{B57C7AD9-52FD-E64D-9789-23A4DF5976EF}" srcOrd="0" destOrd="0" presId="urn:microsoft.com/office/officeart/2005/8/layout/chevron2"/>
    <dgm:cxn modelId="{CCB7A645-1464-884D-B0D8-6B49200DCC96}" srcId="{AB153328-3A86-7743-A1F1-882EDBED56F6}" destId="{FFE3560F-2C8E-5545-A8EA-5F1A6330377A}" srcOrd="1" destOrd="0" parTransId="{599D4BDA-0AAC-FF4C-BF39-910235498EB7}" sibTransId="{4EDBEE3C-999E-8240-A189-33DE8DB37F07}"/>
    <dgm:cxn modelId="{90F84852-9CA4-3345-907A-27B26703D70E}" srcId="{31A27C27-E942-8C4C-A044-B72B74F45258}" destId="{AB153328-3A86-7743-A1F1-882EDBED56F6}" srcOrd="0" destOrd="0" parTransId="{1152AE16-E83A-A145-AFCC-4C5702CD35E5}" sibTransId="{5127EFDF-236C-5B43-AFAB-3FAF5873955E}"/>
    <dgm:cxn modelId="{A158EC56-7A16-9141-9A96-E59261A7A616}" type="presOf" srcId="{3824870C-92B1-6D4C-B206-D3D089BC9509}" destId="{E920DA35-062A-FD4F-9FD4-6BD7E5D258E9}" srcOrd="0" destOrd="4" presId="urn:microsoft.com/office/officeart/2005/8/layout/chevron2"/>
    <dgm:cxn modelId="{52784B96-5737-B149-B2F0-04F4CF33CA90}" srcId="{AB153328-3A86-7743-A1F1-882EDBED56F6}" destId="{911705F1-6BCB-584F-A63C-0E60D1CED6CD}" srcOrd="2" destOrd="0" parTransId="{FFD7B199-04BB-2E48-BC85-1EEC1271420D}" sibTransId="{AE0FA796-BCF2-1F4F-BEE5-9546EF8548DF}"/>
    <dgm:cxn modelId="{2B65C69E-FA3C-9D43-9D6B-1D82A82DC34F}" srcId="{AB153328-3A86-7743-A1F1-882EDBED56F6}" destId="{017ADD38-8B85-EA4F-AF88-8EF9FBBB94EF}" srcOrd="3" destOrd="0" parTransId="{8FEBCC21-F9A3-5E4A-9C08-8EE6A8081451}" sibTransId="{F82ABD17-F591-0F40-9D36-90A83EE6E10C}"/>
    <dgm:cxn modelId="{F5779EA9-D6B3-764C-81B0-220708EEF10A}" srcId="{AB153328-3A86-7743-A1F1-882EDBED56F6}" destId="{C1446F11-C770-E547-8E43-C30AD558CA0C}" srcOrd="0" destOrd="0" parTransId="{B56EFB80-6B44-F24D-888C-BD07B5C752A8}" sibTransId="{4E4D1BF9-55E7-EB45-B952-3602D44C0B72}"/>
    <dgm:cxn modelId="{1A35DCB8-3A89-C744-812B-08AF64C864A7}" type="presOf" srcId="{31A27C27-E942-8C4C-A044-B72B74F45258}" destId="{08A603FD-0E7E-964B-B991-5C4113EF32D8}" srcOrd="0" destOrd="0" presId="urn:microsoft.com/office/officeart/2005/8/layout/chevron2"/>
    <dgm:cxn modelId="{436916E8-1FFC-BB41-979D-1354EE4EB3F8}" type="presOf" srcId="{C1446F11-C770-E547-8E43-C30AD558CA0C}" destId="{E920DA35-062A-FD4F-9FD4-6BD7E5D258E9}" srcOrd="0" destOrd="0" presId="urn:microsoft.com/office/officeart/2005/8/layout/chevron2"/>
    <dgm:cxn modelId="{E23C03F9-8AFB-9048-8ECC-5502EC38AE7E}" srcId="{AB153328-3A86-7743-A1F1-882EDBED56F6}" destId="{3824870C-92B1-6D4C-B206-D3D089BC9509}" srcOrd="4" destOrd="0" parTransId="{01469E69-7279-9D4C-B0DB-59B19215FC2C}" sibTransId="{79962C39-A7C9-DE47-A6B3-7366C4FE818D}"/>
    <dgm:cxn modelId="{88B6BFFB-9B26-3849-A268-3A92EDBB6F1F}" type="presOf" srcId="{FFE3560F-2C8E-5545-A8EA-5F1A6330377A}" destId="{E920DA35-062A-FD4F-9FD4-6BD7E5D258E9}" srcOrd="0" destOrd="1" presId="urn:microsoft.com/office/officeart/2005/8/layout/chevron2"/>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custT="1"/>
      <dgm:spPr/>
      <dgm:t>
        <a:bodyPr/>
        <a:lstStyle/>
        <a:p>
          <a:r>
            <a:rPr lang="de-DE" sz="2800" dirty="0"/>
            <a:t>Halb-</a:t>
          </a:r>
          <a:br>
            <a:rPr lang="de-DE" sz="2800" dirty="0"/>
          </a:br>
          <a:r>
            <a:rPr lang="de-DE" sz="2800" dirty="0"/>
            <a:t>zeug</a:t>
          </a:r>
          <a:br>
            <a:rPr lang="de-DE" sz="2800" dirty="0"/>
          </a:br>
          <a:r>
            <a:rPr lang="de-DE" sz="2800" dirty="0"/>
            <a:t>Al-Guss</a:t>
          </a:r>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custT="1"/>
      <dgm:spPr/>
      <dgm:t>
        <a:bodyPr/>
        <a:lstStyle/>
        <a:p>
          <a:r>
            <a:rPr lang="de-DE" sz="1600" dirty="0"/>
            <a:t>Aluminium ist weich und kann ohne großen Energieaufwand umgeformt werden (mechanisch oder thermisch)</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E249FCF8-F5A6-294E-B920-606246A6DD14}">
      <dgm:prSet phldrT="[Text]" custT="1"/>
      <dgm:spPr/>
      <dgm:t>
        <a:bodyPr/>
        <a:lstStyle/>
        <a:p>
          <a:r>
            <a:rPr lang="de-DE" sz="1600" dirty="0"/>
            <a:t>Halbzeuge sind Stangen, Rohre, Bleche, Drähte, (Folien=Produkt)</a:t>
          </a:r>
        </a:p>
      </dgm:t>
    </dgm:pt>
    <dgm:pt modelId="{F6EE8245-176D-9744-A130-380DA4D359DC}" type="parTrans" cxnId="{C89F8B5A-D8DB-F041-9CEF-71E74D4B8BA0}">
      <dgm:prSet/>
      <dgm:spPr/>
      <dgm:t>
        <a:bodyPr/>
        <a:lstStyle/>
        <a:p>
          <a:endParaRPr lang="de-DE"/>
        </a:p>
      </dgm:t>
    </dgm:pt>
    <dgm:pt modelId="{3C654BE8-AA1C-5349-BB1D-E882EE322986}" type="sibTrans" cxnId="{C89F8B5A-D8DB-F041-9CEF-71E74D4B8BA0}">
      <dgm:prSet/>
      <dgm:spPr/>
      <dgm:t>
        <a:bodyPr/>
        <a:lstStyle/>
        <a:p>
          <a:endParaRPr lang="de-DE"/>
        </a:p>
      </dgm:t>
    </dgm:pt>
    <dgm:pt modelId="{CE73FD71-F5EE-F249-BFE0-6F27D86082C5}">
      <dgm:prSet phldrT="[Text]" custT="1"/>
      <dgm:spPr/>
      <dgm:t>
        <a:bodyPr/>
        <a:lstStyle/>
        <a:p>
          <a:r>
            <a:rPr lang="de-DE" sz="1600" dirty="0"/>
            <a:t>Alu-Gussproduktion ist energieaufwändig </a:t>
          </a:r>
          <a:br>
            <a:rPr lang="de-DE" sz="1600" dirty="0"/>
          </a:br>
          <a:r>
            <a:rPr lang="de-DE" sz="1600" dirty="0"/>
            <a:t>(Strom und Erdgas)</a:t>
          </a:r>
        </a:p>
      </dgm:t>
    </dgm:pt>
    <dgm:pt modelId="{790FB72B-044A-874F-B49D-E21621464A0E}" type="parTrans" cxnId="{F8DB956D-1D3D-5744-909B-4BEAF9B5D281}">
      <dgm:prSet/>
      <dgm:spPr/>
      <dgm:t>
        <a:bodyPr/>
        <a:lstStyle/>
        <a:p>
          <a:endParaRPr lang="de-DE"/>
        </a:p>
      </dgm:t>
    </dgm:pt>
    <dgm:pt modelId="{05A9337C-B725-9344-9507-99E391952371}" type="sibTrans" cxnId="{F8DB956D-1D3D-5744-909B-4BEAF9B5D281}">
      <dgm:prSet/>
      <dgm:spPr/>
      <dgm:t>
        <a:bodyPr/>
        <a:lstStyle/>
        <a:p>
          <a:endParaRPr lang="de-DE"/>
        </a:p>
      </dgm:t>
    </dgm:pt>
    <dgm:pt modelId="{C5FF1F33-D399-6C46-8341-C9C686DA5A80}">
      <dgm:prSet phldrT="[Text]" custT="1"/>
      <dgm:spPr/>
      <dgm:t>
        <a:bodyPr/>
        <a:lstStyle/>
        <a:p>
          <a:r>
            <a:rPr lang="de-DE" sz="1600" dirty="0"/>
            <a:t>Aluminium kann „geknetet“ werden, um Legierungen herzustellen (energieeffizient)</a:t>
          </a:r>
        </a:p>
      </dgm:t>
    </dgm:pt>
    <dgm:pt modelId="{FF1D2F79-F25A-F247-9989-F50B8860FA2B}" type="parTrans" cxnId="{3059BB79-4674-8F41-AF28-93CE2D88A8D3}">
      <dgm:prSet/>
      <dgm:spPr/>
    </dgm:pt>
    <dgm:pt modelId="{09B1C016-C039-C54A-B1A9-3D0990B5463B}" type="sibTrans" cxnId="{3059BB79-4674-8F41-AF28-93CE2D88A8D3}">
      <dgm:prSet/>
      <dgm:spPr/>
    </dgm:pt>
    <dgm:pt modelId="{1349BE98-68B7-CB47-A863-7C573E9E73F3}">
      <dgm:prSet phldrT="[Text]" custT="1"/>
      <dgm:spPr/>
      <dgm:t>
        <a:bodyPr/>
        <a:lstStyle/>
        <a:p>
          <a:r>
            <a:rPr lang="de-DE" sz="1600" dirty="0"/>
            <a:t>Nur durch die Legierung ist Al gut bearbeitbar (Legierung mit Be, Mg, Mn, Cu, Ni, Si, Sn oder Zn: Festigkeit wird erhöht)</a:t>
          </a:r>
        </a:p>
      </dgm:t>
    </dgm:pt>
    <dgm:pt modelId="{AFF99437-E563-FD47-9E65-6652110F54B9}" type="parTrans" cxnId="{2B8ED2F8-E0F0-7A4C-900A-F5DB131405DC}">
      <dgm:prSet/>
      <dgm:spPr/>
    </dgm:pt>
    <dgm:pt modelId="{BD569F6A-FDB1-394D-894E-8B72041D0E59}" type="sibTrans" cxnId="{2B8ED2F8-E0F0-7A4C-900A-F5DB131405DC}">
      <dgm:prSet/>
      <dgm:spPr/>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107033" custLinFactNeighborX="-28775" custLinFactNeighborY="0">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custScaleY="152413">
        <dgm:presLayoutVars>
          <dgm:bulletEnabled val="1"/>
        </dgm:presLayoutVars>
      </dgm:prSet>
      <dgm:spPr/>
    </dgm:pt>
  </dgm:ptLst>
  <dgm:cxnLst>
    <dgm:cxn modelId="{6C2BF418-CB6A-FB4F-8957-F33A782D8992}" type="presOf" srcId="{C5FF1F33-D399-6C46-8341-C9C686DA5A80}" destId="{E920DA35-062A-FD4F-9FD4-6BD7E5D258E9}" srcOrd="0" destOrd="2" presId="urn:microsoft.com/office/officeart/2005/8/layout/chevron2"/>
    <dgm:cxn modelId="{206C613E-C3D5-4B43-B9A2-F38F1D410C45}" type="presOf" srcId="{AB153328-3A86-7743-A1F1-882EDBED56F6}" destId="{B57C7AD9-52FD-E64D-9789-23A4DF5976EF}" srcOrd="0" destOrd="0" presId="urn:microsoft.com/office/officeart/2005/8/layout/chevron2"/>
    <dgm:cxn modelId="{90F84852-9CA4-3345-907A-27B26703D70E}" srcId="{31A27C27-E942-8C4C-A044-B72B74F45258}" destId="{AB153328-3A86-7743-A1F1-882EDBED56F6}" srcOrd="0" destOrd="0" parTransId="{1152AE16-E83A-A145-AFCC-4C5702CD35E5}" sibTransId="{5127EFDF-236C-5B43-AFAB-3FAF5873955E}"/>
    <dgm:cxn modelId="{C89F8B5A-D8DB-F041-9CEF-71E74D4B8BA0}" srcId="{AB153328-3A86-7743-A1F1-882EDBED56F6}" destId="{E249FCF8-F5A6-294E-B920-606246A6DD14}" srcOrd="3" destOrd="0" parTransId="{F6EE8245-176D-9744-A130-380DA4D359DC}" sibTransId="{3C654BE8-AA1C-5349-BB1D-E882EE322986}"/>
    <dgm:cxn modelId="{F8DB956D-1D3D-5744-909B-4BEAF9B5D281}" srcId="{AB153328-3A86-7743-A1F1-882EDBED56F6}" destId="{CE73FD71-F5EE-F249-BFE0-6F27D86082C5}" srcOrd="4" destOrd="0" parTransId="{790FB72B-044A-874F-B49D-E21621464A0E}" sibTransId="{05A9337C-B725-9344-9507-99E391952371}"/>
    <dgm:cxn modelId="{3059BB79-4674-8F41-AF28-93CE2D88A8D3}" srcId="{AB153328-3A86-7743-A1F1-882EDBED56F6}" destId="{C5FF1F33-D399-6C46-8341-C9C686DA5A80}" srcOrd="2" destOrd="0" parTransId="{FF1D2F79-F25A-F247-9989-F50B8860FA2B}" sibTransId="{09B1C016-C039-C54A-B1A9-3D0990B5463B}"/>
    <dgm:cxn modelId="{C762DD91-3D03-FC40-AC98-C4A7D01C0BC7}" type="presOf" srcId="{E249FCF8-F5A6-294E-B920-606246A6DD14}" destId="{E920DA35-062A-FD4F-9FD4-6BD7E5D258E9}" srcOrd="0" destOrd="3" presId="urn:microsoft.com/office/officeart/2005/8/layout/chevron2"/>
    <dgm:cxn modelId="{F5779EA9-D6B3-764C-81B0-220708EEF10A}" srcId="{AB153328-3A86-7743-A1F1-882EDBED56F6}" destId="{C1446F11-C770-E547-8E43-C30AD558CA0C}" srcOrd="0" destOrd="0" parTransId="{B56EFB80-6B44-F24D-888C-BD07B5C752A8}" sibTransId="{4E4D1BF9-55E7-EB45-B952-3602D44C0B72}"/>
    <dgm:cxn modelId="{1A35DCB8-3A89-C744-812B-08AF64C864A7}" type="presOf" srcId="{31A27C27-E942-8C4C-A044-B72B74F45258}" destId="{08A603FD-0E7E-964B-B991-5C4113EF32D8}" srcOrd="0" destOrd="0" presId="urn:microsoft.com/office/officeart/2005/8/layout/chevron2"/>
    <dgm:cxn modelId="{17216ECA-53DD-5E4E-911B-A774634CF60C}" type="presOf" srcId="{1349BE98-68B7-CB47-A863-7C573E9E73F3}" destId="{E920DA35-062A-FD4F-9FD4-6BD7E5D258E9}" srcOrd="0" destOrd="1" presId="urn:microsoft.com/office/officeart/2005/8/layout/chevron2"/>
    <dgm:cxn modelId="{E59633D6-B1A7-664B-8A4C-B496D175FCDD}" type="presOf" srcId="{CE73FD71-F5EE-F249-BFE0-6F27D86082C5}" destId="{E920DA35-062A-FD4F-9FD4-6BD7E5D258E9}" srcOrd="0" destOrd="4" presId="urn:microsoft.com/office/officeart/2005/8/layout/chevron2"/>
    <dgm:cxn modelId="{436916E8-1FFC-BB41-979D-1354EE4EB3F8}" type="presOf" srcId="{C1446F11-C770-E547-8E43-C30AD558CA0C}" destId="{E920DA35-062A-FD4F-9FD4-6BD7E5D258E9}" srcOrd="0" destOrd="0" presId="urn:microsoft.com/office/officeart/2005/8/layout/chevron2"/>
    <dgm:cxn modelId="{2B8ED2F8-E0F0-7A4C-900A-F5DB131405DC}" srcId="{AB153328-3A86-7743-A1F1-882EDBED56F6}" destId="{1349BE98-68B7-CB47-A863-7C573E9E73F3}" srcOrd="1" destOrd="0" parTransId="{AFF99437-E563-FD47-9E65-6652110F54B9}" sibTransId="{BD569F6A-FDB1-394D-894E-8B72041D0E59}"/>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custT="1"/>
      <dgm:spPr/>
      <dgm:t>
        <a:bodyPr/>
        <a:lstStyle/>
        <a:p>
          <a:r>
            <a:rPr lang="de-DE" sz="2800" dirty="0"/>
            <a:t>Produkte</a:t>
          </a:r>
          <a:endParaRPr lang="de-DE" sz="3300" dirty="0"/>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dgm:spPr/>
      <dgm:t>
        <a:bodyPr/>
        <a:lstStyle/>
        <a:p>
          <a:r>
            <a:rPr lang="de-DE" dirty="0"/>
            <a:t>Aluminium ist eines der wichtigsten Konstruktionsmaterialien</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5C1A10A3-FACF-DE46-9E99-2ADBDB267C08}">
      <dgm:prSet phldrT="[Text]"/>
      <dgm:spPr/>
      <dgm:t>
        <a:bodyPr/>
        <a:lstStyle/>
        <a:p>
          <a:r>
            <a:rPr lang="de-DE" dirty="0"/>
            <a:t>In den Bereichen Verkehr, Bau, Elektrotechnik, Maschinenbau und Haushaltswaren werden die Produkte langlebig = nachhaltig genutzt</a:t>
          </a:r>
        </a:p>
      </dgm:t>
    </dgm:pt>
    <dgm:pt modelId="{D0072680-6A9F-E240-960C-7768F013F519}" type="parTrans" cxnId="{4057EA77-229C-9940-AA38-363E94992624}">
      <dgm:prSet/>
      <dgm:spPr/>
    </dgm:pt>
    <dgm:pt modelId="{A88045AE-9077-5049-BB91-CABE7643DA2A}" type="sibTrans" cxnId="{4057EA77-229C-9940-AA38-363E94992624}">
      <dgm:prSet/>
      <dgm:spPr/>
    </dgm:pt>
    <dgm:pt modelId="{283DA13B-FBC3-3E45-A149-21864632F89E}">
      <dgm:prSet phldrT="[Text]"/>
      <dgm:spPr/>
      <dgm:t>
        <a:bodyPr/>
        <a:lstStyle/>
        <a:p>
          <a:r>
            <a:rPr lang="de-DE" dirty="0"/>
            <a:t>Kritisch ist der Bereich Verpackung zu sehen (Alu-Folien, Alu-Schalen, Deckel (Jogurt-Becher, Fertiggerichte, Getränkedosen)</a:t>
          </a:r>
        </a:p>
      </dgm:t>
    </dgm:pt>
    <dgm:pt modelId="{E8D108FF-71D4-1E41-9F13-0F54E32ED9DA}" type="parTrans" cxnId="{C00B2E2A-C345-144E-9E24-07D3CD01AAC5}">
      <dgm:prSet/>
      <dgm:spPr/>
    </dgm:pt>
    <dgm:pt modelId="{710C2018-EBB0-9E40-9CDB-B04AA709BEEE}" type="sibTrans" cxnId="{C00B2E2A-C345-144E-9E24-07D3CD01AAC5}">
      <dgm:prSet/>
      <dgm:spPr/>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95376">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custScaleY="152413">
        <dgm:presLayoutVars>
          <dgm:bulletEnabled val="1"/>
        </dgm:presLayoutVars>
      </dgm:prSet>
      <dgm:spPr/>
    </dgm:pt>
  </dgm:ptLst>
  <dgm:cxnLst>
    <dgm:cxn modelId="{5AFAA006-8F61-CF44-83B9-E5BA9299B42C}" type="presOf" srcId="{283DA13B-FBC3-3E45-A149-21864632F89E}" destId="{E920DA35-062A-FD4F-9FD4-6BD7E5D258E9}" srcOrd="0" destOrd="2" presId="urn:microsoft.com/office/officeart/2005/8/layout/chevron2"/>
    <dgm:cxn modelId="{C00B2E2A-C345-144E-9E24-07D3CD01AAC5}" srcId="{AB153328-3A86-7743-A1F1-882EDBED56F6}" destId="{283DA13B-FBC3-3E45-A149-21864632F89E}" srcOrd="2" destOrd="0" parTransId="{E8D108FF-71D4-1E41-9F13-0F54E32ED9DA}" sibTransId="{710C2018-EBB0-9E40-9CDB-B04AA709BEEE}"/>
    <dgm:cxn modelId="{206C613E-C3D5-4B43-B9A2-F38F1D410C45}" type="presOf" srcId="{AB153328-3A86-7743-A1F1-882EDBED56F6}" destId="{B57C7AD9-52FD-E64D-9789-23A4DF5976EF}" srcOrd="0" destOrd="0" presId="urn:microsoft.com/office/officeart/2005/8/layout/chevron2"/>
    <dgm:cxn modelId="{90F84852-9CA4-3345-907A-27B26703D70E}" srcId="{31A27C27-E942-8C4C-A044-B72B74F45258}" destId="{AB153328-3A86-7743-A1F1-882EDBED56F6}" srcOrd="0" destOrd="0" parTransId="{1152AE16-E83A-A145-AFCC-4C5702CD35E5}" sibTransId="{5127EFDF-236C-5B43-AFAB-3FAF5873955E}"/>
    <dgm:cxn modelId="{4057EA77-229C-9940-AA38-363E94992624}" srcId="{AB153328-3A86-7743-A1F1-882EDBED56F6}" destId="{5C1A10A3-FACF-DE46-9E99-2ADBDB267C08}" srcOrd="1" destOrd="0" parTransId="{D0072680-6A9F-E240-960C-7768F013F519}" sibTransId="{A88045AE-9077-5049-BB91-CABE7643DA2A}"/>
    <dgm:cxn modelId="{F5779EA9-D6B3-764C-81B0-220708EEF10A}" srcId="{AB153328-3A86-7743-A1F1-882EDBED56F6}" destId="{C1446F11-C770-E547-8E43-C30AD558CA0C}" srcOrd="0" destOrd="0" parTransId="{B56EFB80-6B44-F24D-888C-BD07B5C752A8}" sibTransId="{4E4D1BF9-55E7-EB45-B952-3602D44C0B72}"/>
    <dgm:cxn modelId="{1A35DCB8-3A89-C744-812B-08AF64C864A7}" type="presOf" srcId="{31A27C27-E942-8C4C-A044-B72B74F45258}" destId="{08A603FD-0E7E-964B-B991-5C4113EF32D8}" srcOrd="0" destOrd="0" presId="urn:microsoft.com/office/officeart/2005/8/layout/chevron2"/>
    <dgm:cxn modelId="{CD8BF0CC-D75F-904A-BD0F-DB007372B296}" type="presOf" srcId="{5C1A10A3-FACF-DE46-9E99-2ADBDB267C08}" destId="{E920DA35-062A-FD4F-9FD4-6BD7E5D258E9}" srcOrd="0" destOrd="1" presId="urn:microsoft.com/office/officeart/2005/8/layout/chevron2"/>
    <dgm:cxn modelId="{436916E8-1FFC-BB41-979D-1354EE4EB3F8}" type="presOf" srcId="{C1446F11-C770-E547-8E43-C30AD558CA0C}" destId="{E920DA35-062A-FD4F-9FD4-6BD7E5D258E9}" srcOrd="0" destOrd="0" presId="urn:microsoft.com/office/officeart/2005/8/layout/chevron2"/>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custT="1"/>
      <dgm:spPr/>
      <dgm:t>
        <a:bodyPr/>
        <a:lstStyle/>
        <a:p>
          <a:r>
            <a:rPr lang="de-DE" sz="2800" dirty="0"/>
            <a:t>Nutzung</a:t>
          </a:r>
          <a:endParaRPr lang="de-DE" sz="3300" dirty="0"/>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custT="1"/>
      <dgm:spPr/>
      <dgm:t>
        <a:bodyPr/>
        <a:lstStyle/>
        <a:p>
          <a:r>
            <a:rPr lang="de-DE" sz="1800" dirty="0"/>
            <a:t>Aluminium ist äußerst langlebig und wird zumeist sehr lange genutzt</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FC9120E0-EBC9-2644-93D2-053CF6F49242}">
      <dgm:prSet phldrT="[Text]" custT="1"/>
      <dgm:spPr/>
      <dgm:t>
        <a:bodyPr/>
        <a:lstStyle/>
        <a:p>
          <a:r>
            <a:rPr lang="de-DE" sz="1800" dirty="0"/>
            <a:t>Aluminium ist gegen Verwitterung per se geschützt</a:t>
          </a:r>
        </a:p>
      </dgm:t>
    </dgm:pt>
    <dgm:pt modelId="{40552803-FE94-1A4C-9DD0-0041DA2493BE}" type="parTrans" cxnId="{A735E58F-74D8-4043-A66A-10ACA39B9A0B}">
      <dgm:prSet/>
      <dgm:spPr/>
      <dgm:t>
        <a:bodyPr/>
        <a:lstStyle/>
        <a:p>
          <a:endParaRPr lang="de-DE"/>
        </a:p>
      </dgm:t>
    </dgm:pt>
    <dgm:pt modelId="{77D25882-2DAD-7C41-9096-C3C922390734}" type="sibTrans" cxnId="{A735E58F-74D8-4043-A66A-10ACA39B9A0B}">
      <dgm:prSet/>
      <dgm:spPr/>
      <dgm:t>
        <a:bodyPr/>
        <a:lstStyle/>
        <a:p>
          <a:endParaRPr lang="de-DE"/>
        </a:p>
      </dgm:t>
    </dgm:pt>
    <dgm:pt modelId="{7F7ED6D0-9439-724A-B3C4-75F90E5FC965}">
      <dgm:prSet phldrT="[Text]" custT="1"/>
      <dgm:spPr/>
      <dgm:t>
        <a:bodyPr/>
        <a:lstStyle/>
        <a:p>
          <a:r>
            <a:rPr lang="de-DE" sz="1800" dirty="0"/>
            <a:t>Aluminiumoberflächen können spezielle Eigenschaften haben</a:t>
          </a:r>
        </a:p>
      </dgm:t>
    </dgm:pt>
    <dgm:pt modelId="{EB8BDDE0-3D2E-974C-93B2-304D241CF068}" type="parTrans" cxnId="{4C0CC172-6E3B-5148-BEB5-2EA69B06B17B}">
      <dgm:prSet/>
      <dgm:spPr/>
      <dgm:t>
        <a:bodyPr/>
        <a:lstStyle/>
        <a:p>
          <a:endParaRPr lang="de-DE"/>
        </a:p>
      </dgm:t>
    </dgm:pt>
    <dgm:pt modelId="{140FD68C-1D24-DB47-B07C-A2772DE4ED67}" type="sibTrans" cxnId="{4C0CC172-6E3B-5148-BEB5-2EA69B06B17B}">
      <dgm:prSet/>
      <dgm:spPr/>
      <dgm:t>
        <a:bodyPr/>
        <a:lstStyle/>
        <a:p>
          <a:endParaRPr lang="de-DE"/>
        </a:p>
      </dgm:t>
    </dgm:pt>
    <dgm:pt modelId="{53EF5047-F645-5149-87DB-51E213150AA3}">
      <dgm:prSet phldrT="[Text]" custT="1"/>
      <dgm:spPr/>
      <dgm:t>
        <a:bodyPr/>
        <a:lstStyle/>
        <a:p>
          <a:r>
            <a:rPr lang="de-DE" sz="1800" dirty="0"/>
            <a:t>Aluminium ist zudem ein „haptisches“ und „edles“ Material</a:t>
          </a:r>
        </a:p>
      </dgm:t>
    </dgm:pt>
    <dgm:pt modelId="{61CA8F40-1995-6F4D-93ED-99DF7AB670BD}" type="parTrans" cxnId="{BC1EDFCB-2E8D-A441-990A-CF07DA5C7B81}">
      <dgm:prSet/>
      <dgm:spPr/>
      <dgm:t>
        <a:bodyPr/>
        <a:lstStyle/>
        <a:p>
          <a:endParaRPr lang="de-DE"/>
        </a:p>
      </dgm:t>
    </dgm:pt>
    <dgm:pt modelId="{B6FE6A9C-34D1-9641-A295-3C42656845A3}" type="sibTrans" cxnId="{BC1EDFCB-2E8D-A441-990A-CF07DA5C7B81}">
      <dgm:prSet/>
      <dgm:spPr/>
      <dgm:t>
        <a:bodyPr/>
        <a:lstStyle/>
        <a:p>
          <a:endParaRPr lang="de-DE"/>
        </a:p>
      </dgm:t>
    </dgm:pt>
    <dgm:pt modelId="{D7BB5F0D-BB8F-FA43-8B7E-F78D8C700DAC}">
      <dgm:prSet phldrT="[Text]" custT="1"/>
      <dgm:spPr/>
      <dgm:t>
        <a:bodyPr/>
        <a:lstStyle/>
        <a:p>
          <a:r>
            <a:rPr lang="de-DE" sz="1800" dirty="0"/>
            <a:t>Kritisch ist die Nutzung bei Verpackungsmaterialien (s.o.), da dies Einwegprodukte sind (allerdings: hohe Recyclingquote)</a:t>
          </a:r>
        </a:p>
      </dgm:t>
    </dgm:pt>
    <dgm:pt modelId="{352A8D78-6A88-6A44-A6F6-CA3D4483508A}" type="parTrans" cxnId="{63FD1B7A-A877-324D-A7EF-345BAE92BBFA}">
      <dgm:prSet/>
      <dgm:spPr/>
      <dgm:t>
        <a:bodyPr/>
        <a:lstStyle/>
        <a:p>
          <a:endParaRPr lang="de-DE"/>
        </a:p>
      </dgm:t>
    </dgm:pt>
    <dgm:pt modelId="{69047089-3D49-AD4F-AD78-F74981BC56C2}" type="sibTrans" cxnId="{63FD1B7A-A877-324D-A7EF-345BAE92BBFA}">
      <dgm:prSet/>
      <dgm:spPr/>
      <dgm:t>
        <a:bodyPr/>
        <a:lstStyle/>
        <a:p>
          <a:endParaRPr lang="de-DE"/>
        </a:p>
      </dgm:t>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95376">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custScaleY="86006">
        <dgm:presLayoutVars>
          <dgm:bulletEnabled val="1"/>
        </dgm:presLayoutVars>
      </dgm:prSet>
      <dgm:spPr/>
    </dgm:pt>
  </dgm:ptLst>
  <dgm:cxnLst>
    <dgm:cxn modelId="{5E863C10-1603-6D4D-AA21-E3BAA4A5F1A1}" type="presOf" srcId="{D7BB5F0D-BB8F-FA43-8B7E-F78D8C700DAC}" destId="{E920DA35-062A-FD4F-9FD4-6BD7E5D258E9}" srcOrd="0" destOrd="4" presId="urn:microsoft.com/office/officeart/2005/8/layout/chevron2"/>
    <dgm:cxn modelId="{E1AD4C38-6365-8741-94A6-6CA4A6B01B14}" type="presOf" srcId="{7F7ED6D0-9439-724A-B3C4-75F90E5FC965}" destId="{E920DA35-062A-FD4F-9FD4-6BD7E5D258E9}" srcOrd="0" destOrd="2" presId="urn:microsoft.com/office/officeart/2005/8/layout/chevron2"/>
    <dgm:cxn modelId="{206C613E-C3D5-4B43-B9A2-F38F1D410C45}" type="presOf" srcId="{AB153328-3A86-7743-A1F1-882EDBED56F6}" destId="{B57C7AD9-52FD-E64D-9789-23A4DF5976EF}" srcOrd="0" destOrd="0" presId="urn:microsoft.com/office/officeart/2005/8/layout/chevron2"/>
    <dgm:cxn modelId="{A3FC0551-BB60-6C40-AA8D-9A764B3EA0CA}" type="presOf" srcId="{53EF5047-F645-5149-87DB-51E213150AA3}" destId="{E920DA35-062A-FD4F-9FD4-6BD7E5D258E9}" srcOrd="0" destOrd="3" presId="urn:microsoft.com/office/officeart/2005/8/layout/chevron2"/>
    <dgm:cxn modelId="{90F84852-9CA4-3345-907A-27B26703D70E}" srcId="{31A27C27-E942-8C4C-A044-B72B74F45258}" destId="{AB153328-3A86-7743-A1F1-882EDBED56F6}" srcOrd="0" destOrd="0" parTransId="{1152AE16-E83A-A145-AFCC-4C5702CD35E5}" sibTransId="{5127EFDF-236C-5B43-AFAB-3FAF5873955E}"/>
    <dgm:cxn modelId="{4C0CC172-6E3B-5148-BEB5-2EA69B06B17B}" srcId="{AB153328-3A86-7743-A1F1-882EDBED56F6}" destId="{7F7ED6D0-9439-724A-B3C4-75F90E5FC965}" srcOrd="2" destOrd="0" parTransId="{EB8BDDE0-3D2E-974C-93B2-304D241CF068}" sibTransId="{140FD68C-1D24-DB47-B07C-A2772DE4ED67}"/>
    <dgm:cxn modelId="{63FD1B7A-A877-324D-A7EF-345BAE92BBFA}" srcId="{AB153328-3A86-7743-A1F1-882EDBED56F6}" destId="{D7BB5F0D-BB8F-FA43-8B7E-F78D8C700DAC}" srcOrd="4" destOrd="0" parTransId="{352A8D78-6A88-6A44-A6F6-CA3D4483508A}" sibTransId="{69047089-3D49-AD4F-AD78-F74981BC56C2}"/>
    <dgm:cxn modelId="{A735E58F-74D8-4043-A66A-10ACA39B9A0B}" srcId="{AB153328-3A86-7743-A1F1-882EDBED56F6}" destId="{FC9120E0-EBC9-2644-93D2-053CF6F49242}" srcOrd="1" destOrd="0" parTransId="{40552803-FE94-1A4C-9DD0-0041DA2493BE}" sibTransId="{77D25882-2DAD-7C41-9096-C3C922390734}"/>
    <dgm:cxn modelId="{F5779EA9-D6B3-764C-81B0-220708EEF10A}" srcId="{AB153328-3A86-7743-A1F1-882EDBED56F6}" destId="{C1446F11-C770-E547-8E43-C30AD558CA0C}" srcOrd="0" destOrd="0" parTransId="{B56EFB80-6B44-F24D-888C-BD07B5C752A8}" sibTransId="{4E4D1BF9-55E7-EB45-B952-3602D44C0B72}"/>
    <dgm:cxn modelId="{1A35DCB8-3A89-C744-812B-08AF64C864A7}" type="presOf" srcId="{31A27C27-E942-8C4C-A044-B72B74F45258}" destId="{08A603FD-0E7E-964B-B991-5C4113EF32D8}" srcOrd="0" destOrd="0" presId="urn:microsoft.com/office/officeart/2005/8/layout/chevron2"/>
    <dgm:cxn modelId="{BC1EDFCB-2E8D-A441-990A-CF07DA5C7B81}" srcId="{AB153328-3A86-7743-A1F1-882EDBED56F6}" destId="{53EF5047-F645-5149-87DB-51E213150AA3}" srcOrd="3" destOrd="0" parTransId="{61CA8F40-1995-6F4D-93ED-99DF7AB670BD}" sibTransId="{B6FE6A9C-34D1-9641-A295-3C42656845A3}"/>
    <dgm:cxn modelId="{885AFBD5-BEDD-3B47-8868-F980C05A5F45}" type="presOf" srcId="{FC9120E0-EBC9-2644-93D2-053CF6F49242}" destId="{E920DA35-062A-FD4F-9FD4-6BD7E5D258E9}" srcOrd="0" destOrd="1" presId="urn:microsoft.com/office/officeart/2005/8/layout/chevron2"/>
    <dgm:cxn modelId="{436916E8-1FFC-BB41-979D-1354EE4EB3F8}" type="presOf" srcId="{C1446F11-C770-E547-8E43-C30AD558CA0C}" destId="{E920DA35-062A-FD4F-9FD4-6BD7E5D258E9}" srcOrd="0" destOrd="0" presId="urn:microsoft.com/office/officeart/2005/8/layout/chevron2"/>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custT="1"/>
      <dgm:spPr/>
      <dgm:t>
        <a:bodyPr/>
        <a:lstStyle/>
        <a:p>
          <a:r>
            <a:rPr lang="de-DE" sz="2800" dirty="0"/>
            <a:t>Recycling</a:t>
          </a:r>
          <a:endParaRPr lang="de-DE" sz="3300" dirty="0"/>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custT="1"/>
      <dgm:spPr/>
      <dgm:t>
        <a:bodyPr/>
        <a:lstStyle/>
        <a:p>
          <a:r>
            <a:rPr lang="de-DE" sz="2000" dirty="0"/>
            <a:t>Aluminiumprodukte sind hochwertig recyclebar - wenn sie sortenrein erfasst werden</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3824870C-92B1-6D4C-B206-D3D089BC9509}">
      <dgm:prSet phldrT="[Text]"/>
      <dgm:spPr/>
      <dgm:t>
        <a:bodyPr/>
        <a:lstStyle/>
        <a:p>
          <a:endParaRPr lang="de-DE" sz="1700" dirty="0"/>
        </a:p>
      </dgm:t>
    </dgm:pt>
    <dgm:pt modelId="{01469E69-7279-9D4C-B0DB-59B19215FC2C}" type="parTrans" cxnId="{E23C03F9-8AFB-9048-8ECC-5502EC38AE7E}">
      <dgm:prSet/>
      <dgm:spPr/>
      <dgm:t>
        <a:bodyPr/>
        <a:lstStyle/>
        <a:p>
          <a:endParaRPr lang="de-DE"/>
        </a:p>
      </dgm:t>
    </dgm:pt>
    <dgm:pt modelId="{79962C39-A7C9-DE47-A6B3-7366C4FE818D}" type="sibTrans" cxnId="{E23C03F9-8AFB-9048-8ECC-5502EC38AE7E}">
      <dgm:prSet/>
      <dgm:spPr/>
      <dgm:t>
        <a:bodyPr/>
        <a:lstStyle/>
        <a:p>
          <a:endParaRPr lang="de-DE"/>
        </a:p>
      </dgm:t>
    </dgm:pt>
    <dgm:pt modelId="{6AA72C8D-A2E1-FA4C-BD32-3272580EDA18}">
      <dgm:prSet phldrT="[Text]" custT="1"/>
      <dgm:spPr/>
      <dgm:t>
        <a:bodyPr/>
        <a:lstStyle/>
        <a:p>
          <a:r>
            <a:rPr lang="de-DE" sz="2000" dirty="0"/>
            <a:t>Auch Verpackungen sollen bis zu 95% recycelt werden</a:t>
          </a:r>
        </a:p>
      </dgm:t>
    </dgm:pt>
    <dgm:pt modelId="{53EFE78A-EB71-0A45-BAB0-2C3070472A27}" type="parTrans" cxnId="{D8F9C161-113A-DD4E-9C5A-870BFBCEFA38}">
      <dgm:prSet/>
      <dgm:spPr/>
      <dgm:t>
        <a:bodyPr/>
        <a:lstStyle/>
        <a:p>
          <a:endParaRPr lang="de-DE"/>
        </a:p>
      </dgm:t>
    </dgm:pt>
    <dgm:pt modelId="{2631483E-6D70-D943-86F3-860083C7E03C}" type="sibTrans" cxnId="{D8F9C161-113A-DD4E-9C5A-870BFBCEFA38}">
      <dgm:prSet/>
      <dgm:spPr/>
      <dgm:t>
        <a:bodyPr/>
        <a:lstStyle/>
        <a:p>
          <a:endParaRPr lang="de-DE"/>
        </a:p>
      </dgm:t>
    </dgm:pt>
    <dgm:pt modelId="{16A82C7F-1E91-2648-8797-D1BF3FB76C40}">
      <dgm:prSet phldrT="[Text]" custT="1"/>
      <dgm:spPr/>
      <dgm:t>
        <a:bodyPr/>
        <a:lstStyle/>
        <a:p>
          <a:r>
            <a:rPr lang="de-DE" sz="2000" dirty="0"/>
            <a:t>Einsparung durch Recycling: 95% der Energie, 8 t Bauxit, 4 t Rotschlamm, 7,6 m</a:t>
          </a:r>
          <a:r>
            <a:rPr lang="de-DE" sz="2000" baseline="30000" dirty="0"/>
            <a:t>3</a:t>
          </a:r>
          <a:r>
            <a:rPr lang="de-DE" sz="2000" dirty="0"/>
            <a:t> Deponieraum und 14.600 kWh Strom</a:t>
          </a:r>
        </a:p>
      </dgm:t>
    </dgm:pt>
    <dgm:pt modelId="{5737E2C1-6C5B-E241-BA3A-E305999B8A1D}" type="parTrans" cxnId="{9051C6C9-104C-9644-88C9-4849F74F6961}">
      <dgm:prSet/>
      <dgm:spPr/>
      <dgm:t>
        <a:bodyPr/>
        <a:lstStyle/>
        <a:p>
          <a:endParaRPr lang="de-DE"/>
        </a:p>
      </dgm:t>
    </dgm:pt>
    <dgm:pt modelId="{2581EAAD-8638-2E47-846D-285A55123635}" type="sibTrans" cxnId="{9051C6C9-104C-9644-88C9-4849F74F6961}">
      <dgm:prSet/>
      <dgm:spPr/>
      <dgm:t>
        <a:bodyPr/>
        <a:lstStyle/>
        <a:p>
          <a:endParaRPr lang="de-DE"/>
        </a:p>
      </dgm:t>
    </dgm:pt>
    <dgm:pt modelId="{C72E89D5-A0C1-2C48-88E5-2D865E86CD5C}">
      <dgm:prSet phldrT="[Text]" custT="1"/>
      <dgm:spPr/>
      <dgm:t>
        <a:bodyPr/>
        <a:lstStyle/>
        <a:p>
          <a:r>
            <a:rPr lang="de-DE" sz="2000" dirty="0"/>
            <a:t>Die globale Recyclingquote liegt vermutlich über 30-40%, aber 75% des seit 1880 gewonnen Aluminiums sind noch in der Nutzungsphase </a:t>
          </a:r>
        </a:p>
      </dgm:t>
    </dgm:pt>
    <dgm:pt modelId="{C3312F4E-DBBF-F44F-85B2-C1A4A7EA4D21}" type="parTrans" cxnId="{DD4411BA-684D-C545-A9F0-78054A76F7DA}">
      <dgm:prSet/>
      <dgm:spPr/>
      <dgm:t>
        <a:bodyPr/>
        <a:lstStyle/>
        <a:p>
          <a:endParaRPr lang="de-DE"/>
        </a:p>
      </dgm:t>
    </dgm:pt>
    <dgm:pt modelId="{C0E6CC26-800A-E549-9333-379ED33E91A0}" type="sibTrans" cxnId="{DD4411BA-684D-C545-A9F0-78054A76F7DA}">
      <dgm:prSet/>
      <dgm:spPr/>
      <dgm:t>
        <a:bodyPr/>
        <a:lstStyle/>
        <a:p>
          <a:endParaRPr lang="de-DE"/>
        </a:p>
      </dgm:t>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95376">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custScaleY="152413">
        <dgm:presLayoutVars>
          <dgm:bulletEnabled val="1"/>
        </dgm:presLayoutVars>
      </dgm:prSet>
      <dgm:spPr/>
    </dgm:pt>
  </dgm:ptLst>
  <dgm:cxnLst>
    <dgm:cxn modelId="{206C613E-C3D5-4B43-B9A2-F38F1D410C45}" type="presOf" srcId="{AB153328-3A86-7743-A1F1-882EDBED56F6}" destId="{B57C7AD9-52FD-E64D-9789-23A4DF5976EF}" srcOrd="0" destOrd="0" presId="urn:microsoft.com/office/officeart/2005/8/layout/chevron2"/>
    <dgm:cxn modelId="{90F84852-9CA4-3345-907A-27B26703D70E}" srcId="{31A27C27-E942-8C4C-A044-B72B74F45258}" destId="{AB153328-3A86-7743-A1F1-882EDBED56F6}" srcOrd="0" destOrd="0" parTransId="{1152AE16-E83A-A145-AFCC-4C5702CD35E5}" sibTransId="{5127EFDF-236C-5B43-AFAB-3FAF5873955E}"/>
    <dgm:cxn modelId="{A158EC56-7A16-9141-9A96-E59261A7A616}" type="presOf" srcId="{3824870C-92B1-6D4C-B206-D3D089BC9509}" destId="{E920DA35-062A-FD4F-9FD4-6BD7E5D258E9}" srcOrd="0" destOrd="4" presId="urn:microsoft.com/office/officeart/2005/8/layout/chevron2"/>
    <dgm:cxn modelId="{D8F9C161-113A-DD4E-9C5A-870BFBCEFA38}" srcId="{AB153328-3A86-7743-A1F1-882EDBED56F6}" destId="{6AA72C8D-A2E1-FA4C-BD32-3272580EDA18}" srcOrd="3" destOrd="0" parTransId="{53EFE78A-EB71-0A45-BAB0-2C3070472A27}" sibTransId="{2631483E-6D70-D943-86F3-860083C7E03C}"/>
    <dgm:cxn modelId="{F5779EA9-D6B3-764C-81B0-220708EEF10A}" srcId="{AB153328-3A86-7743-A1F1-882EDBED56F6}" destId="{C1446F11-C770-E547-8E43-C30AD558CA0C}" srcOrd="0" destOrd="0" parTransId="{B56EFB80-6B44-F24D-888C-BD07B5C752A8}" sibTransId="{4E4D1BF9-55E7-EB45-B952-3602D44C0B72}"/>
    <dgm:cxn modelId="{F276E3B5-1109-4141-AA7A-8FD1194C43A8}" type="presOf" srcId="{16A82C7F-1E91-2648-8797-D1BF3FB76C40}" destId="{E920DA35-062A-FD4F-9FD4-6BD7E5D258E9}" srcOrd="0" destOrd="1" presId="urn:microsoft.com/office/officeart/2005/8/layout/chevron2"/>
    <dgm:cxn modelId="{1A35DCB8-3A89-C744-812B-08AF64C864A7}" type="presOf" srcId="{31A27C27-E942-8C4C-A044-B72B74F45258}" destId="{08A603FD-0E7E-964B-B991-5C4113EF32D8}" srcOrd="0" destOrd="0" presId="urn:microsoft.com/office/officeart/2005/8/layout/chevron2"/>
    <dgm:cxn modelId="{DD4411BA-684D-C545-A9F0-78054A76F7DA}" srcId="{AB153328-3A86-7743-A1F1-882EDBED56F6}" destId="{C72E89D5-A0C1-2C48-88E5-2D865E86CD5C}" srcOrd="2" destOrd="0" parTransId="{C3312F4E-DBBF-F44F-85B2-C1A4A7EA4D21}" sibTransId="{C0E6CC26-800A-E549-9333-379ED33E91A0}"/>
    <dgm:cxn modelId="{9051C6C9-104C-9644-88C9-4849F74F6961}" srcId="{AB153328-3A86-7743-A1F1-882EDBED56F6}" destId="{16A82C7F-1E91-2648-8797-D1BF3FB76C40}" srcOrd="1" destOrd="0" parTransId="{5737E2C1-6C5B-E241-BA3A-E305999B8A1D}" sibTransId="{2581EAAD-8638-2E47-846D-285A55123635}"/>
    <dgm:cxn modelId="{A1E1A7CE-5F3A-3E41-A499-6B4C1FBD6086}" type="presOf" srcId="{C72E89D5-A0C1-2C48-88E5-2D865E86CD5C}" destId="{E920DA35-062A-FD4F-9FD4-6BD7E5D258E9}" srcOrd="0" destOrd="2" presId="urn:microsoft.com/office/officeart/2005/8/layout/chevron2"/>
    <dgm:cxn modelId="{045C98D6-3F13-F44D-9911-1F18EB7555DA}" type="presOf" srcId="{6AA72C8D-A2E1-FA4C-BD32-3272580EDA18}" destId="{E920DA35-062A-FD4F-9FD4-6BD7E5D258E9}" srcOrd="0" destOrd="3" presId="urn:microsoft.com/office/officeart/2005/8/layout/chevron2"/>
    <dgm:cxn modelId="{436916E8-1FFC-BB41-979D-1354EE4EB3F8}" type="presOf" srcId="{C1446F11-C770-E547-8E43-C30AD558CA0C}" destId="{E920DA35-062A-FD4F-9FD4-6BD7E5D258E9}" srcOrd="0" destOrd="0" presId="urn:microsoft.com/office/officeart/2005/8/layout/chevron2"/>
    <dgm:cxn modelId="{E23C03F9-8AFB-9048-8ECC-5502EC38AE7E}" srcId="{AB153328-3A86-7743-A1F1-882EDBED56F6}" destId="{3824870C-92B1-6D4C-B206-D3D089BC9509}" srcOrd="4" destOrd="0" parTransId="{01469E69-7279-9D4C-B0DB-59B19215FC2C}" sibTransId="{79962C39-A7C9-DE47-A6B3-7366C4FE818D}"/>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1A27C27-E942-8C4C-A044-B72B74F45258}"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AB153328-3A86-7743-A1F1-882EDBED56F6}">
      <dgm:prSet phldrT="[Text]"/>
      <dgm:spPr/>
      <dgm:t>
        <a:bodyPr/>
        <a:lstStyle/>
        <a:p>
          <a:r>
            <a:rPr lang="de-DE" dirty="0"/>
            <a:t>Rekulti-vierung</a:t>
          </a:r>
        </a:p>
      </dgm:t>
    </dgm:pt>
    <dgm:pt modelId="{1152AE16-E83A-A145-AFCC-4C5702CD35E5}" type="parTrans" cxnId="{90F84852-9CA4-3345-907A-27B26703D70E}">
      <dgm:prSet/>
      <dgm:spPr/>
      <dgm:t>
        <a:bodyPr/>
        <a:lstStyle/>
        <a:p>
          <a:endParaRPr lang="de-DE"/>
        </a:p>
      </dgm:t>
    </dgm:pt>
    <dgm:pt modelId="{5127EFDF-236C-5B43-AFAB-3FAF5873955E}" type="sibTrans" cxnId="{90F84852-9CA4-3345-907A-27B26703D70E}">
      <dgm:prSet/>
      <dgm:spPr/>
      <dgm:t>
        <a:bodyPr/>
        <a:lstStyle/>
        <a:p>
          <a:endParaRPr lang="de-DE"/>
        </a:p>
      </dgm:t>
    </dgm:pt>
    <dgm:pt modelId="{C1446F11-C770-E547-8E43-C30AD558CA0C}">
      <dgm:prSet phldrT="[Text]" custT="1"/>
      <dgm:spPr/>
      <dgm:t>
        <a:bodyPr/>
        <a:lstStyle/>
        <a:p>
          <a:r>
            <a:rPr lang="de-DE" sz="1600" dirty="0"/>
            <a:t>Die Bauxitherstellung führt immer zu großen Mengen an Rotschlamm</a:t>
          </a:r>
        </a:p>
      </dgm:t>
    </dgm:pt>
    <dgm:pt modelId="{B56EFB80-6B44-F24D-888C-BD07B5C752A8}" type="parTrans" cxnId="{F5779EA9-D6B3-764C-81B0-220708EEF10A}">
      <dgm:prSet/>
      <dgm:spPr/>
      <dgm:t>
        <a:bodyPr/>
        <a:lstStyle/>
        <a:p>
          <a:endParaRPr lang="de-DE"/>
        </a:p>
      </dgm:t>
    </dgm:pt>
    <dgm:pt modelId="{4E4D1BF9-55E7-EB45-B952-3602D44C0B72}" type="sibTrans" cxnId="{F5779EA9-D6B3-764C-81B0-220708EEF10A}">
      <dgm:prSet/>
      <dgm:spPr/>
      <dgm:t>
        <a:bodyPr/>
        <a:lstStyle/>
        <a:p>
          <a:endParaRPr lang="de-DE"/>
        </a:p>
      </dgm:t>
    </dgm:pt>
    <dgm:pt modelId="{834C216D-10D8-544C-99D5-E61762F91D5F}">
      <dgm:prSet phldrT="[Text]" custT="1"/>
      <dgm:spPr/>
      <dgm:t>
        <a:bodyPr/>
        <a:lstStyle/>
        <a:p>
          <a:r>
            <a:rPr lang="de-DE" sz="1600" dirty="0"/>
            <a:t>Herausforderungen: Trocknung, Neutralisierung, nährstoffarm, schlechte Wasserspeicherung, zu geringer Kohlenstoffanteil</a:t>
          </a:r>
        </a:p>
      </dgm:t>
    </dgm:pt>
    <dgm:pt modelId="{30219B23-E312-CC47-8F58-F681CAE52AB4}" type="parTrans" cxnId="{092DD1B6-28AA-0647-A313-FBE948C964F5}">
      <dgm:prSet/>
      <dgm:spPr/>
      <dgm:t>
        <a:bodyPr/>
        <a:lstStyle/>
        <a:p>
          <a:endParaRPr lang="de-DE"/>
        </a:p>
      </dgm:t>
    </dgm:pt>
    <dgm:pt modelId="{8BD6FFEE-EDB6-FC48-91B2-635476056754}" type="sibTrans" cxnId="{092DD1B6-28AA-0647-A313-FBE948C964F5}">
      <dgm:prSet/>
      <dgm:spPr/>
      <dgm:t>
        <a:bodyPr/>
        <a:lstStyle/>
        <a:p>
          <a:endParaRPr lang="de-DE"/>
        </a:p>
      </dgm:t>
    </dgm:pt>
    <dgm:pt modelId="{4E69807D-7FE4-9346-AF3B-3637EC2EC9DC}">
      <dgm:prSet phldrT="[Text]" custT="1"/>
      <dgm:spPr/>
      <dgm:t>
        <a:bodyPr/>
        <a:lstStyle/>
        <a:p>
          <a:r>
            <a:rPr lang="de-DE" sz="1600" dirty="0"/>
            <a:t>Standardverfahren: Deponierung und mit Mutterboden abdecken</a:t>
          </a:r>
        </a:p>
      </dgm:t>
    </dgm:pt>
    <dgm:pt modelId="{34D794D4-C21B-DD4F-AECE-C7435871771F}" type="parTrans" cxnId="{2CE06E48-7ADD-414B-8C9F-D0A34E941E6D}">
      <dgm:prSet/>
      <dgm:spPr/>
      <dgm:t>
        <a:bodyPr/>
        <a:lstStyle/>
        <a:p>
          <a:endParaRPr lang="de-DE"/>
        </a:p>
      </dgm:t>
    </dgm:pt>
    <dgm:pt modelId="{F839C293-AF85-B94C-8CB8-DEF6176F9F10}" type="sibTrans" cxnId="{2CE06E48-7ADD-414B-8C9F-D0A34E941E6D}">
      <dgm:prSet/>
      <dgm:spPr/>
      <dgm:t>
        <a:bodyPr/>
        <a:lstStyle/>
        <a:p>
          <a:endParaRPr lang="de-DE"/>
        </a:p>
      </dgm:t>
    </dgm:pt>
    <dgm:pt modelId="{AACD1172-5BD6-0447-84FC-E0CF299FD41B}">
      <dgm:prSet phldrT="[Text]" custT="1"/>
      <dgm:spPr/>
      <dgm:t>
        <a:bodyPr/>
        <a:lstStyle/>
        <a:p>
          <a:r>
            <a:rPr lang="de-DE" sz="1600" dirty="0"/>
            <a:t>Alternative: Trocknung, Aufbereitung (Nährstoff- und Kohlenstoff-Anreichung) und Rekultivierung</a:t>
          </a:r>
        </a:p>
      </dgm:t>
    </dgm:pt>
    <dgm:pt modelId="{9BFBD76D-2147-C44C-BEE5-292E38479EF9}" type="parTrans" cxnId="{73168017-9175-D741-866F-F5DA346A14C0}">
      <dgm:prSet/>
      <dgm:spPr/>
      <dgm:t>
        <a:bodyPr/>
        <a:lstStyle/>
        <a:p>
          <a:endParaRPr lang="de-DE"/>
        </a:p>
      </dgm:t>
    </dgm:pt>
    <dgm:pt modelId="{B55FE91D-98BA-6B42-B122-FE73880C5E5B}" type="sibTrans" cxnId="{73168017-9175-D741-866F-F5DA346A14C0}">
      <dgm:prSet/>
      <dgm:spPr/>
      <dgm:t>
        <a:bodyPr/>
        <a:lstStyle/>
        <a:p>
          <a:endParaRPr lang="de-DE"/>
        </a:p>
      </dgm:t>
    </dgm:pt>
    <dgm:pt modelId="{16A9C59F-B2CA-6E4B-B496-CA57B2897E12}">
      <dgm:prSet phldrT="[Text]" custT="1"/>
      <dgm:spPr/>
      <dgm:t>
        <a:bodyPr/>
        <a:lstStyle/>
        <a:p>
          <a:r>
            <a:rPr lang="de-DE" sz="1600" dirty="0"/>
            <a:t>Herausforderungen: heimische Pflanzenauswahl, Umgang mit Dürren und Starkregen (Vermeidung von Erosion bei langsamen Pflanzenwachstum)</a:t>
          </a:r>
        </a:p>
      </dgm:t>
    </dgm:pt>
    <dgm:pt modelId="{63FCCE6A-89FD-DA44-AB91-318E32CEDE43}" type="parTrans" cxnId="{25311E9C-BBF5-2F4F-9335-8B34F6E5DF3F}">
      <dgm:prSet/>
      <dgm:spPr/>
      <dgm:t>
        <a:bodyPr/>
        <a:lstStyle/>
        <a:p>
          <a:endParaRPr lang="de-DE"/>
        </a:p>
      </dgm:t>
    </dgm:pt>
    <dgm:pt modelId="{40614B58-BBFF-224D-A8FF-851B21EB9700}" type="sibTrans" cxnId="{25311E9C-BBF5-2F4F-9335-8B34F6E5DF3F}">
      <dgm:prSet/>
      <dgm:spPr/>
      <dgm:t>
        <a:bodyPr/>
        <a:lstStyle/>
        <a:p>
          <a:endParaRPr lang="de-DE"/>
        </a:p>
      </dgm:t>
    </dgm:pt>
    <dgm:pt modelId="{0AFA9EEA-78FC-F445-B449-5095EFD6DA53}">
      <dgm:prSet phldrT="[Text]" custT="1"/>
      <dgm:spPr/>
      <dgm:t>
        <a:bodyPr/>
        <a:lstStyle/>
        <a:p>
          <a:r>
            <a:rPr lang="de-DE" sz="1600" dirty="0"/>
            <a:t>Zwei Projekte von Rio Tito zeigen, dass die Rekultivierung mit heimischen Pflanzen möglich ist</a:t>
          </a:r>
        </a:p>
      </dgm:t>
    </dgm:pt>
    <dgm:pt modelId="{AF81FAFD-B8BF-9F40-B262-8E82671BD9F0}" type="parTrans" cxnId="{A0584595-1315-4545-8518-DCAE36518FC5}">
      <dgm:prSet/>
      <dgm:spPr/>
      <dgm:t>
        <a:bodyPr/>
        <a:lstStyle/>
        <a:p>
          <a:endParaRPr lang="de-DE"/>
        </a:p>
      </dgm:t>
    </dgm:pt>
    <dgm:pt modelId="{A1E8701F-E663-DE45-8E9A-B9A4FED5195C}" type="sibTrans" cxnId="{A0584595-1315-4545-8518-DCAE36518FC5}">
      <dgm:prSet/>
      <dgm:spPr/>
      <dgm:t>
        <a:bodyPr/>
        <a:lstStyle/>
        <a:p>
          <a:endParaRPr lang="de-DE"/>
        </a:p>
      </dgm:t>
    </dgm:pt>
    <dgm:pt modelId="{08A603FD-0E7E-964B-B991-5C4113EF32D8}" type="pres">
      <dgm:prSet presAssocID="{31A27C27-E942-8C4C-A044-B72B74F45258}" presName="linearFlow" presStyleCnt="0">
        <dgm:presLayoutVars>
          <dgm:dir/>
          <dgm:animLvl val="lvl"/>
          <dgm:resizeHandles val="exact"/>
        </dgm:presLayoutVars>
      </dgm:prSet>
      <dgm:spPr/>
    </dgm:pt>
    <dgm:pt modelId="{1BB1C8F9-E0AB-474D-B9F8-816D18E41A87}" type="pres">
      <dgm:prSet presAssocID="{AB153328-3A86-7743-A1F1-882EDBED56F6}" presName="composite" presStyleCnt="0"/>
      <dgm:spPr/>
    </dgm:pt>
    <dgm:pt modelId="{B57C7AD9-52FD-E64D-9789-23A4DF5976EF}" type="pres">
      <dgm:prSet presAssocID="{AB153328-3A86-7743-A1F1-882EDBED56F6}" presName="parentText" presStyleLbl="alignNode1" presStyleIdx="0" presStyleCnt="1" custScaleY="95376">
        <dgm:presLayoutVars>
          <dgm:chMax val="1"/>
          <dgm:bulletEnabled val="1"/>
        </dgm:presLayoutVars>
      </dgm:prSet>
      <dgm:spPr/>
    </dgm:pt>
    <dgm:pt modelId="{E920DA35-062A-FD4F-9FD4-6BD7E5D258E9}" type="pres">
      <dgm:prSet presAssocID="{AB153328-3A86-7743-A1F1-882EDBED56F6}" presName="descendantText" presStyleLbl="alignAcc1" presStyleIdx="0" presStyleCnt="1" custScaleX="108257" custScaleY="152413">
        <dgm:presLayoutVars>
          <dgm:bulletEnabled val="1"/>
        </dgm:presLayoutVars>
      </dgm:prSet>
      <dgm:spPr/>
    </dgm:pt>
  </dgm:ptLst>
  <dgm:cxnLst>
    <dgm:cxn modelId="{73168017-9175-D741-866F-F5DA346A14C0}" srcId="{AB153328-3A86-7743-A1F1-882EDBED56F6}" destId="{AACD1172-5BD6-0447-84FC-E0CF299FD41B}" srcOrd="3" destOrd="0" parTransId="{9BFBD76D-2147-C44C-BEE5-292E38479EF9}" sibTransId="{B55FE91D-98BA-6B42-B122-FE73880C5E5B}"/>
    <dgm:cxn modelId="{206C613E-C3D5-4B43-B9A2-F38F1D410C45}" type="presOf" srcId="{AB153328-3A86-7743-A1F1-882EDBED56F6}" destId="{B57C7AD9-52FD-E64D-9789-23A4DF5976EF}" srcOrd="0" destOrd="0" presId="urn:microsoft.com/office/officeart/2005/8/layout/chevron2"/>
    <dgm:cxn modelId="{E4702842-F049-7E42-BB85-0726F578C313}" type="presOf" srcId="{0AFA9EEA-78FC-F445-B449-5095EFD6DA53}" destId="{E920DA35-062A-FD4F-9FD4-6BD7E5D258E9}" srcOrd="0" destOrd="5" presId="urn:microsoft.com/office/officeart/2005/8/layout/chevron2"/>
    <dgm:cxn modelId="{2CE06E48-7ADD-414B-8C9F-D0A34E941E6D}" srcId="{AB153328-3A86-7743-A1F1-882EDBED56F6}" destId="{4E69807D-7FE4-9346-AF3B-3637EC2EC9DC}" srcOrd="2" destOrd="0" parTransId="{34D794D4-C21B-DD4F-AECE-C7435871771F}" sibTransId="{F839C293-AF85-B94C-8CB8-DEF6176F9F10}"/>
    <dgm:cxn modelId="{90F84852-9CA4-3345-907A-27B26703D70E}" srcId="{31A27C27-E942-8C4C-A044-B72B74F45258}" destId="{AB153328-3A86-7743-A1F1-882EDBED56F6}" srcOrd="0" destOrd="0" parTransId="{1152AE16-E83A-A145-AFCC-4C5702CD35E5}" sibTransId="{5127EFDF-236C-5B43-AFAB-3FAF5873955E}"/>
    <dgm:cxn modelId="{BBDE4D80-C819-4B46-88A1-D9A45BE25DA2}" type="presOf" srcId="{4E69807D-7FE4-9346-AF3B-3637EC2EC9DC}" destId="{E920DA35-062A-FD4F-9FD4-6BD7E5D258E9}" srcOrd="0" destOrd="2" presId="urn:microsoft.com/office/officeart/2005/8/layout/chevron2"/>
    <dgm:cxn modelId="{A0584595-1315-4545-8518-DCAE36518FC5}" srcId="{AB153328-3A86-7743-A1F1-882EDBED56F6}" destId="{0AFA9EEA-78FC-F445-B449-5095EFD6DA53}" srcOrd="5" destOrd="0" parTransId="{AF81FAFD-B8BF-9F40-B262-8E82671BD9F0}" sibTransId="{A1E8701F-E663-DE45-8E9A-B9A4FED5195C}"/>
    <dgm:cxn modelId="{25311E9C-BBF5-2F4F-9335-8B34F6E5DF3F}" srcId="{AB153328-3A86-7743-A1F1-882EDBED56F6}" destId="{16A9C59F-B2CA-6E4B-B496-CA57B2897E12}" srcOrd="4" destOrd="0" parTransId="{63FCCE6A-89FD-DA44-AB91-318E32CEDE43}" sibTransId="{40614B58-BBFF-224D-A8FF-851B21EB9700}"/>
    <dgm:cxn modelId="{9A9855A3-59DE-5E4C-A809-9F010057EFEB}" type="presOf" srcId="{16A9C59F-B2CA-6E4B-B496-CA57B2897E12}" destId="{E920DA35-062A-FD4F-9FD4-6BD7E5D258E9}" srcOrd="0" destOrd="4" presId="urn:microsoft.com/office/officeart/2005/8/layout/chevron2"/>
    <dgm:cxn modelId="{F5779EA9-D6B3-764C-81B0-220708EEF10A}" srcId="{AB153328-3A86-7743-A1F1-882EDBED56F6}" destId="{C1446F11-C770-E547-8E43-C30AD558CA0C}" srcOrd="0" destOrd="0" parTransId="{B56EFB80-6B44-F24D-888C-BD07B5C752A8}" sibTransId="{4E4D1BF9-55E7-EB45-B952-3602D44C0B72}"/>
    <dgm:cxn modelId="{092DD1B6-28AA-0647-A313-FBE948C964F5}" srcId="{AB153328-3A86-7743-A1F1-882EDBED56F6}" destId="{834C216D-10D8-544C-99D5-E61762F91D5F}" srcOrd="1" destOrd="0" parTransId="{30219B23-E312-CC47-8F58-F681CAE52AB4}" sibTransId="{8BD6FFEE-EDB6-FC48-91B2-635476056754}"/>
    <dgm:cxn modelId="{1A35DCB8-3A89-C744-812B-08AF64C864A7}" type="presOf" srcId="{31A27C27-E942-8C4C-A044-B72B74F45258}" destId="{08A603FD-0E7E-964B-B991-5C4113EF32D8}" srcOrd="0" destOrd="0" presId="urn:microsoft.com/office/officeart/2005/8/layout/chevron2"/>
    <dgm:cxn modelId="{C164AABD-45BC-D64E-AF90-E4CCE80413D7}" type="presOf" srcId="{AACD1172-5BD6-0447-84FC-E0CF299FD41B}" destId="{E920DA35-062A-FD4F-9FD4-6BD7E5D258E9}" srcOrd="0" destOrd="3" presId="urn:microsoft.com/office/officeart/2005/8/layout/chevron2"/>
    <dgm:cxn modelId="{436916E8-1FFC-BB41-979D-1354EE4EB3F8}" type="presOf" srcId="{C1446F11-C770-E547-8E43-C30AD558CA0C}" destId="{E920DA35-062A-FD4F-9FD4-6BD7E5D258E9}" srcOrd="0" destOrd="0" presId="urn:microsoft.com/office/officeart/2005/8/layout/chevron2"/>
    <dgm:cxn modelId="{F46BEAF2-3A33-AE41-B322-F2F0319A1963}" type="presOf" srcId="{834C216D-10D8-544C-99D5-E61762F91D5F}" destId="{E920DA35-062A-FD4F-9FD4-6BD7E5D258E9}" srcOrd="0" destOrd="1" presId="urn:microsoft.com/office/officeart/2005/8/layout/chevron2"/>
    <dgm:cxn modelId="{6E67953B-CFB7-2C4F-A7D9-35F13C4A6227}" type="presParOf" srcId="{08A603FD-0E7E-964B-B991-5C4113EF32D8}" destId="{1BB1C8F9-E0AB-474D-B9F8-816D18E41A87}" srcOrd="0" destOrd="0" presId="urn:microsoft.com/office/officeart/2005/8/layout/chevron2"/>
    <dgm:cxn modelId="{DD6E68FE-4ACB-5A42-9FB9-EBB5390CA717}" type="presParOf" srcId="{1BB1C8F9-E0AB-474D-B9F8-816D18E41A87}" destId="{B57C7AD9-52FD-E64D-9789-23A4DF5976EF}" srcOrd="0" destOrd="0" presId="urn:microsoft.com/office/officeart/2005/8/layout/chevron2"/>
    <dgm:cxn modelId="{9B5AA3F7-C80C-2440-92EB-2E1174B36CDA}" type="presParOf" srcId="{1BB1C8F9-E0AB-474D-B9F8-816D18E41A87}" destId="{E920DA35-062A-FD4F-9FD4-6BD7E5D258E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CFD82A7-06AD-2F4C-8752-397955BDF19A}" type="doc">
      <dgm:prSet loTypeId="urn:microsoft.com/office/officeart/2005/8/layout/process2" loCatId="" qsTypeId="urn:microsoft.com/office/officeart/2005/8/quickstyle/simple1" qsCatId="simple" csTypeId="urn:microsoft.com/office/officeart/2005/8/colors/accent1_2" csCatId="accent1" phldr="1"/>
      <dgm:spPr/>
    </dgm:pt>
    <dgm:pt modelId="{5BF77BFF-9D83-FD47-9BF2-CD91B45F6BC0}">
      <dgm:prSet phldrT="[Text]"/>
      <dgm:spPr/>
      <dgm:t>
        <a:bodyPr/>
        <a:lstStyle/>
        <a:p>
          <a:r>
            <a:rPr lang="de-DE" dirty="0"/>
            <a:t>Klimawandel</a:t>
          </a:r>
        </a:p>
      </dgm:t>
    </dgm:pt>
    <dgm:pt modelId="{5099909B-F999-F548-84DE-22C5216E882E}" type="parTrans" cxnId="{BBE66FA2-F4A3-ED48-819D-9E71913109F7}">
      <dgm:prSet/>
      <dgm:spPr/>
      <dgm:t>
        <a:bodyPr/>
        <a:lstStyle/>
        <a:p>
          <a:endParaRPr lang="de-DE"/>
        </a:p>
      </dgm:t>
    </dgm:pt>
    <dgm:pt modelId="{EA56959A-F868-604E-894E-3C49D2D970D5}" type="sibTrans" cxnId="{BBE66FA2-F4A3-ED48-819D-9E71913109F7}">
      <dgm:prSet/>
      <dgm:spPr/>
      <dgm:t>
        <a:bodyPr/>
        <a:lstStyle/>
        <a:p>
          <a:endParaRPr lang="de-DE" dirty="0"/>
        </a:p>
      </dgm:t>
    </dgm:pt>
    <dgm:pt modelId="{CFCF69AF-417E-C54C-A740-2E0DB460AD7B}">
      <dgm:prSet phldrT="[Text]"/>
      <dgm:spPr/>
      <dgm:t>
        <a:bodyPr/>
        <a:lstStyle/>
        <a:p>
          <a:r>
            <a:rPr lang="de-DE" dirty="0"/>
            <a:t>Rohstoff</a:t>
          </a:r>
        </a:p>
      </dgm:t>
    </dgm:pt>
    <dgm:pt modelId="{F903F8FF-373C-524C-8E4F-F133E82584F7}" type="parTrans" cxnId="{8FD62CDF-BDBD-EF4D-8582-303AEEF87D1A}">
      <dgm:prSet/>
      <dgm:spPr/>
      <dgm:t>
        <a:bodyPr/>
        <a:lstStyle/>
        <a:p>
          <a:endParaRPr lang="de-DE"/>
        </a:p>
      </dgm:t>
    </dgm:pt>
    <dgm:pt modelId="{F6BBA327-41EC-1244-8EF8-FDC7F478601D}" type="sibTrans" cxnId="{8FD62CDF-BDBD-EF4D-8582-303AEEF87D1A}">
      <dgm:prSet/>
      <dgm:spPr/>
      <dgm:t>
        <a:bodyPr/>
        <a:lstStyle/>
        <a:p>
          <a:endParaRPr lang="de-DE" dirty="0"/>
        </a:p>
      </dgm:t>
    </dgm:pt>
    <dgm:pt modelId="{6314A6E9-6A52-FD48-8279-3E5C1566662B}">
      <dgm:prSet phldrT="[Text]"/>
      <dgm:spPr/>
      <dgm:t>
        <a:bodyPr/>
        <a:lstStyle/>
        <a:p>
          <a:r>
            <a:rPr lang="de-DE" dirty="0"/>
            <a:t>Smog</a:t>
          </a:r>
        </a:p>
      </dgm:t>
    </dgm:pt>
    <dgm:pt modelId="{4EB973EA-3569-EA42-9DFF-58D0D265F117}" type="parTrans" cxnId="{8911B01B-5164-D842-A2DB-AA92A68C4BAA}">
      <dgm:prSet/>
      <dgm:spPr/>
      <dgm:t>
        <a:bodyPr/>
        <a:lstStyle/>
        <a:p>
          <a:endParaRPr lang="de-DE"/>
        </a:p>
      </dgm:t>
    </dgm:pt>
    <dgm:pt modelId="{E981D6F4-26F8-3440-ADD0-E19C39144BB2}" type="sibTrans" cxnId="{8911B01B-5164-D842-A2DB-AA92A68C4BAA}">
      <dgm:prSet/>
      <dgm:spPr/>
      <dgm:t>
        <a:bodyPr/>
        <a:lstStyle/>
        <a:p>
          <a:endParaRPr lang="de-DE" dirty="0"/>
        </a:p>
      </dgm:t>
    </dgm:pt>
    <dgm:pt modelId="{E3630DAE-0DD8-9947-BA67-A6FF45D7768D}">
      <dgm:prSet phldrT="[Text]"/>
      <dgm:spPr/>
      <dgm:t>
        <a:bodyPr/>
        <a:lstStyle/>
        <a:p>
          <a:r>
            <a:rPr lang="de-DE" dirty="0"/>
            <a:t>Versauerung</a:t>
          </a:r>
        </a:p>
      </dgm:t>
    </dgm:pt>
    <dgm:pt modelId="{9E214541-298E-454B-8D64-C062C5CCF04D}" type="parTrans" cxnId="{727E71DC-B962-B542-90CD-AF157537A83A}">
      <dgm:prSet/>
      <dgm:spPr/>
      <dgm:t>
        <a:bodyPr/>
        <a:lstStyle/>
        <a:p>
          <a:endParaRPr lang="de-DE"/>
        </a:p>
      </dgm:t>
    </dgm:pt>
    <dgm:pt modelId="{4DEEDE0B-B2C4-1B49-A920-A6EAB12FDEC0}" type="sibTrans" cxnId="{727E71DC-B962-B542-90CD-AF157537A83A}">
      <dgm:prSet/>
      <dgm:spPr/>
      <dgm:t>
        <a:bodyPr/>
        <a:lstStyle/>
        <a:p>
          <a:endParaRPr lang="de-DE" dirty="0"/>
        </a:p>
      </dgm:t>
    </dgm:pt>
    <dgm:pt modelId="{32BC7E61-1CF7-C448-B10B-CFC2E632738B}">
      <dgm:prSet phldrT="[Text]"/>
      <dgm:spPr/>
      <dgm:t>
        <a:bodyPr/>
        <a:lstStyle/>
        <a:p>
          <a:r>
            <a:rPr lang="de-DE" dirty="0"/>
            <a:t>Eutrophierung</a:t>
          </a:r>
        </a:p>
      </dgm:t>
    </dgm:pt>
    <dgm:pt modelId="{9DC12EEA-5427-5346-9AE1-291C281F4402}" type="parTrans" cxnId="{D3F317DE-7FF4-1449-B74E-21915C638FE5}">
      <dgm:prSet/>
      <dgm:spPr/>
      <dgm:t>
        <a:bodyPr/>
        <a:lstStyle/>
        <a:p>
          <a:endParaRPr lang="de-DE"/>
        </a:p>
      </dgm:t>
    </dgm:pt>
    <dgm:pt modelId="{4A140731-2557-1A47-B940-7B60F4B52BE4}" type="sibTrans" cxnId="{D3F317DE-7FF4-1449-B74E-21915C638FE5}">
      <dgm:prSet/>
      <dgm:spPr/>
      <dgm:t>
        <a:bodyPr/>
        <a:lstStyle/>
        <a:p>
          <a:endParaRPr lang="de-DE" dirty="0"/>
        </a:p>
      </dgm:t>
    </dgm:pt>
    <dgm:pt modelId="{21F4D2E5-196C-6944-9FA2-7D8831C8E910}">
      <dgm:prSet phldrT="[Text]"/>
      <dgm:spPr/>
      <dgm:t>
        <a:bodyPr/>
        <a:lstStyle/>
        <a:p>
          <a:r>
            <a:rPr lang="de-DE" dirty="0"/>
            <a:t>Feinstaub</a:t>
          </a:r>
        </a:p>
      </dgm:t>
    </dgm:pt>
    <dgm:pt modelId="{E8723875-1718-4B48-BFED-007260C0407A}" type="parTrans" cxnId="{3427F14B-920A-EE4A-9E87-00BEE5251990}">
      <dgm:prSet/>
      <dgm:spPr/>
      <dgm:t>
        <a:bodyPr/>
        <a:lstStyle/>
        <a:p>
          <a:endParaRPr lang="de-DE"/>
        </a:p>
      </dgm:t>
    </dgm:pt>
    <dgm:pt modelId="{AF9E1844-64B4-604A-8A76-F96370798150}" type="sibTrans" cxnId="{3427F14B-920A-EE4A-9E87-00BEE5251990}">
      <dgm:prSet/>
      <dgm:spPr/>
      <dgm:t>
        <a:bodyPr/>
        <a:lstStyle/>
        <a:p>
          <a:endParaRPr lang="de-DE" dirty="0"/>
        </a:p>
      </dgm:t>
    </dgm:pt>
    <dgm:pt modelId="{C4B4C13C-828D-0F46-9633-6A7765752636}">
      <dgm:prSet phldrT="[Text]"/>
      <dgm:spPr/>
      <dgm:t>
        <a:bodyPr/>
        <a:lstStyle/>
        <a:p>
          <a:r>
            <a:rPr lang="de-DE" dirty="0"/>
            <a:t>Flächenbedarf</a:t>
          </a:r>
        </a:p>
      </dgm:t>
    </dgm:pt>
    <dgm:pt modelId="{484B8AB5-09C9-BA40-9BDB-2AD860362B6F}" type="parTrans" cxnId="{A08E7A72-E707-7347-AD8F-B6FCD42C332B}">
      <dgm:prSet/>
      <dgm:spPr/>
      <dgm:t>
        <a:bodyPr/>
        <a:lstStyle/>
        <a:p>
          <a:endParaRPr lang="de-DE"/>
        </a:p>
      </dgm:t>
    </dgm:pt>
    <dgm:pt modelId="{7C54D0E6-3363-5A44-B538-0A6EEEB50A0A}" type="sibTrans" cxnId="{A08E7A72-E707-7347-AD8F-B6FCD42C332B}">
      <dgm:prSet/>
      <dgm:spPr/>
      <dgm:t>
        <a:bodyPr/>
        <a:lstStyle/>
        <a:p>
          <a:endParaRPr lang="de-DE"/>
        </a:p>
      </dgm:t>
    </dgm:pt>
    <dgm:pt modelId="{8DF1E685-F709-F34D-95C9-3B90AA7CCF37}" type="pres">
      <dgm:prSet presAssocID="{5CFD82A7-06AD-2F4C-8752-397955BDF19A}" presName="linearFlow" presStyleCnt="0">
        <dgm:presLayoutVars>
          <dgm:resizeHandles val="exact"/>
        </dgm:presLayoutVars>
      </dgm:prSet>
      <dgm:spPr/>
    </dgm:pt>
    <dgm:pt modelId="{2A436A19-6AD4-F44D-9FF2-7D621D707936}" type="pres">
      <dgm:prSet presAssocID="{5BF77BFF-9D83-FD47-9BF2-CD91B45F6BC0}" presName="node" presStyleLbl="node1" presStyleIdx="0" presStyleCnt="7">
        <dgm:presLayoutVars>
          <dgm:bulletEnabled val="1"/>
        </dgm:presLayoutVars>
      </dgm:prSet>
      <dgm:spPr/>
    </dgm:pt>
    <dgm:pt modelId="{F09D07F0-F620-8D42-9E1C-815392DB40B7}" type="pres">
      <dgm:prSet presAssocID="{EA56959A-F868-604E-894E-3C49D2D970D5}" presName="sibTrans" presStyleLbl="sibTrans2D1" presStyleIdx="0" presStyleCnt="6"/>
      <dgm:spPr/>
    </dgm:pt>
    <dgm:pt modelId="{31D39575-E74A-7943-A50A-8F0BFEAB9A23}" type="pres">
      <dgm:prSet presAssocID="{EA56959A-F868-604E-894E-3C49D2D970D5}" presName="connectorText" presStyleLbl="sibTrans2D1" presStyleIdx="0" presStyleCnt="6"/>
      <dgm:spPr/>
    </dgm:pt>
    <dgm:pt modelId="{95008A1C-6D1F-F94C-A371-961E2C87245F}" type="pres">
      <dgm:prSet presAssocID="{CFCF69AF-417E-C54C-A740-2E0DB460AD7B}" presName="node" presStyleLbl="node1" presStyleIdx="1" presStyleCnt="7">
        <dgm:presLayoutVars>
          <dgm:bulletEnabled val="1"/>
        </dgm:presLayoutVars>
      </dgm:prSet>
      <dgm:spPr/>
    </dgm:pt>
    <dgm:pt modelId="{331C9201-D7EC-4844-B149-6AF311A01D3C}" type="pres">
      <dgm:prSet presAssocID="{F6BBA327-41EC-1244-8EF8-FDC7F478601D}" presName="sibTrans" presStyleLbl="sibTrans2D1" presStyleIdx="1" presStyleCnt="6"/>
      <dgm:spPr/>
    </dgm:pt>
    <dgm:pt modelId="{AA38A326-9368-AD4C-8BE4-BFAAFACB7B76}" type="pres">
      <dgm:prSet presAssocID="{F6BBA327-41EC-1244-8EF8-FDC7F478601D}" presName="connectorText" presStyleLbl="sibTrans2D1" presStyleIdx="1" presStyleCnt="6"/>
      <dgm:spPr/>
    </dgm:pt>
    <dgm:pt modelId="{62A249CF-6AA8-1A41-938B-950BF90C0458}" type="pres">
      <dgm:prSet presAssocID="{6314A6E9-6A52-FD48-8279-3E5C1566662B}" presName="node" presStyleLbl="node1" presStyleIdx="2" presStyleCnt="7">
        <dgm:presLayoutVars>
          <dgm:bulletEnabled val="1"/>
        </dgm:presLayoutVars>
      </dgm:prSet>
      <dgm:spPr/>
    </dgm:pt>
    <dgm:pt modelId="{86C8E049-DB3C-B045-B3D5-F950A7480853}" type="pres">
      <dgm:prSet presAssocID="{E981D6F4-26F8-3440-ADD0-E19C39144BB2}" presName="sibTrans" presStyleLbl="sibTrans2D1" presStyleIdx="2" presStyleCnt="6"/>
      <dgm:spPr/>
    </dgm:pt>
    <dgm:pt modelId="{2A6D65D8-17F5-4C45-A6ED-78B1D895B34E}" type="pres">
      <dgm:prSet presAssocID="{E981D6F4-26F8-3440-ADD0-E19C39144BB2}" presName="connectorText" presStyleLbl="sibTrans2D1" presStyleIdx="2" presStyleCnt="6"/>
      <dgm:spPr/>
    </dgm:pt>
    <dgm:pt modelId="{B90E6D2C-76CB-4649-9224-76E0DA3C9CAC}" type="pres">
      <dgm:prSet presAssocID="{E3630DAE-0DD8-9947-BA67-A6FF45D7768D}" presName="node" presStyleLbl="node1" presStyleIdx="3" presStyleCnt="7">
        <dgm:presLayoutVars>
          <dgm:bulletEnabled val="1"/>
        </dgm:presLayoutVars>
      </dgm:prSet>
      <dgm:spPr/>
    </dgm:pt>
    <dgm:pt modelId="{3BED02C3-B1C7-7742-9846-AC4EB16A54D4}" type="pres">
      <dgm:prSet presAssocID="{4DEEDE0B-B2C4-1B49-A920-A6EAB12FDEC0}" presName="sibTrans" presStyleLbl="sibTrans2D1" presStyleIdx="3" presStyleCnt="6"/>
      <dgm:spPr/>
    </dgm:pt>
    <dgm:pt modelId="{7E009F99-18DA-944E-B05C-0DD1C8D63738}" type="pres">
      <dgm:prSet presAssocID="{4DEEDE0B-B2C4-1B49-A920-A6EAB12FDEC0}" presName="connectorText" presStyleLbl="sibTrans2D1" presStyleIdx="3" presStyleCnt="6"/>
      <dgm:spPr/>
    </dgm:pt>
    <dgm:pt modelId="{4D64E621-121D-8A4F-A811-FE5575BFC39E}" type="pres">
      <dgm:prSet presAssocID="{32BC7E61-1CF7-C448-B10B-CFC2E632738B}" presName="node" presStyleLbl="node1" presStyleIdx="4" presStyleCnt="7">
        <dgm:presLayoutVars>
          <dgm:bulletEnabled val="1"/>
        </dgm:presLayoutVars>
      </dgm:prSet>
      <dgm:spPr/>
    </dgm:pt>
    <dgm:pt modelId="{8FB16D1B-6B87-CD46-AF09-EB53CC583ECA}" type="pres">
      <dgm:prSet presAssocID="{4A140731-2557-1A47-B940-7B60F4B52BE4}" presName="sibTrans" presStyleLbl="sibTrans2D1" presStyleIdx="4" presStyleCnt="6"/>
      <dgm:spPr/>
    </dgm:pt>
    <dgm:pt modelId="{F3270A42-6294-C648-B6D9-BC36D25BE0A4}" type="pres">
      <dgm:prSet presAssocID="{4A140731-2557-1A47-B940-7B60F4B52BE4}" presName="connectorText" presStyleLbl="sibTrans2D1" presStyleIdx="4" presStyleCnt="6"/>
      <dgm:spPr/>
    </dgm:pt>
    <dgm:pt modelId="{383DA805-F26A-F849-87FF-4944D1977575}" type="pres">
      <dgm:prSet presAssocID="{21F4D2E5-196C-6944-9FA2-7D8831C8E910}" presName="node" presStyleLbl="node1" presStyleIdx="5" presStyleCnt="7">
        <dgm:presLayoutVars>
          <dgm:bulletEnabled val="1"/>
        </dgm:presLayoutVars>
      </dgm:prSet>
      <dgm:spPr/>
    </dgm:pt>
    <dgm:pt modelId="{A4413A53-34C0-7C4C-8EED-06F53D315792}" type="pres">
      <dgm:prSet presAssocID="{AF9E1844-64B4-604A-8A76-F96370798150}" presName="sibTrans" presStyleLbl="sibTrans2D1" presStyleIdx="5" presStyleCnt="6"/>
      <dgm:spPr/>
    </dgm:pt>
    <dgm:pt modelId="{8509D74C-C10D-C949-96DE-6E8CA23BEAF1}" type="pres">
      <dgm:prSet presAssocID="{AF9E1844-64B4-604A-8A76-F96370798150}" presName="connectorText" presStyleLbl="sibTrans2D1" presStyleIdx="5" presStyleCnt="6"/>
      <dgm:spPr/>
    </dgm:pt>
    <dgm:pt modelId="{5DA25625-A6AE-4C47-81B0-2AD8F5FE5F53}" type="pres">
      <dgm:prSet presAssocID="{C4B4C13C-828D-0F46-9633-6A7765752636}" presName="node" presStyleLbl="node1" presStyleIdx="6" presStyleCnt="7">
        <dgm:presLayoutVars>
          <dgm:bulletEnabled val="1"/>
        </dgm:presLayoutVars>
      </dgm:prSet>
      <dgm:spPr/>
    </dgm:pt>
  </dgm:ptLst>
  <dgm:cxnLst>
    <dgm:cxn modelId="{A8B20B03-98F0-2749-8C1E-F829E0B97F9B}" type="presOf" srcId="{E981D6F4-26F8-3440-ADD0-E19C39144BB2}" destId="{2A6D65D8-17F5-4C45-A6ED-78B1D895B34E}" srcOrd="1" destOrd="0" presId="urn:microsoft.com/office/officeart/2005/8/layout/process2"/>
    <dgm:cxn modelId="{8911B01B-5164-D842-A2DB-AA92A68C4BAA}" srcId="{5CFD82A7-06AD-2F4C-8752-397955BDF19A}" destId="{6314A6E9-6A52-FD48-8279-3E5C1566662B}" srcOrd="2" destOrd="0" parTransId="{4EB973EA-3569-EA42-9DFF-58D0D265F117}" sibTransId="{E981D6F4-26F8-3440-ADD0-E19C39144BB2}"/>
    <dgm:cxn modelId="{80771535-97FD-1543-97B8-77B5E1556919}" type="presOf" srcId="{EA56959A-F868-604E-894E-3C49D2D970D5}" destId="{F09D07F0-F620-8D42-9E1C-815392DB40B7}" srcOrd="0" destOrd="0" presId="urn:microsoft.com/office/officeart/2005/8/layout/process2"/>
    <dgm:cxn modelId="{A536A542-8E06-5940-9FC8-5314F724DE92}" type="presOf" srcId="{AF9E1844-64B4-604A-8A76-F96370798150}" destId="{A4413A53-34C0-7C4C-8EED-06F53D315792}" srcOrd="0" destOrd="0" presId="urn:microsoft.com/office/officeart/2005/8/layout/process2"/>
    <dgm:cxn modelId="{D87E944A-398B-F94C-A641-255CBC105A57}" type="presOf" srcId="{EA56959A-F868-604E-894E-3C49D2D970D5}" destId="{31D39575-E74A-7943-A50A-8F0BFEAB9A23}" srcOrd="1" destOrd="0" presId="urn:microsoft.com/office/officeart/2005/8/layout/process2"/>
    <dgm:cxn modelId="{660DDC4B-CCBD-1F49-BFB2-A7148275E026}" type="presOf" srcId="{F6BBA327-41EC-1244-8EF8-FDC7F478601D}" destId="{AA38A326-9368-AD4C-8BE4-BFAAFACB7B76}" srcOrd="1" destOrd="0" presId="urn:microsoft.com/office/officeart/2005/8/layout/process2"/>
    <dgm:cxn modelId="{3427F14B-920A-EE4A-9E87-00BEE5251990}" srcId="{5CFD82A7-06AD-2F4C-8752-397955BDF19A}" destId="{21F4D2E5-196C-6944-9FA2-7D8831C8E910}" srcOrd="5" destOrd="0" parTransId="{E8723875-1718-4B48-BFED-007260C0407A}" sibTransId="{AF9E1844-64B4-604A-8A76-F96370798150}"/>
    <dgm:cxn modelId="{9D049A50-03D0-7741-8D9B-F4861843E4F8}" type="presOf" srcId="{F6BBA327-41EC-1244-8EF8-FDC7F478601D}" destId="{331C9201-D7EC-4844-B149-6AF311A01D3C}" srcOrd="0" destOrd="0" presId="urn:microsoft.com/office/officeart/2005/8/layout/process2"/>
    <dgm:cxn modelId="{F0811C58-D91D-984A-8097-0AC255236EBE}" type="presOf" srcId="{E981D6F4-26F8-3440-ADD0-E19C39144BB2}" destId="{86C8E049-DB3C-B045-B3D5-F950A7480853}" srcOrd="0" destOrd="0" presId="urn:microsoft.com/office/officeart/2005/8/layout/process2"/>
    <dgm:cxn modelId="{BBA7DA5D-0E59-E541-A88C-A12EB9A6631A}" type="presOf" srcId="{32BC7E61-1CF7-C448-B10B-CFC2E632738B}" destId="{4D64E621-121D-8A4F-A811-FE5575BFC39E}" srcOrd="0" destOrd="0" presId="urn:microsoft.com/office/officeart/2005/8/layout/process2"/>
    <dgm:cxn modelId="{C5801A66-7E2A-8B49-A61D-323C8DEBBBB6}" type="presOf" srcId="{4DEEDE0B-B2C4-1B49-A920-A6EAB12FDEC0}" destId="{7E009F99-18DA-944E-B05C-0DD1C8D63738}" srcOrd="1" destOrd="0" presId="urn:microsoft.com/office/officeart/2005/8/layout/process2"/>
    <dgm:cxn modelId="{A08E7A72-E707-7347-AD8F-B6FCD42C332B}" srcId="{5CFD82A7-06AD-2F4C-8752-397955BDF19A}" destId="{C4B4C13C-828D-0F46-9633-6A7765752636}" srcOrd="6" destOrd="0" parTransId="{484B8AB5-09C9-BA40-9BDB-2AD860362B6F}" sibTransId="{7C54D0E6-3363-5A44-B538-0A6EEEB50A0A}"/>
    <dgm:cxn modelId="{08D3AC7C-6741-D941-9B57-27933D4D6E85}" type="presOf" srcId="{E3630DAE-0DD8-9947-BA67-A6FF45D7768D}" destId="{B90E6D2C-76CB-4649-9224-76E0DA3C9CAC}" srcOrd="0" destOrd="0" presId="urn:microsoft.com/office/officeart/2005/8/layout/process2"/>
    <dgm:cxn modelId="{7D38307E-1D45-8445-9BB0-E46F47052B01}" type="presOf" srcId="{21F4D2E5-196C-6944-9FA2-7D8831C8E910}" destId="{383DA805-F26A-F849-87FF-4944D1977575}" srcOrd="0" destOrd="0" presId="urn:microsoft.com/office/officeart/2005/8/layout/process2"/>
    <dgm:cxn modelId="{03953B93-7AD1-4E44-A9EB-E633A0AD9698}" type="presOf" srcId="{AF9E1844-64B4-604A-8A76-F96370798150}" destId="{8509D74C-C10D-C949-96DE-6E8CA23BEAF1}" srcOrd="1" destOrd="0" presId="urn:microsoft.com/office/officeart/2005/8/layout/process2"/>
    <dgm:cxn modelId="{2492FF9A-EA10-DA41-954D-4213096A2966}" type="presOf" srcId="{6314A6E9-6A52-FD48-8279-3E5C1566662B}" destId="{62A249CF-6AA8-1A41-938B-950BF90C0458}" srcOrd="0" destOrd="0" presId="urn:microsoft.com/office/officeart/2005/8/layout/process2"/>
    <dgm:cxn modelId="{BBE66FA2-F4A3-ED48-819D-9E71913109F7}" srcId="{5CFD82A7-06AD-2F4C-8752-397955BDF19A}" destId="{5BF77BFF-9D83-FD47-9BF2-CD91B45F6BC0}" srcOrd="0" destOrd="0" parTransId="{5099909B-F999-F548-84DE-22C5216E882E}" sibTransId="{EA56959A-F868-604E-894E-3C49D2D970D5}"/>
    <dgm:cxn modelId="{F25656A3-E1C2-3543-98BC-326540F3C1E3}" type="presOf" srcId="{CFCF69AF-417E-C54C-A740-2E0DB460AD7B}" destId="{95008A1C-6D1F-F94C-A371-961E2C87245F}" srcOrd="0" destOrd="0" presId="urn:microsoft.com/office/officeart/2005/8/layout/process2"/>
    <dgm:cxn modelId="{AEEAE8AF-B1C5-E840-97E3-A20D627F924C}" type="presOf" srcId="{5CFD82A7-06AD-2F4C-8752-397955BDF19A}" destId="{8DF1E685-F709-F34D-95C9-3B90AA7CCF37}" srcOrd="0" destOrd="0" presId="urn:microsoft.com/office/officeart/2005/8/layout/process2"/>
    <dgm:cxn modelId="{D7419CB0-D8B1-9F48-864C-2558EF55B969}" type="presOf" srcId="{C4B4C13C-828D-0F46-9633-6A7765752636}" destId="{5DA25625-A6AE-4C47-81B0-2AD8F5FE5F53}" srcOrd="0" destOrd="0" presId="urn:microsoft.com/office/officeart/2005/8/layout/process2"/>
    <dgm:cxn modelId="{727E71DC-B962-B542-90CD-AF157537A83A}" srcId="{5CFD82A7-06AD-2F4C-8752-397955BDF19A}" destId="{E3630DAE-0DD8-9947-BA67-A6FF45D7768D}" srcOrd="3" destOrd="0" parTransId="{9E214541-298E-454B-8D64-C062C5CCF04D}" sibTransId="{4DEEDE0B-B2C4-1B49-A920-A6EAB12FDEC0}"/>
    <dgm:cxn modelId="{7DDE16DE-1C08-AA40-ADEF-B71D231FA60A}" type="presOf" srcId="{4A140731-2557-1A47-B940-7B60F4B52BE4}" destId="{8FB16D1B-6B87-CD46-AF09-EB53CC583ECA}" srcOrd="0" destOrd="0" presId="urn:microsoft.com/office/officeart/2005/8/layout/process2"/>
    <dgm:cxn modelId="{D3F317DE-7FF4-1449-B74E-21915C638FE5}" srcId="{5CFD82A7-06AD-2F4C-8752-397955BDF19A}" destId="{32BC7E61-1CF7-C448-B10B-CFC2E632738B}" srcOrd="4" destOrd="0" parTransId="{9DC12EEA-5427-5346-9AE1-291C281F4402}" sibTransId="{4A140731-2557-1A47-B940-7B60F4B52BE4}"/>
    <dgm:cxn modelId="{8FD62CDF-BDBD-EF4D-8582-303AEEF87D1A}" srcId="{5CFD82A7-06AD-2F4C-8752-397955BDF19A}" destId="{CFCF69AF-417E-C54C-A740-2E0DB460AD7B}" srcOrd="1" destOrd="0" parTransId="{F903F8FF-373C-524C-8E4F-F133E82584F7}" sibTransId="{F6BBA327-41EC-1244-8EF8-FDC7F478601D}"/>
    <dgm:cxn modelId="{A5612DF2-66D2-6241-ADEB-FC5FE1CD8A4A}" type="presOf" srcId="{5BF77BFF-9D83-FD47-9BF2-CD91B45F6BC0}" destId="{2A436A19-6AD4-F44D-9FF2-7D621D707936}" srcOrd="0" destOrd="0" presId="urn:microsoft.com/office/officeart/2005/8/layout/process2"/>
    <dgm:cxn modelId="{71DC77F6-E418-774F-A43D-E59429BD6634}" type="presOf" srcId="{4DEEDE0B-B2C4-1B49-A920-A6EAB12FDEC0}" destId="{3BED02C3-B1C7-7742-9846-AC4EB16A54D4}" srcOrd="0" destOrd="0" presId="urn:microsoft.com/office/officeart/2005/8/layout/process2"/>
    <dgm:cxn modelId="{5A9E6FFF-D1B9-FA4F-BA92-1BB0FB7D2844}" type="presOf" srcId="{4A140731-2557-1A47-B940-7B60F4B52BE4}" destId="{F3270A42-6294-C648-B6D9-BC36D25BE0A4}" srcOrd="1" destOrd="0" presId="urn:microsoft.com/office/officeart/2005/8/layout/process2"/>
    <dgm:cxn modelId="{D2FAE130-1314-EA45-A237-2D71A3D22940}" type="presParOf" srcId="{8DF1E685-F709-F34D-95C9-3B90AA7CCF37}" destId="{2A436A19-6AD4-F44D-9FF2-7D621D707936}" srcOrd="0" destOrd="0" presId="urn:microsoft.com/office/officeart/2005/8/layout/process2"/>
    <dgm:cxn modelId="{87CC489F-701C-CA41-9579-E8117B6F0517}" type="presParOf" srcId="{8DF1E685-F709-F34D-95C9-3B90AA7CCF37}" destId="{F09D07F0-F620-8D42-9E1C-815392DB40B7}" srcOrd="1" destOrd="0" presId="urn:microsoft.com/office/officeart/2005/8/layout/process2"/>
    <dgm:cxn modelId="{D6FA744D-7F5C-864F-A6A2-7BDA3C954CE3}" type="presParOf" srcId="{F09D07F0-F620-8D42-9E1C-815392DB40B7}" destId="{31D39575-E74A-7943-A50A-8F0BFEAB9A23}" srcOrd="0" destOrd="0" presId="urn:microsoft.com/office/officeart/2005/8/layout/process2"/>
    <dgm:cxn modelId="{99BC1B52-32CE-5E49-A9EE-4FE5F9171591}" type="presParOf" srcId="{8DF1E685-F709-F34D-95C9-3B90AA7CCF37}" destId="{95008A1C-6D1F-F94C-A371-961E2C87245F}" srcOrd="2" destOrd="0" presId="urn:microsoft.com/office/officeart/2005/8/layout/process2"/>
    <dgm:cxn modelId="{459BE758-632C-0B42-9EF4-2C1E3A9DBB59}" type="presParOf" srcId="{8DF1E685-F709-F34D-95C9-3B90AA7CCF37}" destId="{331C9201-D7EC-4844-B149-6AF311A01D3C}" srcOrd="3" destOrd="0" presId="urn:microsoft.com/office/officeart/2005/8/layout/process2"/>
    <dgm:cxn modelId="{72834F27-BFA6-5C4B-BCB9-557B8E0615B4}" type="presParOf" srcId="{331C9201-D7EC-4844-B149-6AF311A01D3C}" destId="{AA38A326-9368-AD4C-8BE4-BFAAFACB7B76}" srcOrd="0" destOrd="0" presId="urn:microsoft.com/office/officeart/2005/8/layout/process2"/>
    <dgm:cxn modelId="{265B34FA-121E-8845-B5FC-19EABF791229}" type="presParOf" srcId="{8DF1E685-F709-F34D-95C9-3B90AA7CCF37}" destId="{62A249CF-6AA8-1A41-938B-950BF90C0458}" srcOrd="4" destOrd="0" presId="urn:microsoft.com/office/officeart/2005/8/layout/process2"/>
    <dgm:cxn modelId="{65F97B1C-2E89-864E-8858-C1C0DC55C725}" type="presParOf" srcId="{8DF1E685-F709-F34D-95C9-3B90AA7CCF37}" destId="{86C8E049-DB3C-B045-B3D5-F950A7480853}" srcOrd="5" destOrd="0" presId="urn:microsoft.com/office/officeart/2005/8/layout/process2"/>
    <dgm:cxn modelId="{8C1AA27F-CFCA-7846-A36D-4FBE917DD767}" type="presParOf" srcId="{86C8E049-DB3C-B045-B3D5-F950A7480853}" destId="{2A6D65D8-17F5-4C45-A6ED-78B1D895B34E}" srcOrd="0" destOrd="0" presId="urn:microsoft.com/office/officeart/2005/8/layout/process2"/>
    <dgm:cxn modelId="{CC6AF60A-3D78-C141-A73E-8E6A2B770FCA}" type="presParOf" srcId="{8DF1E685-F709-F34D-95C9-3B90AA7CCF37}" destId="{B90E6D2C-76CB-4649-9224-76E0DA3C9CAC}" srcOrd="6" destOrd="0" presId="urn:microsoft.com/office/officeart/2005/8/layout/process2"/>
    <dgm:cxn modelId="{37E2EF66-6A57-4D4D-AA35-D9C2C857DA23}" type="presParOf" srcId="{8DF1E685-F709-F34D-95C9-3B90AA7CCF37}" destId="{3BED02C3-B1C7-7742-9846-AC4EB16A54D4}" srcOrd="7" destOrd="0" presId="urn:microsoft.com/office/officeart/2005/8/layout/process2"/>
    <dgm:cxn modelId="{A44A70E8-ACC3-284D-8F65-CB13D47623A4}" type="presParOf" srcId="{3BED02C3-B1C7-7742-9846-AC4EB16A54D4}" destId="{7E009F99-18DA-944E-B05C-0DD1C8D63738}" srcOrd="0" destOrd="0" presId="urn:microsoft.com/office/officeart/2005/8/layout/process2"/>
    <dgm:cxn modelId="{8809491A-4A61-B945-A1EE-615917AA8FD2}" type="presParOf" srcId="{8DF1E685-F709-F34D-95C9-3B90AA7CCF37}" destId="{4D64E621-121D-8A4F-A811-FE5575BFC39E}" srcOrd="8" destOrd="0" presId="urn:microsoft.com/office/officeart/2005/8/layout/process2"/>
    <dgm:cxn modelId="{4D5C9AB7-FB90-0D40-ABDB-BC6AF25B5946}" type="presParOf" srcId="{8DF1E685-F709-F34D-95C9-3B90AA7CCF37}" destId="{8FB16D1B-6B87-CD46-AF09-EB53CC583ECA}" srcOrd="9" destOrd="0" presId="urn:microsoft.com/office/officeart/2005/8/layout/process2"/>
    <dgm:cxn modelId="{C99ABB7B-6786-D54C-A85E-B44506B3E518}" type="presParOf" srcId="{8FB16D1B-6B87-CD46-AF09-EB53CC583ECA}" destId="{F3270A42-6294-C648-B6D9-BC36D25BE0A4}" srcOrd="0" destOrd="0" presId="urn:microsoft.com/office/officeart/2005/8/layout/process2"/>
    <dgm:cxn modelId="{1869FD18-6E30-CE4D-80A5-508E3F8DB66C}" type="presParOf" srcId="{8DF1E685-F709-F34D-95C9-3B90AA7CCF37}" destId="{383DA805-F26A-F849-87FF-4944D1977575}" srcOrd="10" destOrd="0" presId="urn:microsoft.com/office/officeart/2005/8/layout/process2"/>
    <dgm:cxn modelId="{58D56A55-2D41-5648-9DAC-9ECEFE34878A}" type="presParOf" srcId="{8DF1E685-F709-F34D-95C9-3B90AA7CCF37}" destId="{A4413A53-34C0-7C4C-8EED-06F53D315792}" srcOrd="11" destOrd="0" presId="urn:microsoft.com/office/officeart/2005/8/layout/process2"/>
    <dgm:cxn modelId="{EA018481-B444-1A49-B167-FA5E6E8EDD31}" type="presParOf" srcId="{A4413A53-34C0-7C4C-8EED-06F53D315792}" destId="{8509D74C-C10D-C949-96DE-6E8CA23BEAF1}" srcOrd="0" destOrd="0" presId="urn:microsoft.com/office/officeart/2005/8/layout/process2"/>
    <dgm:cxn modelId="{F0133AE6-9631-9645-8ACF-A12285DE85EC}" type="presParOf" srcId="{8DF1E685-F709-F34D-95C9-3B90AA7CCF37}" destId="{5DA25625-A6AE-4C47-81B0-2AD8F5FE5F53}" srcOrd="1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CFD82A7-06AD-2F4C-8752-397955BDF19A}" type="doc">
      <dgm:prSet loTypeId="urn:microsoft.com/office/officeart/2005/8/layout/process2" loCatId="" qsTypeId="urn:microsoft.com/office/officeart/2005/8/quickstyle/simple1" qsCatId="simple" csTypeId="urn:microsoft.com/office/officeart/2005/8/colors/accent1_2" csCatId="accent1" phldr="1"/>
      <dgm:spPr/>
    </dgm:pt>
    <dgm:pt modelId="{5BF77BFF-9D83-FD47-9BF2-CD91B45F6BC0}">
      <dgm:prSet phldrT="[Text]"/>
      <dgm:spPr/>
      <dgm:t>
        <a:bodyPr/>
        <a:lstStyle/>
        <a:p>
          <a:r>
            <a:rPr lang="de-DE" dirty="0"/>
            <a:t>Mineral</a:t>
          </a:r>
        </a:p>
      </dgm:t>
    </dgm:pt>
    <dgm:pt modelId="{5099909B-F999-F548-84DE-22C5216E882E}" type="parTrans" cxnId="{BBE66FA2-F4A3-ED48-819D-9E71913109F7}">
      <dgm:prSet/>
      <dgm:spPr/>
      <dgm:t>
        <a:bodyPr/>
        <a:lstStyle/>
        <a:p>
          <a:endParaRPr lang="de-DE"/>
        </a:p>
      </dgm:t>
    </dgm:pt>
    <dgm:pt modelId="{EA56959A-F868-604E-894E-3C49D2D970D5}" type="sibTrans" cxnId="{BBE66FA2-F4A3-ED48-819D-9E71913109F7}">
      <dgm:prSet/>
      <dgm:spPr/>
      <dgm:t>
        <a:bodyPr/>
        <a:lstStyle/>
        <a:p>
          <a:endParaRPr lang="de-DE" dirty="0"/>
        </a:p>
      </dgm:t>
    </dgm:pt>
    <dgm:pt modelId="{CFCF69AF-417E-C54C-A740-2E0DB460AD7B}">
      <dgm:prSet phldrT="[Text]"/>
      <dgm:spPr/>
      <dgm:t>
        <a:bodyPr/>
        <a:lstStyle/>
        <a:p>
          <a:r>
            <a:rPr lang="de-DE" dirty="0"/>
            <a:t>Rohstoff</a:t>
          </a:r>
        </a:p>
      </dgm:t>
    </dgm:pt>
    <dgm:pt modelId="{F903F8FF-373C-524C-8E4F-F133E82584F7}" type="parTrans" cxnId="{8FD62CDF-BDBD-EF4D-8582-303AEEF87D1A}">
      <dgm:prSet/>
      <dgm:spPr/>
      <dgm:t>
        <a:bodyPr/>
        <a:lstStyle/>
        <a:p>
          <a:endParaRPr lang="de-DE"/>
        </a:p>
      </dgm:t>
    </dgm:pt>
    <dgm:pt modelId="{F6BBA327-41EC-1244-8EF8-FDC7F478601D}" type="sibTrans" cxnId="{8FD62CDF-BDBD-EF4D-8582-303AEEF87D1A}">
      <dgm:prSet/>
      <dgm:spPr/>
      <dgm:t>
        <a:bodyPr/>
        <a:lstStyle/>
        <a:p>
          <a:endParaRPr lang="de-DE" dirty="0"/>
        </a:p>
      </dgm:t>
    </dgm:pt>
    <dgm:pt modelId="{6314A6E9-6A52-FD48-8279-3E5C1566662B}">
      <dgm:prSet phldrT="[Text]"/>
      <dgm:spPr/>
      <dgm:t>
        <a:bodyPr/>
        <a:lstStyle/>
        <a:p>
          <a:r>
            <a:rPr lang="de-DE" dirty="0"/>
            <a:t>Halbzeug</a:t>
          </a:r>
        </a:p>
      </dgm:t>
    </dgm:pt>
    <dgm:pt modelId="{4EB973EA-3569-EA42-9DFF-58D0D265F117}" type="parTrans" cxnId="{8911B01B-5164-D842-A2DB-AA92A68C4BAA}">
      <dgm:prSet/>
      <dgm:spPr/>
      <dgm:t>
        <a:bodyPr/>
        <a:lstStyle/>
        <a:p>
          <a:endParaRPr lang="de-DE"/>
        </a:p>
      </dgm:t>
    </dgm:pt>
    <dgm:pt modelId="{E981D6F4-26F8-3440-ADD0-E19C39144BB2}" type="sibTrans" cxnId="{8911B01B-5164-D842-A2DB-AA92A68C4BAA}">
      <dgm:prSet/>
      <dgm:spPr/>
      <dgm:t>
        <a:bodyPr/>
        <a:lstStyle/>
        <a:p>
          <a:endParaRPr lang="de-DE" dirty="0"/>
        </a:p>
      </dgm:t>
    </dgm:pt>
    <dgm:pt modelId="{E3630DAE-0DD8-9947-BA67-A6FF45D7768D}">
      <dgm:prSet phldrT="[Text]"/>
      <dgm:spPr/>
      <dgm:t>
        <a:bodyPr/>
        <a:lstStyle/>
        <a:p>
          <a:r>
            <a:rPr lang="de-DE" dirty="0"/>
            <a:t>Produkt</a:t>
          </a:r>
        </a:p>
      </dgm:t>
    </dgm:pt>
    <dgm:pt modelId="{9E214541-298E-454B-8D64-C062C5CCF04D}" type="parTrans" cxnId="{727E71DC-B962-B542-90CD-AF157537A83A}">
      <dgm:prSet/>
      <dgm:spPr/>
      <dgm:t>
        <a:bodyPr/>
        <a:lstStyle/>
        <a:p>
          <a:endParaRPr lang="de-DE"/>
        </a:p>
      </dgm:t>
    </dgm:pt>
    <dgm:pt modelId="{4DEEDE0B-B2C4-1B49-A920-A6EAB12FDEC0}" type="sibTrans" cxnId="{727E71DC-B962-B542-90CD-AF157537A83A}">
      <dgm:prSet/>
      <dgm:spPr/>
      <dgm:t>
        <a:bodyPr/>
        <a:lstStyle/>
        <a:p>
          <a:endParaRPr lang="de-DE" dirty="0"/>
        </a:p>
      </dgm:t>
    </dgm:pt>
    <dgm:pt modelId="{32BC7E61-1CF7-C448-B10B-CFC2E632738B}">
      <dgm:prSet phldrT="[Text]"/>
      <dgm:spPr/>
      <dgm:t>
        <a:bodyPr/>
        <a:lstStyle/>
        <a:p>
          <a:r>
            <a:rPr lang="de-DE" dirty="0"/>
            <a:t>Nutzung</a:t>
          </a:r>
        </a:p>
      </dgm:t>
    </dgm:pt>
    <dgm:pt modelId="{9DC12EEA-5427-5346-9AE1-291C281F4402}" type="parTrans" cxnId="{D3F317DE-7FF4-1449-B74E-21915C638FE5}">
      <dgm:prSet/>
      <dgm:spPr/>
      <dgm:t>
        <a:bodyPr/>
        <a:lstStyle/>
        <a:p>
          <a:endParaRPr lang="de-DE"/>
        </a:p>
      </dgm:t>
    </dgm:pt>
    <dgm:pt modelId="{4A140731-2557-1A47-B940-7B60F4B52BE4}" type="sibTrans" cxnId="{D3F317DE-7FF4-1449-B74E-21915C638FE5}">
      <dgm:prSet/>
      <dgm:spPr/>
      <dgm:t>
        <a:bodyPr/>
        <a:lstStyle/>
        <a:p>
          <a:endParaRPr lang="de-DE" dirty="0"/>
        </a:p>
      </dgm:t>
    </dgm:pt>
    <dgm:pt modelId="{21F4D2E5-196C-6944-9FA2-7D8831C8E910}">
      <dgm:prSet phldrT="[Text]"/>
      <dgm:spPr/>
      <dgm:t>
        <a:bodyPr/>
        <a:lstStyle/>
        <a:p>
          <a:r>
            <a:rPr lang="de-DE" dirty="0"/>
            <a:t>Recycling</a:t>
          </a:r>
        </a:p>
      </dgm:t>
    </dgm:pt>
    <dgm:pt modelId="{E8723875-1718-4B48-BFED-007260C0407A}" type="parTrans" cxnId="{3427F14B-920A-EE4A-9E87-00BEE5251990}">
      <dgm:prSet/>
      <dgm:spPr/>
      <dgm:t>
        <a:bodyPr/>
        <a:lstStyle/>
        <a:p>
          <a:endParaRPr lang="de-DE"/>
        </a:p>
      </dgm:t>
    </dgm:pt>
    <dgm:pt modelId="{AF9E1844-64B4-604A-8A76-F96370798150}" type="sibTrans" cxnId="{3427F14B-920A-EE4A-9E87-00BEE5251990}">
      <dgm:prSet/>
      <dgm:spPr/>
      <dgm:t>
        <a:bodyPr/>
        <a:lstStyle/>
        <a:p>
          <a:endParaRPr lang="de-DE"/>
        </a:p>
      </dgm:t>
    </dgm:pt>
    <dgm:pt modelId="{8DF1E685-F709-F34D-95C9-3B90AA7CCF37}" type="pres">
      <dgm:prSet presAssocID="{5CFD82A7-06AD-2F4C-8752-397955BDF19A}" presName="linearFlow" presStyleCnt="0">
        <dgm:presLayoutVars>
          <dgm:resizeHandles val="exact"/>
        </dgm:presLayoutVars>
      </dgm:prSet>
      <dgm:spPr/>
    </dgm:pt>
    <dgm:pt modelId="{2A436A19-6AD4-F44D-9FF2-7D621D707936}" type="pres">
      <dgm:prSet presAssocID="{5BF77BFF-9D83-FD47-9BF2-CD91B45F6BC0}" presName="node" presStyleLbl="node1" presStyleIdx="0" presStyleCnt="6" custLinFactNeighborX="38907">
        <dgm:presLayoutVars>
          <dgm:bulletEnabled val="1"/>
        </dgm:presLayoutVars>
      </dgm:prSet>
      <dgm:spPr/>
    </dgm:pt>
    <dgm:pt modelId="{F09D07F0-F620-8D42-9E1C-815392DB40B7}" type="pres">
      <dgm:prSet presAssocID="{EA56959A-F868-604E-894E-3C49D2D970D5}" presName="sibTrans" presStyleLbl="sibTrans2D1" presStyleIdx="0" presStyleCnt="5"/>
      <dgm:spPr/>
    </dgm:pt>
    <dgm:pt modelId="{31D39575-E74A-7943-A50A-8F0BFEAB9A23}" type="pres">
      <dgm:prSet presAssocID="{EA56959A-F868-604E-894E-3C49D2D970D5}" presName="connectorText" presStyleLbl="sibTrans2D1" presStyleIdx="0" presStyleCnt="5"/>
      <dgm:spPr/>
    </dgm:pt>
    <dgm:pt modelId="{95008A1C-6D1F-F94C-A371-961E2C87245F}" type="pres">
      <dgm:prSet presAssocID="{CFCF69AF-417E-C54C-A740-2E0DB460AD7B}" presName="node" presStyleLbl="node1" presStyleIdx="1" presStyleCnt="6" custLinFactNeighborX="38907">
        <dgm:presLayoutVars>
          <dgm:bulletEnabled val="1"/>
        </dgm:presLayoutVars>
      </dgm:prSet>
      <dgm:spPr/>
    </dgm:pt>
    <dgm:pt modelId="{331C9201-D7EC-4844-B149-6AF311A01D3C}" type="pres">
      <dgm:prSet presAssocID="{F6BBA327-41EC-1244-8EF8-FDC7F478601D}" presName="sibTrans" presStyleLbl="sibTrans2D1" presStyleIdx="1" presStyleCnt="5"/>
      <dgm:spPr/>
    </dgm:pt>
    <dgm:pt modelId="{AA38A326-9368-AD4C-8BE4-BFAAFACB7B76}" type="pres">
      <dgm:prSet presAssocID="{F6BBA327-41EC-1244-8EF8-FDC7F478601D}" presName="connectorText" presStyleLbl="sibTrans2D1" presStyleIdx="1" presStyleCnt="5"/>
      <dgm:spPr/>
    </dgm:pt>
    <dgm:pt modelId="{62A249CF-6AA8-1A41-938B-950BF90C0458}" type="pres">
      <dgm:prSet presAssocID="{6314A6E9-6A52-FD48-8279-3E5C1566662B}" presName="node" presStyleLbl="node1" presStyleIdx="2" presStyleCnt="6" custLinFactNeighborX="38907">
        <dgm:presLayoutVars>
          <dgm:bulletEnabled val="1"/>
        </dgm:presLayoutVars>
      </dgm:prSet>
      <dgm:spPr/>
    </dgm:pt>
    <dgm:pt modelId="{86C8E049-DB3C-B045-B3D5-F950A7480853}" type="pres">
      <dgm:prSet presAssocID="{E981D6F4-26F8-3440-ADD0-E19C39144BB2}" presName="sibTrans" presStyleLbl="sibTrans2D1" presStyleIdx="2" presStyleCnt="5"/>
      <dgm:spPr/>
    </dgm:pt>
    <dgm:pt modelId="{2A6D65D8-17F5-4C45-A6ED-78B1D895B34E}" type="pres">
      <dgm:prSet presAssocID="{E981D6F4-26F8-3440-ADD0-E19C39144BB2}" presName="connectorText" presStyleLbl="sibTrans2D1" presStyleIdx="2" presStyleCnt="5"/>
      <dgm:spPr/>
    </dgm:pt>
    <dgm:pt modelId="{B90E6D2C-76CB-4649-9224-76E0DA3C9CAC}" type="pres">
      <dgm:prSet presAssocID="{E3630DAE-0DD8-9947-BA67-A6FF45D7768D}" presName="node" presStyleLbl="node1" presStyleIdx="3" presStyleCnt="6" custLinFactNeighborX="38907">
        <dgm:presLayoutVars>
          <dgm:bulletEnabled val="1"/>
        </dgm:presLayoutVars>
      </dgm:prSet>
      <dgm:spPr/>
    </dgm:pt>
    <dgm:pt modelId="{3BED02C3-B1C7-7742-9846-AC4EB16A54D4}" type="pres">
      <dgm:prSet presAssocID="{4DEEDE0B-B2C4-1B49-A920-A6EAB12FDEC0}" presName="sibTrans" presStyleLbl="sibTrans2D1" presStyleIdx="3" presStyleCnt="5"/>
      <dgm:spPr/>
    </dgm:pt>
    <dgm:pt modelId="{7E009F99-18DA-944E-B05C-0DD1C8D63738}" type="pres">
      <dgm:prSet presAssocID="{4DEEDE0B-B2C4-1B49-A920-A6EAB12FDEC0}" presName="connectorText" presStyleLbl="sibTrans2D1" presStyleIdx="3" presStyleCnt="5"/>
      <dgm:spPr/>
    </dgm:pt>
    <dgm:pt modelId="{4D64E621-121D-8A4F-A811-FE5575BFC39E}" type="pres">
      <dgm:prSet presAssocID="{32BC7E61-1CF7-C448-B10B-CFC2E632738B}" presName="node" presStyleLbl="node1" presStyleIdx="4" presStyleCnt="6" custLinFactNeighborX="38907">
        <dgm:presLayoutVars>
          <dgm:bulletEnabled val="1"/>
        </dgm:presLayoutVars>
      </dgm:prSet>
      <dgm:spPr/>
    </dgm:pt>
    <dgm:pt modelId="{8FB16D1B-6B87-CD46-AF09-EB53CC583ECA}" type="pres">
      <dgm:prSet presAssocID="{4A140731-2557-1A47-B940-7B60F4B52BE4}" presName="sibTrans" presStyleLbl="sibTrans2D1" presStyleIdx="4" presStyleCnt="5"/>
      <dgm:spPr/>
    </dgm:pt>
    <dgm:pt modelId="{F3270A42-6294-C648-B6D9-BC36D25BE0A4}" type="pres">
      <dgm:prSet presAssocID="{4A140731-2557-1A47-B940-7B60F4B52BE4}" presName="connectorText" presStyleLbl="sibTrans2D1" presStyleIdx="4" presStyleCnt="5"/>
      <dgm:spPr/>
    </dgm:pt>
    <dgm:pt modelId="{383DA805-F26A-F849-87FF-4944D1977575}" type="pres">
      <dgm:prSet presAssocID="{21F4D2E5-196C-6944-9FA2-7D8831C8E910}" presName="node" presStyleLbl="node1" presStyleIdx="5" presStyleCnt="6" custLinFactNeighborX="38907">
        <dgm:presLayoutVars>
          <dgm:bulletEnabled val="1"/>
        </dgm:presLayoutVars>
      </dgm:prSet>
      <dgm:spPr/>
    </dgm:pt>
  </dgm:ptLst>
  <dgm:cxnLst>
    <dgm:cxn modelId="{A8B20B03-98F0-2749-8C1E-F829E0B97F9B}" type="presOf" srcId="{E981D6F4-26F8-3440-ADD0-E19C39144BB2}" destId="{2A6D65D8-17F5-4C45-A6ED-78B1D895B34E}" srcOrd="1" destOrd="0" presId="urn:microsoft.com/office/officeart/2005/8/layout/process2"/>
    <dgm:cxn modelId="{8911B01B-5164-D842-A2DB-AA92A68C4BAA}" srcId="{5CFD82A7-06AD-2F4C-8752-397955BDF19A}" destId="{6314A6E9-6A52-FD48-8279-3E5C1566662B}" srcOrd="2" destOrd="0" parTransId="{4EB973EA-3569-EA42-9DFF-58D0D265F117}" sibTransId="{E981D6F4-26F8-3440-ADD0-E19C39144BB2}"/>
    <dgm:cxn modelId="{80771535-97FD-1543-97B8-77B5E1556919}" type="presOf" srcId="{EA56959A-F868-604E-894E-3C49D2D970D5}" destId="{F09D07F0-F620-8D42-9E1C-815392DB40B7}" srcOrd="0" destOrd="0" presId="urn:microsoft.com/office/officeart/2005/8/layout/process2"/>
    <dgm:cxn modelId="{D87E944A-398B-F94C-A641-255CBC105A57}" type="presOf" srcId="{EA56959A-F868-604E-894E-3C49D2D970D5}" destId="{31D39575-E74A-7943-A50A-8F0BFEAB9A23}" srcOrd="1" destOrd="0" presId="urn:microsoft.com/office/officeart/2005/8/layout/process2"/>
    <dgm:cxn modelId="{660DDC4B-CCBD-1F49-BFB2-A7148275E026}" type="presOf" srcId="{F6BBA327-41EC-1244-8EF8-FDC7F478601D}" destId="{AA38A326-9368-AD4C-8BE4-BFAAFACB7B76}" srcOrd="1" destOrd="0" presId="urn:microsoft.com/office/officeart/2005/8/layout/process2"/>
    <dgm:cxn modelId="{3427F14B-920A-EE4A-9E87-00BEE5251990}" srcId="{5CFD82A7-06AD-2F4C-8752-397955BDF19A}" destId="{21F4D2E5-196C-6944-9FA2-7D8831C8E910}" srcOrd="5" destOrd="0" parTransId="{E8723875-1718-4B48-BFED-007260C0407A}" sibTransId="{AF9E1844-64B4-604A-8A76-F96370798150}"/>
    <dgm:cxn modelId="{9D049A50-03D0-7741-8D9B-F4861843E4F8}" type="presOf" srcId="{F6BBA327-41EC-1244-8EF8-FDC7F478601D}" destId="{331C9201-D7EC-4844-B149-6AF311A01D3C}" srcOrd="0" destOrd="0" presId="urn:microsoft.com/office/officeart/2005/8/layout/process2"/>
    <dgm:cxn modelId="{F0811C58-D91D-984A-8097-0AC255236EBE}" type="presOf" srcId="{E981D6F4-26F8-3440-ADD0-E19C39144BB2}" destId="{86C8E049-DB3C-B045-B3D5-F950A7480853}" srcOrd="0" destOrd="0" presId="urn:microsoft.com/office/officeart/2005/8/layout/process2"/>
    <dgm:cxn modelId="{BBA7DA5D-0E59-E541-A88C-A12EB9A6631A}" type="presOf" srcId="{32BC7E61-1CF7-C448-B10B-CFC2E632738B}" destId="{4D64E621-121D-8A4F-A811-FE5575BFC39E}" srcOrd="0" destOrd="0" presId="urn:microsoft.com/office/officeart/2005/8/layout/process2"/>
    <dgm:cxn modelId="{C5801A66-7E2A-8B49-A61D-323C8DEBBBB6}" type="presOf" srcId="{4DEEDE0B-B2C4-1B49-A920-A6EAB12FDEC0}" destId="{7E009F99-18DA-944E-B05C-0DD1C8D63738}" srcOrd="1" destOrd="0" presId="urn:microsoft.com/office/officeart/2005/8/layout/process2"/>
    <dgm:cxn modelId="{08D3AC7C-6741-D941-9B57-27933D4D6E85}" type="presOf" srcId="{E3630DAE-0DD8-9947-BA67-A6FF45D7768D}" destId="{B90E6D2C-76CB-4649-9224-76E0DA3C9CAC}" srcOrd="0" destOrd="0" presId="urn:microsoft.com/office/officeart/2005/8/layout/process2"/>
    <dgm:cxn modelId="{7D38307E-1D45-8445-9BB0-E46F47052B01}" type="presOf" srcId="{21F4D2E5-196C-6944-9FA2-7D8831C8E910}" destId="{383DA805-F26A-F849-87FF-4944D1977575}" srcOrd="0" destOrd="0" presId="urn:microsoft.com/office/officeart/2005/8/layout/process2"/>
    <dgm:cxn modelId="{2492FF9A-EA10-DA41-954D-4213096A2966}" type="presOf" srcId="{6314A6E9-6A52-FD48-8279-3E5C1566662B}" destId="{62A249CF-6AA8-1A41-938B-950BF90C0458}" srcOrd="0" destOrd="0" presId="urn:microsoft.com/office/officeart/2005/8/layout/process2"/>
    <dgm:cxn modelId="{BBE66FA2-F4A3-ED48-819D-9E71913109F7}" srcId="{5CFD82A7-06AD-2F4C-8752-397955BDF19A}" destId="{5BF77BFF-9D83-FD47-9BF2-CD91B45F6BC0}" srcOrd="0" destOrd="0" parTransId="{5099909B-F999-F548-84DE-22C5216E882E}" sibTransId="{EA56959A-F868-604E-894E-3C49D2D970D5}"/>
    <dgm:cxn modelId="{F25656A3-E1C2-3543-98BC-326540F3C1E3}" type="presOf" srcId="{CFCF69AF-417E-C54C-A740-2E0DB460AD7B}" destId="{95008A1C-6D1F-F94C-A371-961E2C87245F}" srcOrd="0" destOrd="0" presId="urn:microsoft.com/office/officeart/2005/8/layout/process2"/>
    <dgm:cxn modelId="{AEEAE8AF-B1C5-E840-97E3-A20D627F924C}" type="presOf" srcId="{5CFD82A7-06AD-2F4C-8752-397955BDF19A}" destId="{8DF1E685-F709-F34D-95C9-3B90AA7CCF37}" srcOrd="0" destOrd="0" presId="urn:microsoft.com/office/officeart/2005/8/layout/process2"/>
    <dgm:cxn modelId="{727E71DC-B962-B542-90CD-AF157537A83A}" srcId="{5CFD82A7-06AD-2F4C-8752-397955BDF19A}" destId="{E3630DAE-0DD8-9947-BA67-A6FF45D7768D}" srcOrd="3" destOrd="0" parTransId="{9E214541-298E-454B-8D64-C062C5CCF04D}" sibTransId="{4DEEDE0B-B2C4-1B49-A920-A6EAB12FDEC0}"/>
    <dgm:cxn modelId="{7DDE16DE-1C08-AA40-ADEF-B71D231FA60A}" type="presOf" srcId="{4A140731-2557-1A47-B940-7B60F4B52BE4}" destId="{8FB16D1B-6B87-CD46-AF09-EB53CC583ECA}" srcOrd="0" destOrd="0" presId="urn:microsoft.com/office/officeart/2005/8/layout/process2"/>
    <dgm:cxn modelId="{D3F317DE-7FF4-1449-B74E-21915C638FE5}" srcId="{5CFD82A7-06AD-2F4C-8752-397955BDF19A}" destId="{32BC7E61-1CF7-C448-B10B-CFC2E632738B}" srcOrd="4" destOrd="0" parTransId="{9DC12EEA-5427-5346-9AE1-291C281F4402}" sibTransId="{4A140731-2557-1A47-B940-7B60F4B52BE4}"/>
    <dgm:cxn modelId="{8FD62CDF-BDBD-EF4D-8582-303AEEF87D1A}" srcId="{5CFD82A7-06AD-2F4C-8752-397955BDF19A}" destId="{CFCF69AF-417E-C54C-A740-2E0DB460AD7B}" srcOrd="1" destOrd="0" parTransId="{F903F8FF-373C-524C-8E4F-F133E82584F7}" sibTransId="{F6BBA327-41EC-1244-8EF8-FDC7F478601D}"/>
    <dgm:cxn modelId="{A5612DF2-66D2-6241-ADEB-FC5FE1CD8A4A}" type="presOf" srcId="{5BF77BFF-9D83-FD47-9BF2-CD91B45F6BC0}" destId="{2A436A19-6AD4-F44D-9FF2-7D621D707936}" srcOrd="0" destOrd="0" presId="urn:microsoft.com/office/officeart/2005/8/layout/process2"/>
    <dgm:cxn modelId="{71DC77F6-E418-774F-A43D-E59429BD6634}" type="presOf" srcId="{4DEEDE0B-B2C4-1B49-A920-A6EAB12FDEC0}" destId="{3BED02C3-B1C7-7742-9846-AC4EB16A54D4}" srcOrd="0" destOrd="0" presId="urn:microsoft.com/office/officeart/2005/8/layout/process2"/>
    <dgm:cxn modelId="{5A9E6FFF-D1B9-FA4F-BA92-1BB0FB7D2844}" type="presOf" srcId="{4A140731-2557-1A47-B940-7B60F4B52BE4}" destId="{F3270A42-6294-C648-B6D9-BC36D25BE0A4}" srcOrd="1" destOrd="0" presId="urn:microsoft.com/office/officeart/2005/8/layout/process2"/>
    <dgm:cxn modelId="{D2FAE130-1314-EA45-A237-2D71A3D22940}" type="presParOf" srcId="{8DF1E685-F709-F34D-95C9-3B90AA7CCF37}" destId="{2A436A19-6AD4-F44D-9FF2-7D621D707936}" srcOrd="0" destOrd="0" presId="urn:microsoft.com/office/officeart/2005/8/layout/process2"/>
    <dgm:cxn modelId="{87CC489F-701C-CA41-9579-E8117B6F0517}" type="presParOf" srcId="{8DF1E685-F709-F34D-95C9-3B90AA7CCF37}" destId="{F09D07F0-F620-8D42-9E1C-815392DB40B7}" srcOrd="1" destOrd="0" presId="urn:microsoft.com/office/officeart/2005/8/layout/process2"/>
    <dgm:cxn modelId="{D6FA744D-7F5C-864F-A6A2-7BDA3C954CE3}" type="presParOf" srcId="{F09D07F0-F620-8D42-9E1C-815392DB40B7}" destId="{31D39575-E74A-7943-A50A-8F0BFEAB9A23}" srcOrd="0" destOrd="0" presId="urn:microsoft.com/office/officeart/2005/8/layout/process2"/>
    <dgm:cxn modelId="{99BC1B52-32CE-5E49-A9EE-4FE5F9171591}" type="presParOf" srcId="{8DF1E685-F709-F34D-95C9-3B90AA7CCF37}" destId="{95008A1C-6D1F-F94C-A371-961E2C87245F}" srcOrd="2" destOrd="0" presId="urn:microsoft.com/office/officeart/2005/8/layout/process2"/>
    <dgm:cxn modelId="{459BE758-632C-0B42-9EF4-2C1E3A9DBB59}" type="presParOf" srcId="{8DF1E685-F709-F34D-95C9-3B90AA7CCF37}" destId="{331C9201-D7EC-4844-B149-6AF311A01D3C}" srcOrd="3" destOrd="0" presId="urn:microsoft.com/office/officeart/2005/8/layout/process2"/>
    <dgm:cxn modelId="{72834F27-BFA6-5C4B-BCB9-557B8E0615B4}" type="presParOf" srcId="{331C9201-D7EC-4844-B149-6AF311A01D3C}" destId="{AA38A326-9368-AD4C-8BE4-BFAAFACB7B76}" srcOrd="0" destOrd="0" presId="urn:microsoft.com/office/officeart/2005/8/layout/process2"/>
    <dgm:cxn modelId="{265B34FA-121E-8845-B5FC-19EABF791229}" type="presParOf" srcId="{8DF1E685-F709-F34D-95C9-3B90AA7CCF37}" destId="{62A249CF-6AA8-1A41-938B-950BF90C0458}" srcOrd="4" destOrd="0" presId="urn:microsoft.com/office/officeart/2005/8/layout/process2"/>
    <dgm:cxn modelId="{65F97B1C-2E89-864E-8858-C1C0DC55C725}" type="presParOf" srcId="{8DF1E685-F709-F34D-95C9-3B90AA7CCF37}" destId="{86C8E049-DB3C-B045-B3D5-F950A7480853}" srcOrd="5" destOrd="0" presId="urn:microsoft.com/office/officeart/2005/8/layout/process2"/>
    <dgm:cxn modelId="{8C1AA27F-CFCA-7846-A36D-4FBE917DD767}" type="presParOf" srcId="{86C8E049-DB3C-B045-B3D5-F950A7480853}" destId="{2A6D65D8-17F5-4C45-A6ED-78B1D895B34E}" srcOrd="0" destOrd="0" presId="urn:microsoft.com/office/officeart/2005/8/layout/process2"/>
    <dgm:cxn modelId="{CC6AF60A-3D78-C141-A73E-8E6A2B770FCA}" type="presParOf" srcId="{8DF1E685-F709-F34D-95C9-3B90AA7CCF37}" destId="{B90E6D2C-76CB-4649-9224-76E0DA3C9CAC}" srcOrd="6" destOrd="0" presId="urn:microsoft.com/office/officeart/2005/8/layout/process2"/>
    <dgm:cxn modelId="{37E2EF66-6A57-4D4D-AA35-D9C2C857DA23}" type="presParOf" srcId="{8DF1E685-F709-F34D-95C9-3B90AA7CCF37}" destId="{3BED02C3-B1C7-7742-9846-AC4EB16A54D4}" srcOrd="7" destOrd="0" presId="urn:microsoft.com/office/officeart/2005/8/layout/process2"/>
    <dgm:cxn modelId="{A44A70E8-ACC3-284D-8F65-CB13D47623A4}" type="presParOf" srcId="{3BED02C3-B1C7-7742-9846-AC4EB16A54D4}" destId="{7E009F99-18DA-944E-B05C-0DD1C8D63738}" srcOrd="0" destOrd="0" presId="urn:microsoft.com/office/officeart/2005/8/layout/process2"/>
    <dgm:cxn modelId="{8809491A-4A61-B945-A1EE-615917AA8FD2}" type="presParOf" srcId="{8DF1E685-F709-F34D-95C9-3B90AA7CCF37}" destId="{4D64E621-121D-8A4F-A811-FE5575BFC39E}" srcOrd="8" destOrd="0" presId="urn:microsoft.com/office/officeart/2005/8/layout/process2"/>
    <dgm:cxn modelId="{4D5C9AB7-FB90-0D40-ABDB-BC6AF25B5946}" type="presParOf" srcId="{8DF1E685-F709-F34D-95C9-3B90AA7CCF37}" destId="{8FB16D1B-6B87-CD46-AF09-EB53CC583ECA}" srcOrd="9" destOrd="0" presId="urn:microsoft.com/office/officeart/2005/8/layout/process2"/>
    <dgm:cxn modelId="{C99ABB7B-6786-D54C-A85E-B44506B3E518}" type="presParOf" srcId="{8FB16D1B-6B87-CD46-AF09-EB53CC583ECA}" destId="{F3270A42-6294-C648-B6D9-BC36D25BE0A4}" srcOrd="0" destOrd="0" presId="urn:microsoft.com/office/officeart/2005/8/layout/process2"/>
    <dgm:cxn modelId="{1869FD18-6E30-CE4D-80A5-508E3F8DB66C}" type="presParOf" srcId="{8DF1E685-F709-F34D-95C9-3B90AA7CCF37}" destId="{383DA805-F26A-F849-87FF-4944D1977575}" srcOrd="10"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717111E-8B2B-EC46-9C0B-822625FAD0C0}" type="doc">
      <dgm:prSet loTypeId="urn:microsoft.com/office/officeart/2005/8/layout/matrix3" loCatId="" qsTypeId="urn:microsoft.com/office/officeart/2005/8/quickstyle/simple1" qsCatId="simple" csTypeId="urn:microsoft.com/office/officeart/2005/8/colors/accent1_2" csCatId="accent1" phldr="1"/>
      <dgm:spPr/>
      <dgm:t>
        <a:bodyPr/>
        <a:lstStyle/>
        <a:p>
          <a:endParaRPr lang="de-DE"/>
        </a:p>
      </dgm:t>
    </dgm:pt>
    <dgm:pt modelId="{5E6B5423-A7A1-594B-8B6C-01C1632E7F90}">
      <dgm:prSet phldrT="[Text]"/>
      <dgm:spPr/>
      <dgm:t>
        <a:bodyPr/>
        <a:lstStyle/>
        <a:p>
          <a:r>
            <a:rPr lang="de-DE" dirty="0"/>
            <a:t>Umlauf-zahlen</a:t>
          </a:r>
        </a:p>
      </dgm:t>
    </dgm:pt>
    <dgm:pt modelId="{DEAB541E-8503-D24E-8904-48258ABA5656}" type="parTrans" cxnId="{86BDA612-4362-0E42-A212-D7AB423933D7}">
      <dgm:prSet/>
      <dgm:spPr/>
      <dgm:t>
        <a:bodyPr/>
        <a:lstStyle/>
        <a:p>
          <a:endParaRPr lang="de-DE"/>
        </a:p>
      </dgm:t>
    </dgm:pt>
    <dgm:pt modelId="{A47C8F49-1333-2E4E-8933-D9402C8A04A0}" type="sibTrans" cxnId="{86BDA612-4362-0E42-A212-D7AB423933D7}">
      <dgm:prSet/>
      <dgm:spPr/>
      <dgm:t>
        <a:bodyPr/>
        <a:lstStyle/>
        <a:p>
          <a:endParaRPr lang="de-DE"/>
        </a:p>
      </dgm:t>
    </dgm:pt>
    <dgm:pt modelId="{EDAAF98C-01C1-7B4E-84D8-21968B1006BC}">
      <dgm:prSet phldrT="[Text]"/>
      <dgm:spPr/>
      <dgm:t>
        <a:bodyPr/>
        <a:lstStyle/>
        <a:p>
          <a:r>
            <a:rPr lang="de-DE" dirty="0"/>
            <a:t>Reinigungs-prozesse</a:t>
          </a:r>
        </a:p>
      </dgm:t>
    </dgm:pt>
    <dgm:pt modelId="{41451870-CFF0-CA45-BD68-D32D66C86BC6}" type="parTrans" cxnId="{09096F07-7E5D-6D48-B674-B6901FA3BC9E}">
      <dgm:prSet/>
      <dgm:spPr/>
      <dgm:t>
        <a:bodyPr/>
        <a:lstStyle/>
        <a:p>
          <a:endParaRPr lang="de-DE"/>
        </a:p>
      </dgm:t>
    </dgm:pt>
    <dgm:pt modelId="{B7E5480D-8EDC-5746-82E7-D3C66E2D35CD}" type="sibTrans" cxnId="{09096F07-7E5D-6D48-B674-B6901FA3BC9E}">
      <dgm:prSet/>
      <dgm:spPr/>
      <dgm:t>
        <a:bodyPr/>
        <a:lstStyle/>
        <a:p>
          <a:endParaRPr lang="de-DE"/>
        </a:p>
      </dgm:t>
    </dgm:pt>
    <dgm:pt modelId="{BC53EB52-EFC7-B341-A91B-2DF825F19421}">
      <dgm:prSet phldrT="[Text]"/>
      <dgm:spPr/>
      <dgm:t>
        <a:bodyPr/>
        <a:lstStyle/>
        <a:p>
          <a:r>
            <a:rPr lang="de-DE" dirty="0"/>
            <a:t>Miete &amp; Abgabe</a:t>
          </a:r>
        </a:p>
      </dgm:t>
    </dgm:pt>
    <dgm:pt modelId="{18A4479E-5FD9-AE4F-8F0F-8A5115076046}" type="parTrans" cxnId="{E712975F-1B90-B741-8599-8BB344567764}">
      <dgm:prSet/>
      <dgm:spPr/>
      <dgm:t>
        <a:bodyPr/>
        <a:lstStyle/>
        <a:p>
          <a:endParaRPr lang="de-DE"/>
        </a:p>
      </dgm:t>
    </dgm:pt>
    <dgm:pt modelId="{13ED1EEB-0E9C-BA46-AF7E-591D3C5A26EA}" type="sibTrans" cxnId="{E712975F-1B90-B741-8599-8BB344567764}">
      <dgm:prSet/>
      <dgm:spPr/>
      <dgm:t>
        <a:bodyPr/>
        <a:lstStyle/>
        <a:p>
          <a:endParaRPr lang="de-DE"/>
        </a:p>
      </dgm:t>
    </dgm:pt>
    <dgm:pt modelId="{07CA327B-24C4-344C-B990-893F220C66FC}">
      <dgm:prSet phldrT="[Text]"/>
      <dgm:spPr/>
      <dgm:t>
        <a:bodyPr/>
        <a:lstStyle/>
        <a:p>
          <a:r>
            <a:rPr lang="de-DE" dirty="0"/>
            <a:t>Kauf &amp; Mitnahme</a:t>
          </a:r>
        </a:p>
      </dgm:t>
    </dgm:pt>
    <dgm:pt modelId="{829914C3-1157-5543-A7E3-83759870DB2B}" type="parTrans" cxnId="{D113C30E-D181-C644-9E12-3CC416292013}">
      <dgm:prSet/>
      <dgm:spPr/>
      <dgm:t>
        <a:bodyPr/>
        <a:lstStyle/>
        <a:p>
          <a:endParaRPr lang="de-DE"/>
        </a:p>
      </dgm:t>
    </dgm:pt>
    <dgm:pt modelId="{31CD0E17-72B4-764F-82C5-675F2C84970F}" type="sibTrans" cxnId="{D113C30E-D181-C644-9E12-3CC416292013}">
      <dgm:prSet/>
      <dgm:spPr/>
      <dgm:t>
        <a:bodyPr/>
        <a:lstStyle/>
        <a:p>
          <a:endParaRPr lang="de-DE"/>
        </a:p>
      </dgm:t>
    </dgm:pt>
    <dgm:pt modelId="{082861AE-698E-0841-9650-2125DFDBDBD5}" type="pres">
      <dgm:prSet presAssocID="{9717111E-8B2B-EC46-9C0B-822625FAD0C0}" presName="matrix" presStyleCnt="0">
        <dgm:presLayoutVars>
          <dgm:chMax val="1"/>
          <dgm:dir/>
          <dgm:resizeHandles val="exact"/>
        </dgm:presLayoutVars>
      </dgm:prSet>
      <dgm:spPr/>
    </dgm:pt>
    <dgm:pt modelId="{593EA721-5781-9F42-9673-F6E50A8F77C7}" type="pres">
      <dgm:prSet presAssocID="{9717111E-8B2B-EC46-9C0B-822625FAD0C0}" presName="diamond" presStyleLbl="bgShp" presStyleIdx="0" presStyleCnt="1" custLinFactNeighborX="2033" custLinFactNeighborY="898"/>
      <dgm:spPr/>
    </dgm:pt>
    <dgm:pt modelId="{3E29B2A7-21A9-7148-B527-24FC20B7B18C}" type="pres">
      <dgm:prSet presAssocID="{9717111E-8B2B-EC46-9C0B-822625FAD0C0}" presName="quad1" presStyleLbl="node1" presStyleIdx="0" presStyleCnt="4">
        <dgm:presLayoutVars>
          <dgm:chMax val="0"/>
          <dgm:chPref val="0"/>
          <dgm:bulletEnabled val="1"/>
        </dgm:presLayoutVars>
      </dgm:prSet>
      <dgm:spPr/>
    </dgm:pt>
    <dgm:pt modelId="{CB9797A6-9336-0140-A06F-E21AF516BF5D}" type="pres">
      <dgm:prSet presAssocID="{9717111E-8B2B-EC46-9C0B-822625FAD0C0}" presName="quad2" presStyleLbl="node1" presStyleIdx="1" presStyleCnt="4">
        <dgm:presLayoutVars>
          <dgm:chMax val="0"/>
          <dgm:chPref val="0"/>
          <dgm:bulletEnabled val="1"/>
        </dgm:presLayoutVars>
      </dgm:prSet>
      <dgm:spPr/>
    </dgm:pt>
    <dgm:pt modelId="{677C7C65-2E2E-B243-938C-69745FD0ED57}" type="pres">
      <dgm:prSet presAssocID="{9717111E-8B2B-EC46-9C0B-822625FAD0C0}" presName="quad3" presStyleLbl="node1" presStyleIdx="2" presStyleCnt="4">
        <dgm:presLayoutVars>
          <dgm:chMax val="0"/>
          <dgm:chPref val="0"/>
          <dgm:bulletEnabled val="1"/>
        </dgm:presLayoutVars>
      </dgm:prSet>
      <dgm:spPr/>
    </dgm:pt>
    <dgm:pt modelId="{FBF023F6-0D2E-5848-AEC0-1675F3F0CC30}" type="pres">
      <dgm:prSet presAssocID="{9717111E-8B2B-EC46-9C0B-822625FAD0C0}" presName="quad4" presStyleLbl="node1" presStyleIdx="3" presStyleCnt="4">
        <dgm:presLayoutVars>
          <dgm:chMax val="0"/>
          <dgm:chPref val="0"/>
          <dgm:bulletEnabled val="1"/>
        </dgm:presLayoutVars>
      </dgm:prSet>
      <dgm:spPr/>
    </dgm:pt>
  </dgm:ptLst>
  <dgm:cxnLst>
    <dgm:cxn modelId="{09096F07-7E5D-6D48-B674-B6901FA3BC9E}" srcId="{9717111E-8B2B-EC46-9C0B-822625FAD0C0}" destId="{EDAAF98C-01C1-7B4E-84D8-21968B1006BC}" srcOrd="1" destOrd="0" parTransId="{41451870-CFF0-CA45-BD68-D32D66C86BC6}" sibTransId="{B7E5480D-8EDC-5746-82E7-D3C66E2D35CD}"/>
    <dgm:cxn modelId="{D113C30E-D181-C644-9E12-3CC416292013}" srcId="{9717111E-8B2B-EC46-9C0B-822625FAD0C0}" destId="{07CA327B-24C4-344C-B990-893F220C66FC}" srcOrd="3" destOrd="0" parTransId="{829914C3-1157-5543-A7E3-83759870DB2B}" sibTransId="{31CD0E17-72B4-764F-82C5-675F2C84970F}"/>
    <dgm:cxn modelId="{86BDA612-4362-0E42-A212-D7AB423933D7}" srcId="{9717111E-8B2B-EC46-9C0B-822625FAD0C0}" destId="{5E6B5423-A7A1-594B-8B6C-01C1632E7F90}" srcOrd="0" destOrd="0" parTransId="{DEAB541E-8503-D24E-8904-48258ABA5656}" sibTransId="{A47C8F49-1333-2E4E-8933-D9402C8A04A0}"/>
    <dgm:cxn modelId="{50D87D19-EC6D-224B-B5D6-BF0F53058F8D}" type="presOf" srcId="{07CA327B-24C4-344C-B990-893F220C66FC}" destId="{FBF023F6-0D2E-5848-AEC0-1675F3F0CC30}" srcOrd="0" destOrd="0" presId="urn:microsoft.com/office/officeart/2005/8/layout/matrix3"/>
    <dgm:cxn modelId="{E179392F-B8C1-A446-8056-B449F549530D}" type="presOf" srcId="{BC53EB52-EFC7-B341-A91B-2DF825F19421}" destId="{677C7C65-2E2E-B243-938C-69745FD0ED57}" srcOrd="0" destOrd="0" presId="urn:microsoft.com/office/officeart/2005/8/layout/matrix3"/>
    <dgm:cxn modelId="{E712975F-1B90-B741-8599-8BB344567764}" srcId="{9717111E-8B2B-EC46-9C0B-822625FAD0C0}" destId="{BC53EB52-EFC7-B341-A91B-2DF825F19421}" srcOrd="2" destOrd="0" parTransId="{18A4479E-5FD9-AE4F-8F0F-8A5115076046}" sibTransId="{13ED1EEB-0E9C-BA46-AF7E-591D3C5A26EA}"/>
    <dgm:cxn modelId="{77742E75-A619-7540-8F84-5322A4DCCF61}" type="presOf" srcId="{9717111E-8B2B-EC46-9C0B-822625FAD0C0}" destId="{082861AE-698E-0841-9650-2125DFDBDBD5}" srcOrd="0" destOrd="0" presId="urn:microsoft.com/office/officeart/2005/8/layout/matrix3"/>
    <dgm:cxn modelId="{9B1BD788-EE41-9E4E-9171-0FB3DEB6E2AE}" type="presOf" srcId="{5E6B5423-A7A1-594B-8B6C-01C1632E7F90}" destId="{3E29B2A7-21A9-7148-B527-24FC20B7B18C}" srcOrd="0" destOrd="0" presId="urn:microsoft.com/office/officeart/2005/8/layout/matrix3"/>
    <dgm:cxn modelId="{CD7074CC-8247-8742-A0C7-9C251DBAECED}" type="presOf" srcId="{EDAAF98C-01C1-7B4E-84D8-21968B1006BC}" destId="{CB9797A6-9336-0140-A06F-E21AF516BF5D}" srcOrd="0" destOrd="0" presId="urn:microsoft.com/office/officeart/2005/8/layout/matrix3"/>
    <dgm:cxn modelId="{F4AD72CC-3BF1-B14C-8F83-61ADC7259845}" type="presParOf" srcId="{082861AE-698E-0841-9650-2125DFDBDBD5}" destId="{593EA721-5781-9F42-9673-F6E50A8F77C7}" srcOrd="0" destOrd="0" presId="urn:microsoft.com/office/officeart/2005/8/layout/matrix3"/>
    <dgm:cxn modelId="{BCF414FD-5865-F54F-A614-3666BA0F7F94}" type="presParOf" srcId="{082861AE-698E-0841-9650-2125DFDBDBD5}" destId="{3E29B2A7-21A9-7148-B527-24FC20B7B18C}" srcOrd="1" destOrd="0" presId="urn:microsoft.com/office/officeart/2005/8/layout/matrix3"/>
    <dgm:cxn modelId="{F53DF924-CAB7-6C4B-82F7-53F08392A6C2}" type="presParOf" srcId="{082861AE-698E-0841-9650-2125DFDBDBD5}" destId="{CB9797A6-9336-0140-A06F-E21AF516BF5D}" srcOrd="2" destOrd="0" presId="urn:microsoft.com/office/officeart/2005/8/layout/matrix3"/>
    <dgm:cxn modelId="{B2D5A31E-5C89-D245-9608-C5AB867D2ED0}" type="presParOf" srcId="{082861AE-698E-0841-9650-2125DFDBDBD5}" destId="{677C7C65-2E2E-B243-938C-69745FD0ED57}" srcOrd="3" destOrd="0" presId="urn:microsoft.com/office/officeart/2005/8/layout/matrix3"/>
    <dgm:cxn modelId="{B1DA1793-94EC-6944-899D-7DD240522A6D}" type="presParOf" srcId="{082861AE-698E-0841-9650-2125DFDBDBD5}" destId="{FBF023F6-0D2E-5848-AEC0-1675F3F0CC30}"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A6F2C1F-D45F-BB4B-A89E-806F4D0A3E7C}" type="doc">
      <dgm:prSet loTypeId="urn:microsoft.com/office/officeart/2008/layout/VerticalCurvedList" loCatId="" qsTypeId="urn:microsoft.com/office/officeart/2005/8/quickstyle/simple1" qsCatId="simple" csTypeId="urn:microsoft.com/office/officeart/2005/8/colors/colorful3" csCatId="colorful" phldr="1"/>
      <dgm:spPr/>
      <dgm:t>
        <a:bodyPr/>
        <a:lstStyle/>
        <a:p>
          <a:endParaRPr lang="de-DE"/>
        </a:p>
      </dgm:t>
    </dgm:pt>
    <dgm:pt modelId="{8ADC2CCE-1F9D-7F4C-8A6A-E94CBD4BE6D7}">
      <dgm:prSet phldrT="[Text]"/>
      <dgm:spPr/>
      <dgm:t>
        <a:bodyPr/>
        <a:lstStyle/>
        <a:p>
          <a:r>
            <a:rPr lang="de-DE" dirty="0"/>
            <a:t>Aluminium und Kaffeekapseln</a:t>
          </a:r>
        </a:p>
      </dgm:t>
    </dgm:pt>
    <dgm:pt modelId="{5F095AD1-124E-2843-8676-40AA04A03DFE}" type="parTrans" cxnId="{D51C2EB9-7729-CD4F-B6CF-8788EE698524}">
      <dgm:prSet/>
      <dgm:spPr/>
      <dgm:t>
        <a:bodyPr/>
        <a:lstStyle/>
        <a:p>
          <a:endParaRPr lang="de-DE"/>
        </a:p>
      </dgm:t>
    </dgm:pt>
    <dgm:pt modelId="{04C1527C-510F-3845-9C3F-8BCD6AB30863}" type="sibTrans" cxnId="{D51C2EB9-7729-CD4F-B6CF-8788EE698524}">
      <dgm:prSet/>
      <dgm:spPr/>
      <dgm:t>
        <a:bodyPr/>
        <a:lstStyle/>
        <a:p>
          <a:endParaRPr lang="de-DE"/>
        </a:p>
      </dgm:t>
    </dgm:pt>
    <dgm:pt modelId="{6782EFAA-F7DF-8946-B561-468D4E1125F8}">
      <dgm:prSet phldrT="[Text]"/>
      <dgm:spPr/>
      <dgm:t>
        <a:bodyPr/>
        <a:lstStyle/>
        <a:p>
          <a:r>
            <a:rPr lang="de-DE" dirty="0"/>
            <a:t>Aluminium im Bauwesen</a:t>
          </a:r>
        </a:p>
      </dgm:t>
    </dgm:pt>
    <dgm:pt modelId="{3E1A0D02-52C6-6948-8478-7E32B9A5C669}" type="parTrans" cxnId="{782A948C-B991-1045-88B2-DA665302E876}">
      <dgm:prSet/>
      <dgm:spPr/>
      <dgm:t>
        <a:bodyPr/>
        <a:lstStyle/>
        <a:p>
          <a:endParaRPr lang="de-DE"/>
        </a:p>
      </dgm:t>
    </dgm:pt>
    <dgm:pt modelId="{170AC1E4-D8B5-2645-9214-2A6E17513C7B}" type="sibTrans" cxnId="{782A948C-B991-1045-88B2-DA665302E876}">
      <dgm:prSet/>
      <dgm:spPr/>
      <dgm:t>
        <a:bodyPr/>
        <a:lstStyle/>
        <a:p>
          <a:endParaRPr lang="de-DE"/>
        </a:p>
      </dgm:t>
    </dgm:pt>
    <dgm:pt modelId="{7BCF7FF9-3A31-C748-82E2-71E67AB85764}">
      <dgm:prSet phldrT="[Text]"/>
      <dgm:spPr/>
      <dgm:t>
        <a:bodyPr/>
        <a:lstStyle/>
        <a:p>
          <a:r>
            <a:rPr lang="de-DE" dirty="0"/>
            <a:t>Aluminium und Mobilität</a:t>
          </a:r>
        </a:p>
      </dgm:t>
    </dgm:pt>
    <dgm:pt modelId="{85370A5F-729F-0E42-BBFF-8982B8443707}" type="parTrans" cxnId="{018FFBEB-8415-3844-A291-556D7D96C5D5}">
      <dgm:prSet/>
      <dgm:spPr/>
      <dgm:t>
        <a:bodyPr/>
        <a:lstStyle/>
        <a:p>
          <a:endParaRPr lang="de-DE"/>
        </a:p>
      </dgm:t>
    </dgm:pt>
    <dgm:pt modelId="{7ECA155C-B242-C64B-A0E7-F6696D98EB15}" type="sibTrans" cxnId="{018FFBEB-8415-3844-A291-556D7D96C5D5}">
      <dgm:prSet/>
      <dgm:spPr/>
      <dgm:t>
        <a:bodyPr/>
        <a:lstStyle/>
        <a:p>
          <a:endParaRPr lang="de-DE"/>
        </a:p>
      </dgm:t>
    </dgm:pt>
    <dgm:pt modelId="{FA99B25A-6E5C-794C-924B-D775BAE0E698}">
      <dgm:prSet phldrT="[Text]"/>
      <dgm:spPr/>
      <dgm:t>
        <a:bodyPr/>
        <a:lstStyle/>
        <a:p>
          <a:r>
            <a:rPr lang="de-DE" dirty="0"/>
            <a:t>Produktdesign und Eco-Design: Perspektiven von Kund*innen und Unternehmen</a:t>
          </a:r>
        </a:p>
      </dgm:t>
    </dgm:pt>
    <dgm:pt modelId="{695493CA-4DAA-3B47-8BE7-DBAE93010C85}" type="parTrans" cxnId="{7ADBA489-EACC-A145-A38D-43E3C810BBD8}">
      <dgm:prSet/>
      <dgm:spPr/>
      <dgm:t>
        <a:bodyPr/>
        <a:lstStyle/>
        <a:p>
          <a:endParaRPr lang="de-DE"/>
        </a:p>
      </dgm:t>
    </dgm:pt>
    <dgm:pt modelId="{9B9F02C5-DB81-C14B-8A3D-21F083AAEA7C}" type="sibTrans" cxnId="{7ADBA489-EACC-A145-A38D-43E3C810BBD8}">
      <dgm:prSet/>
      <dgm:spPr/>
      <dgm:t>
        <a:bodyPr/>
        <a:lstStyle/>
        <a:p>
          <a:endParaRPr lang="de-DE"/>
        </a:p>
      </dgm:t>
    </dgm:pt>
    <dgm:pt modelId="{95261546-9437-E945-BC20-E3E1D7D9BC81}">
      <dgm:prSet phldrT="[Text]"/>
      <dgm:spPr/>
      <dgm:t>
        <a:bodyPr/>
        <a:lstStyle/>
        <a:p>
          <a:r>
            <a:rPr lang="de-DE" dirty="0"/>
            <a:t>Aluminium und IT-Geräte</a:t>
          </a:r>
        </a:p>
      </dgm:t>
    </dgm:pt>
    <dgm:pt modelId="{AB4BB14C-1185-F14C-ADE2-96B08FBE81EE}" type="parTrans" cxnId="{E4BDBC45-084F-CC4A-96C8-DA154426647B}">
      <dgm:prSet/>
      <dgm:spPr/>
      <dgm:t>
        <a:bodyPr/>
        <a:lstStyle/>
        <a:p>
          <a:endParaRPr lang="de-DE"/>
        </a:p>
      </dgm:t>
    </dgm:pt>
    <dgm:pt modelId="{CF0A5140-83BB-9241-9A58-010C205BB900}" type="sibTrans" cxnId="{E4BDBC45-084F-CC4A-96C8-DA154426647B}">
      <dgm:prSet/>
      <dgm:spPr/>
      <dgm:t>
        <a:bodyPr/>
        <a:lstStyle/>
        <a:p>
          <a:endParaRPr lang="de-DE"/>
        </a:p>
      </dgm:t>
    </dgm:pt>
    <dgm:pt modelId="{1283541A-12C9-8E44-B0E3-82B9F731F208}">
      <dgm:prSet phldrT="[Text]"/>
      <dgm:spPr/>
      <dgm:t>
        <a:bodyPr/>
        <a:lstStyle/>
        <a:p>
          <a:r>
            <a:rPr lang="de-DE" dirty="0"/>
            <a:t>Aluminium und die Energiewende</a:t>
          </a:r>
        </a:p>
      </dgm:t>
    </dgm:pt>
    <dgm:pt modelId="{1A176859-F356-C946-B246-3EDC240B3A25}" type="parTrans" cxnId="{78E7A188-6977-DC47-8544-360FFB6F7A0B}">
      <dgm:prSet/>
      <dgm:spPr/>
      <dgm:t>
        <a:bodyPr/>
        <a:lstStyle/>
        <a:p>
          <a:endParaRPr lang="de-DE"/>
        </a:p>
      </dgm:t>
    </dgm:pt>
    <dgm:pt modelId="{3AE299B6-D3F5-4546-B5C3-A8109323BAAA}" type="sibTrans" cxnId="{78E7A188-6977-DC47-8544-360FFB6F7A0B}">
      <dgm:prSet/>
      <dgm:spPr/>
      <dgm:t>
        <a:bodyPr/>
        <a:lstStyle/>
        <a:p>
          <a:endParaRPr lang="de-DE"/>
        </a:p>
      </dgm:t>
    </dgm:pt>
    <dgm:pt modelId="{25171111-69C0-1F49-92D6-8F142FAE3145}">
      <dgm:prSet phldrT="[Text]"/>
      <dgm:spPr/>
      <dgm:t>
        <a:bodyPr/>
        <a:lstStyle/>
        <a:p>
          <a:r>
            <a:rPr lang="de-DE" dirty="0"/>
            <a:t>Aluminium und Re-Design und Re-Manufacturing</a:t>
          </a:r>
        </a:p>
      </dgm:t>
    </dgm:pt>
    <dgm:pt modelId="{A3178437-956F-4B4C-BD2C-53C145C50BBA}" type="parTrans" cxnId="{A163DE46-B2C1-5F4B-A89B-11A39370CB02}">
      <dgm:prSet/>
      <dgm:spPr/>
      <dgm:t>
        <a:bodyPr/>
        <a:lstStyle/>
        <a:p>
          <a:endParaRPr lang="de-DE"/>
        </a:p>
      </dgm:t>
    </dgm:pt>
    <dgm:pt modelId="{57FA8DA4-CD05-D243-BAD0-DC4E0993DAFE}" type="sibTrans" cxnId="{A163DE46-B2C1-5F4B-A89B-11A39370CB02}">
      <dgm:prSet/>
      <dgm:spPr/>
      <dgm:t>
        <a:bodyPr/>
        <a:lstStyle/>
        <a:p>
          <a:endParaRPr lang="de-DE"/>
        </a:p>
      </dgm:t>
    </dgm:pt>
    <dgm:pt modelId="{795327A5-6A0A-5544-A941-B5B02575303E}" type="pres">
      <dgm:prSet presAssocID="{CA6F2C1F-D45F-BB4B-A89E-806F4D0A3E7C}" presName="Name0" presStyleCnt="0">
        <dgm:presLayoutVars>
          <dgm:chMax val="7"/>
          <dgm:chPref val="7"/>
          <dgm:dir/>
        </dgm:presLayoutVars>
      </dgm:prSet>
      <dgm:spPr/>
    </dgm:pt>
    <dgm:pt modelId="{5CF3B61B-EF04-FF49-A8E5-FE20902034B1}" type="pres">
      <dgm:prSet presAssocID="{CA6F2C1F-D45F-BB4B-A89E-806F4D0A3E7C}" presName="Name1" presStyleCnt="0"/>
      <dgm:spPr/>
    </dgm:pt>
    <dgm:pt modelId="{494297D1-912B-1047-A39C-550B137CBA05}" type="pres">
      <dgm:prSet presAssocID="{CA6F2C1F-D45F-BB4B-A89E-806F4D0A3E7C}" presName="cycle" presStyleCnt="0"/>
      <dgm:spPr/>
    </dgm:pt>
    <dgm:pt modelId="{DD3CB28C-253F-8C4F-A37E-DFF2DA56CD56}" type="pres">
      <dgm:prSet presAssocID="{CA6F2C1F-D45F-BB4B-A89E-806F4D0A3E7C}" presName="srcNode" presStyleLbl="node1" presStyleIdx="0" presStyleCnt="7"/>
      <dgm:spPr/>
    </dgm:pt>
    <dgm:pt modelId="{CCE1C08B-9EFB-4E49-AC7B-C9DA950CD8BD}" type="pres">
      <dgm:prSet presAssocID="{CA6F2C1F-D45F-BB4B-A89E-806F4D0A3E7C}" presName="conn" presStyleLbl="parChTrans1D2" presStyleIdx="0" presStyleCnt="1"/>
      <dgm:spPr/>
    </dgm:pt>
    <dgm:pt modelId="{C7501E4C-62F5-CA40-B57D-F242E0AD79E3}" type="pres">
      <dgm:prSet presAssocID="{CA6F2C1F-D45F-BB4B-A89E-806F4D0A3E7C}" presName="extraNode" presStyleLbl="node1" presStyleIdx="0" presStyleCnt="7"/>
      <dgm:spPr/>
    </dgm:pt>
    <dgm:pt modelId="{EDC25014-0DAC-0449-BFE6-383B3200E20F}" type="pres">
      <dgm:prSet presAssocID="{CA6F2C1F-D45F-BB4B-A89E-806F4D0A3E7C}" presName="dstNode" presStyleLbl="node1" presStyleIdx="0" presStyleCnt="7"/>
      <dgm:spPr/>
    </dgm:pt>
    <dgm:pt modelId="{01AC1426-5DE1-3240-9615-45E6172CA003}" type="pres">
      <dgm:prSet presAssocID="{FA99B25A-6E5C-794C-924B-D775BAE0E698}" presName="text_1" presStyleLbl="node1" presStyleIdx="0" presStyleCnt="7">
        <dgm:presLayoutVars>
          <dgm:bulletEnabled val="1"/>
        </dgm:presLayoutVars>
      </dgm:prSet>
      <dgm:spPr/>
    </dgm:pt>
    <dgm:pt modelId="{E3AA86C7-B1D5-3542-AEDF-4C16930B5432}" type="pres">
      <dgm:prSet presAssocID="{FA99B25A-6E5C-794C-924B-D775BAE0E698}" presName="accent_1" presStyleCnt="0"/>
      <dgm:spPr/>
    </dgm:pt>
    <dgm:pt modelId="{D1C01042-3176-184A-8D96-FA6E6DE1DB50}" type="pres">
      <dgm:prSet presAssocID="{FA99B25A-6E5C-794C-924B-D775BAE0E698}" presName="accentRepeatNode" presStyleLbl="solidFgAcc1" presStyleIdx="0" presStyleCnt="7"/>
      <dgm:spPr/>
    </dgm:pt>
    <dgm:pt modelId="{6B316479-8C44-CA43-801D-B1DCBBED2DE1}" type="pres">
      <dgm:prSet presAssocID="{8ADC2CCE-1F9D-7F4C-8A6A-E94CBD4BE6D7}" presName="text_2" presStyleLbl="node1" presStyleIdx="1" presStyleCnt="7">
        <dgm:presLayoutVars>
          <dgm:bulletEnabled val="1"/>
        </dgm:presLayoutVars>
      </dgm:prSet>
      <dgm:spPr/>
    </dgm:pt>
    <dgm:pt modelId="{0190E0AA-9B89-4246-97E6-D43C5A1E7DE6}" type="pres">
      <dgm:prSet presAssocID="{8ADC2CCE-1F9D-7F4C-8A6A-E94CBD4BE6D7}" presName="accent_2" presStyleCnt="0"/>
      <dgm:spPr/>
    </dgm:pt>
    <dgm:pt modelId="{32D3F072-2F45-7C4D-BCC1-A2FA7031A59F}" type="pres">
      <dgm:prSet presAssocID="{8ADC2CCE-1F9D-7F4C-8A6A-E94CBD4BE6D7}" presName="accentRepeatNode" presStyleLbl="solidFgAcc1" presStyleIdx="1" presStyleCnt="7"/>
      <dgm:spPr/>
    </dgm:pt>
    <dgm:pt modelId="{63ED863B-442A-004B-BCAC-9ED037826829}" type="pres">
      <dgm:prSet presAssocID="{6782EFAA-F7DF-8946-B561-468D4E1125F8}" presName="text_3" presStyleLbl="node1" presStyleIdx="2" presStyleCnt="7">
        <dgm:presLayoutVars>
          <dgm:bulletEnabled val="1"/>
        </dgm:presLayoutVars>
      </dgm:prSet>
      <dgm:spPr/>
    </dgm:pt>
    <dgm:pt modelId="{98CF3F13-8CB4-0B4C-A587-11CD62C51F0F}" type="pres">
      <dgm:prSet presAssocID="{6782EFAA-F7DF-8946-B561-468D4E1125F8}" presName="accent_3" presStyleCnt="0"/>
      <dgm:spPr/>
    </dgm:pt>
    <dgm:pt modelId="{E6595FFF-D400-9F47-9BAB-CB8B3BBCE148}" type="pres">
      <dgm:prSet presAssocID="{6782EFAA-F7DF-8946-B561-468D4E1125F8}" presName="accentRepeatNode" presStyleLbl="solidFgAcc1" presStyleIdx="2" presStyleCnt="7"/>
      <dgm:spPr/>
    </dgm:pt>
    <dgm:pt modelId="{FF7D6BFF-79A1-6449-8AF9-87E09A9C8F20}" type="pres">
      <dgm:prSet presAssocID="{7BCF7FF9-3A31-C748-82E2-71E67AB85764}" presName="text_4" presStyleLbl="node1" presStyleIdx="3" presStyleCnt="7">
        <dgm:presLayoutVars>
          <dgm:bulletEnabled val="1"/>
        </dgm:presLayoutVars>
      </dgm:prSet>
      <dgm:spPr/>
    </dgm:pt>
    <dgm:pt modelId="{8FCC1EB5-B4AC-E046-B8FE-101ADFE413D8}" type="pres">
      <dgm:prSet presAssocID="{7BCF7FF9-3A31-C748-82E2-71E67AB85764}" presName="accent_4" presStyleCnt="0"/>
      <dgm:spPr/>
    </dgm:pt>
    <dgm:pt modelId="{99CC4B0A-164C-E545-B343-C63C35D2741B}" type="pres">
      <dgm:prSet presAssocID="{7BCF7FF9-3A31-C748-82E2-71E67AB85764}" presName="accentRepeatNode" presStyleLbl="solidFgAcc1" presStyleIdx="3" presStyleCnt="7"/>
      <dgm:spPr/>
    </dgm:pt>
    <dgm:pt modelId="{F3B22A50-BA1D-2748-9576-CEDEB15E9CA1}" type="pres">
      <dgm:prSet presAssocID="{95261546-9437-E945-BC20-E3E1D7D9BC81}" presName="text_5" presStyleLbl="node1" presStyleIdx="4" presStyleCnt="7">
        <dgm:presLayoutVars>
          <dgm:bulletEnabled val="1"/>
        </dgm:presLayoutVars>
      </dgm:prSet>
      <dgm:spPr/>
    </dgm:pt>
    <dgm:pt modelId="{5BF385D1-8405-2043-8CAB-2940B4AF229B}" type="pres">
      <dgm:prSet presAssocID="{95261546-9437-E945-BC20-E3E1D7D9BC81}" presName="accent_5" presStyleCnt="0"/>
      <dgm:spPr/>
    </dgm:pt>
    <dgm:pt modelId="{211516A5-D958-A34E-9895-FCB776D67DA7}" type="pres">
      <dgm:prSet presAssocID="{95261546-9437-E945-BC20-E3E1D7D9BC81}" presName="accentRepeatNode" presStyleLbl="solidFgAcc1" presStyleIdx="4" presStyleCnt="7"/>
      <dgm:spPr/>
    </dgm:pt>
    <dgm:pt modelId="{BB6301F5-72A5-1247-8E85-88CF96BB9489}" type="pres">
      <dgm:prSet presAssocID="{1283541A-12C9-8E44-B0E3-82B9F731F208}" presName="text_6" presStyleLbl="node1" presStyleIdx="5" presStyleCnt="7">
        <dgm:presLayoutVars>
          <dgm:bulletEnabled val="1"/>
        </dgm:presLayoutVars>
      </dgm:prSet>
      <dgm:spPr/>
    </dgm:pt>
    <dgm:pt modelId="{A9C809A1-EDB8-144E-86A5-DBAAE98D7F7E}" type="pres">
      <dgm:prSet presAssocID="{1283541A-12C9-8E44-B0E3-82B9F731F208}" presName="accent_6" presStyleCnt="0"/>
      <dgm:spPr/>
    </dgm:pt>
    <dgm:pt modelId="{AD9BAE31-192F-304A-9A67-440C628F4B78}" type="pres">
      <dgm:prSet presAssocID="{1283541A-12C9-8E44-B0E3-82B9F731F208}" presName="accentRepeatNode" presStyleLbl="solidFgAcc1" presStyleIdx="5" presStyleCnt="7"/>
      <dgm:spPr/>
    </dgm:pt>
    <dgm:pt modelId="{07F95D23-8B85-FF4A-9EC1-D203E5908B20}" type="pres">
      <dgm:prSet presAssocID="{25171111-69C0-1F49-92D6-8F142FAE3145}" presName="text_7" presStyleLbl="node1" presStyleIdx="6" presStyleCnt="7">
        <dgm:presLayoutVars>
          <dgm:bulletEnabled val="1"/>
        </dgm:presLayoutVars>
      </dgm:prSet>
      <dgm:spPr/>
    </dgm:pt>
    <dgm:pt modelId="{601FD44D-D9FE-9F4F-B9A7-BA9AE54D0D9C}" type="pres">
      <dgm:prSet presAssocID="{25171111-69C0-1F49-92D6-8F142FAE3145}" presName="accent_7" presStyleCnt="0"/>
      <dgm:spPr/>
    </dgm:pt>
    <dgm:pt modelId="{416609FE-2678-3549-B57A-586463D3C2AD}" type="pres">
      <dgm:prSet presAssocID="{25171111-69C0-1F49-92D6-8F142FAE3145}" presName="accentRepeatNode" presStyleLbl="solidFgAcc1" presStyleIdx="6" presStyleCnt="7"/>
      <dgm:spPr/>
    </dgm:pt>
  </dgm:ptLst>
  <dgm:cxnLst>
    <dgm:cxn modelId="{CE8DEE14-6464-5344-9D95-8168029D33A9}" type="presOf" srcId="{CA6F2C1F-D45F-BB4B-A89E-806F4D0A3E7C}" destId="{795327A5-6A0A-5544-A941-B5B02575303E}" srcOrd="0" destOrd="0" presId="urn:microsoft.com/office/officeart/2008/layout/VerticalCurvedList"/>
    <dgm:cxn modelId="{4CC68318-58F2-FB4C-99B9-3B5F9F300318}" type="presOf" srcId="{FA99B25A-6E5C-794C-924B-D775BAE0E698}" destId="{01AC1426-5DE1-3240-9615-45E6172CA003}" srcOrd="0" destOrd="0" presId="urn:microsoft.com/office/officeart/2008/layout/VerticalCurvedList"/>
    <dgm:cxn modelId="{E4BDBC45-084F-CC4A-96C8-DA154426647B}" srcId="{CA6F2C1F-D45F-BB4B-A89E-806F4D0A3E7C}" destId="{95261546-9437-E945-BC20-E3E1D7D9BC81}" srcOrd="4" destOrd="0" parTransId="{AB4BB14C-1185-F14C-ADE2-96B08FBE81EE}" sibTransId="{CF0A5140-83BB-9241-9A58-010C205BB900}"/>
    <dgm:cxn modelId="{A163DE46-B2C1-5F4B-A89B-11A39370CB02}" srcId="{CA6F2C1F-D45F-BB4B-A89E-806F4D0A3E7C}" destId="{25171111-69C0-1F49-92D6-8F142FAE3145}" srcOrd="6" destOrd="0" parTransId="{A3178437-956F-4B4C-BD2C-53C145C50BBA}" sibTransId="{57FA8DA4-CD05-D243-BAD0-DC4E0993DAFE}"/>
    <dgm:cxn modelId="{399B9161-0182-BB48-A765-148DC241FAC8}" type="presOf" srcId="{9B9F02C5-DB81-C14B-8A3D-21F083AAEA7C}" destId="{CCE1C08B-9EFB-4E49-AC7B-C9DA950CD8BD}" srcOrd="0" destOrd="0" presId="urn:microsoft.com/office/officeart/2008/layout/VerticalCurvedList"/>
    <dgm:cxn modelId="{076DBF64-5461-524F-8086-3DBC0F2D1073}" type="presOf" srcId="{25171111-69C0-1F49-92D6-8F142FAE3145}" destId="{07F95D23-8B85-FF4A-9EC1-D203E5908B20}" srcOrd="0" destOrd="0" presId="urn:microsoft.com/office/officeart/2008/layout/VerticalCurvedList"/>
    <dgm:cxn modelId="{9C88A173-586B-BB40-8563-49F6A0766A81}" type="presOf" srcId="{7BCF7FF9-3A31-C748-82E2-71E67AB85764}" destId="{FF7D6BFF-79A1-6449-8AF9-87E09A9C8F20}" srcOrd="0" destOrd="0" presId="urn:microsoft.com/office/officeart/2008/layout/VerticalCurvedList"/>
    <dgm:cxn modelId="{A3BB217F-CFE1-E641-A56E-DF81ED556839}" type="presOf" srcId="{1283541A-12C9-8E44-B0E3-82B9F731F208}" destId="{BB6301F5-72A5-1247-8E85-88CF96BB9489}" srcOrd="0" destOrd="0" presId="urn:microsoft.com/office/officeart/2008/layout/VerticalCurvedList"/>
    <dgm:cxn modelId="{78E7A188-6977-DC47-8544-360FFB6F7A0B}" srcId="{CA6F2C1F-D45F-BB4B-A89E-806F4D0A3E7C}" destId="{1283541A-12C9-8E44-B0E3-82B9F731F208}" srcOrd="5" destOrd="0" parTransId="{1A176859-F356-C946-B246-3EDC240B3A25}" sibTransId="{3AE299B6-D3F5-4546-B5C3-A8109323BAAA}"/>
    <dgm:cxn modelId="{7ADBA489-EACC-A145-A38D-43E3C810BBD8}" srcId="{CA6F2C1F-D45F-BB4B-A89E-806F4D0A3E7C}" destId="{FA99B25A-6E5C-794C-924B-D775BAE0E698}" srcOrd="0" destOrd="0" parTransId="{695493CA-4DAA-3B47-8BE7-DBAE93010C85}" sibTransId="{9B9F02C5-DB81-C14B-8A3D-21F083AAEA7C}"/>
    <dgm:cxn modelId="{E814858B-0C63-E045-A85C-5EFB11A1319D}" type="presOf" srcId="{95261546-9437-E945-BC20-E3E1D7D9BC81}" destId="{F3B22A50-BA1D-2748-9576-CEDEB15E9CA1}" srcOrd="0" destOrd="0" presId="urn:microsoft.com/office/officeart/2008/layout/VerticalCurvedList"/>
    <dgm:cxn modelId="{782A948C-B991-1045-88B2-DA665302E876}" srcId="{CA6F2C1F-D45F-BB4B-A89E-806F4D0A3E7C}" destId="{6782EFAA-F7DF-8946-B561-468D4E1125F8}" srcOrd="2" destOrd="0" parTransId="{3E1A0D02-52C6-6948-8478-7E32B9A5C669}" sibTransId="{170AC1E4-D8B5-2645-9214-2A6E17513C7B}"/>
    <dgm:cxn modelId="{D51C2EB9-7729-CD4F-B6CF-8788EE698524}" srcId="{CA6F2C1F-D45F-BB4B-A89E-806F4D0A3E7C}" destId="{8ADC2CCE-1F9D-7F4C-8A6A-E94CBD4BE6D7}" srcOrd="1" destOrd="0" parTransId="{5F095AD1-124E-2843-8676-40AA04A03DFE}" sibTransId="{04C1527C-510F-3845-9C3F-8BCD6AB30863}"/>
    <dgm:cxn modelId="{AE0822CB-660E-6C4D-B669-08633C659C41}" type="presOf" srcId="{6782EFAA-F7DF-8946-B561-468D4E1125F8}" destId="{63ED863B-442A-004B-BCAC-9ED037826829}" srcOrd="0" destOrd="0" presId="urn:microsoft.com/office/officeart/2008/layout/VerticalCurvedList"/>
    <dgm:cxn modelId="{7DC874E0-9350-C948-8340-E006125EBC5B}" type="presOf" srcId="{8ADC2CCE-1F9D-7F4C-8A6A-E94CBD4BE6D7}" destId="{6B316479-8C44-CA43-801D-B1DCBBED2DE1}" srcOrd="0" destOrd="0" presId="urn:microsoft.com/office/officeart/2008/layout/VerticalCurvedList"/>
    <dgm:cxn modelId="{018FFBEB-8415-3844-A291-556D7D96C5D5}" srcId="{CA6F2C1F-D45F-BB4B-A89E-806F4D0A3E7C}" destId="{7BCF7FF9-3A31-C748-82E2-71E67AB85764}" srcOrd="3" destOrd="0" parTransId="{85370A5F-729F-0E42-BBFF-8982B8443707}" sibTransId="{7ECA155C-B242-C64B-A0E7-F6696D98EB15}"/>
    <dgm:cxn modelId="{F151EEC4-6DD7-BC49-8D08-3BC2F9790C3D}" type="presParOf" srcId="{795327A5-6A0A-5544-A941-B5B02575303E}" destId="{5CF3B61B-EF04-FF49-A8E5-FE20902034B1}" srcOrd="0" destOrd="0" presId="urn:microsoft.com/office/officeart/2008/layout/VerticalCurvedList"/>
    <dgm:cxn modelId="{0441B7CF-6CE7-C643-BAB3-5996AB332F94}" type="presParOf" srcId="{5CF3B61B-EF04-FF49-A8E5-FE20902034B1}" destId="{494297D1-912B-1047-A39C-550B137CBA05}" srcOrd="0" destOrd="0" presId="urn:microsoft.com/office/officeart/2008/layout/VerticalCurvedList"/>
    <dgm:cxn modelId="{853E92D3-C77A-4643-B4FC-0A12355545AD}" type="presParOf" srcId="{494297D1-912B-1047-A39C-550B137CBA05}" destId="{DD3CB28C-253F-8C4F-A37E-DFF2DA56CD56}" srcOrd="0" destOrd="0" presId="urn:microsoft.com/office/officeart/2008/layout/VerticalCurvedList"/>
    <dgm:cxn modelId="{D29AA304-D6F5-1E4C-8F3B-E5C182F5DE3A}" type="presParOf" srcId="{494297D1-912B-1047-A39C-550B137CBA05}" destId="{CCE1C08B-9EFB-4E49-AC7B-C9DA950CD8BD}" srcOrd="1" destOrd="0" presId="urn:microsoft.com/office/officeart/2008/layout/VerticalCurvedList"/>
    <dgm:cxn modelId="{557F395E-1642-794D-B831-CBD8D4EABC2C}" type="presParOf" srcId="{494297D1-912B-1047-A39C-550B137CBA05}" destId="{C7501E4C-62F5-CA40-B57D-F242E0AD79E3}" srcOrd="2" destOrd="0" presId="urn:microsoft.com/office/officeart/2008/layout/VerticalCurvedList"/>
    <dgm:cxn modelId="{11E69199-FC66-364A-81D5-B914C26B3CAD}" type="presParOf" srcId="{494297D1-912B-1047-A39C-550B137CBA05}" destId="{EDC25014-0DAC-0449-BFE6-383B3200E20F}" srcOrd="3" destOrd="0" presId="urn:microsoft.com/office/officeart/2008/layout/VerticalCurvedList"/>
    <dgm:cxn modelId="{7225AAFF-7FE9-6043-83C0-B3B78A1BC3DB}" type="presParOf" srcId="{5CF3B61B-EF04-FF49-A8E5-FE20902034B1}" destId="{01AC1426-5DE1-3240-9615-45E6172CA003}" srcOrd="1" destOrd="0" presId="urn:microsoft.com/office/officeart/2008/layout/VerticalCurvedList"/>
    <dgm:cxn modelId="{BB6732D6-6A1C-564F-B193-999D2AD7F79F}" type="presParOf" srcId="{5CF3B61B-EF04-FF49-A8E5-FE20902034B1}" destId="{E3AA86C7-B1D5-3542-AEDF-4C16930B5432}" srcOrd="2" destOrd="0" presId="urn:microsoft.com/office/officeart/2008/layout/VerticalCurvedList"/>
    <dgm:cxn modelId="{7733CCA6-C2F1-7344-A733-8FD044D60F33}" type="presParOf" srcId="{E3AA86C7-B1D5-3542-AEDF-4C16930B5432}" destId="{D1C01042-3176-184A-8D96-FA6E6DE1DB50}" srcOrd="0" destOrd="0" presId="urn:microsoft.com/office/officeart/2008/layout/VerticalCurvedList"/>
    <dgm:cxn modelId="{8059BC53-8919-DE48-95FC-942F14457090}" type="presParOf" srcId="{5CF3B61B-EF04-FF49-A8E5-FE20902034B1}" destId="{6B316479-8C44-CA43-801D-B1DCBBED2DE1}" srcOrd="3" destOrd="0" presId="urn:microsoft.com/office/officeart/2008/layout/VerticalCurvedList"/>
    <dgm:cxn modelId="{2DB7255A-B9C5-554F-BDCF-86CD8CB2C809}" type="presParOf" srcId="{5CF3B61B-EF04-FF49-A8E5-FE20902034B1}" destId="{0190E0AA-9B89-4246-97E6-D43C5A1E7DE6}" srcOrd="4" destOrd="0" presId="urn:microsoft.com/office/officeart/2008/layout/VerticalCurvedList"/>
    <dgm:cxn modelId="{886D6E0D-76DC-7943-A661-6847711AFB17}" type="presParOf" srcId="{0190E0AA-9B89-4246-97E6-D43C5A1E7DE6}" destId="{32D3F072-2F45-7C4D-BCC1-A2FA7031A59F}" srcOrd="0" destOrd="0" presId="urn:microsoft.com/office/officeart/2008/layout/VerticalCurvedList"/>
    <dgm:cxn modelId="{ED2039E1-E52D-B54D-B46F-986D7E3FFDB9}" type="presParOf" srcId="{5CF3B61B-EF04-FF49-A8E5-FE20902034B1}" destId="{63ED863B-442A-004B-BCAC-9ED037826829}" srcOrd="5" destOrd="0" presId="urn:microsoft.com/office/officeart/2008/layout/VerticalCurvedList"/>
    <dgm:cxn modelId="{73883F96-7104-A64E-85CC-22C4C7EA6C27}" type="presParOf" srcId="{5CF3B61B-EF04-FF49-A8E5-FE20902034B1}" destId="{98CF3F13-8CB4-0B4C-A587-11CD62C51F0F}" srcOrd="6" destOrd="0" presId="urn:microsoft.com/office/officeart/2008/layout/VerticalCurvedList"/>
    <dgm:cxn modelId="{118941AC-544A-4F49-A621-4C602B03EE6C}" type="presParOf" srcId="{98CF3F13-8CB4-0B4C-A587-11CD62C51F0F}" destId="{E6595FFF-D400-9F47-9BAB-CB8B3BBCE148}" srcOrd="0" destOrd="0" presId="urn:microsoft.com/office/officeart/2008/layout/VerticalCurvedList"/>
    <dgm:cxn modelId="{E91F19C0-3833-054E-BF44-EB8EE9192803}" type="presParOf" srcId="{5CF3B61B-EF04-FF49-A8E5-FE20902034B1}" destId="{FF7D6BFF-79A1-6449-8AF9-87E09A9C8F20}" srcOrd="7" destOrd="0" presId="urn:microsoft.com/office/officeart/2008/layout/VerticalCurvedList"/>
    <dgm:cxn modelId="{5716CE96-0B70-2B42-A8A0-834AC607A9C9}" type="presParOf" srcId="{5CF3B61B-EF04-FF49-A8E5-FE20902034B1}" destId="{8FCC1EB5-B4AC-E046-B8FE-101ADFE413D8}" srcOrd="8" destOrd="0" presId="urn:microsoft.com/office/officeart/2008/layout/VerticalCurvedList"/>
    <dgm:cxn modelId="{40F5724C-650F-5E4F-B554-9896F7452C60}" type="presParOf" srcId="{8FCC1EB5-B4AC-E046-B8FE-101ADFE413D8}" destId="{99CC4B0A-164C-E545-B343-C63C35D2741B}" srcOrd="0" destOrd="0" presId="urn:microsoft.com/office/officeart/2008/layout/VerticalCurvedList"/>
    <dgm:cxn modelId="{EAD0BF4A-C400-8C46-B1A1-1B7564D95E22}" type="presParOf" srcId="{5CF3B61B-EF04-FF49-A8E5-FE20902034B1}" destId="{F3B22A50-BA1D-2748-9576-CEDEB15E9CA1}" srcOrd="9" destOrd="0" presId="urn:microsoft.com/office/officeart/2008/layout/VerticalCurvedList"/>
    <dgm:cxn modelId="{2AB9A591-92B0-6244-AE45-2E6ECEE6DB4B}" type="presParOf" srcId="{5CF3B61B-EF04-FF49-A8E5-FE20902034B1}" destId="{5BF385D1-8405-2043-8CAB-2940B4AF229B}" srcOrd="10" destOrd="0" presId="urn:microsoft.com/office/officeart/2008/layout/VerticalCurvedList"/>
    <dgm:cxn modelId="{2F0E1FE5-3CD5-0B42-AA63-72902B0D6AC8}" type="presParOf" srcId="{5BF385D1-8405-2043-8CAB-2940B4AF229B}" destId="{211516A5-D958-A34E-9895-FCB776D67DA7}" srcOrd="0" destOrd="0" presId="urn:microsoft.com/office/officeart/2008/layout/VerticalCurvedList"/>
    <dgm:cxn modelId="{4517C92A-DE6A-3140-963F-0A85079A9039}" type="presParOf" srcId="{5CF3B61B-EF04-FF49-A8E5-FE20902034B1}" destId="{BB6301F5-72A5-1247-8E85-88CF96BB9489}" srcOrd="11" destOrd="0" presId="urn:microsoft.com/office/officeart/2008/layout/VerticalCurvedList"/>
    <dgm:cxn modelId="{447F2848-3F4C-A542-B25B-610A7347045A}" type="presParOf" srcId="{5CF3B61B-EF04-FF49-A8E5-FE20902034B1}" destId="{A9C809A1-EDB8-144E-86A5-DBAAE98D7F7E}" srcOrd="12" destOrd="0" presId="urn:microsoft.com/office/officeart/2008/layout/VerticalCurvedList"/>
    <dgm:cxn modelId="{7613B0BF-E800-B943-9B7D-95EAF8B51DA9}" type="presParOf" srcId="{A9C809A1-EDB8-144E-86A5-DBAAE98D7F7E}" destId="{AD9BAE31-192F-304A-9A67-440C628F4B78}" srcOrd="0" destOrd="0" presId="urn:microsoft.com/office/officeart/2008/layout/VerticalCurvedList"/>
    <dgm:cxn modelId="{9ECAF73F-5C8E-534E-9B3E-CC51D1E916D2}" type="presParOf" srcId="{5CF3B61B-EF04-FF49-A8E5-FE20902034B1}" destId="{07F95D23-8B85-FF4A-9EC1-D203E5908B20}" srcOrd="13" destOrd="0" presId="urn:microsoft.com/office/officeart/2008/layout/VerticalCurvedList"/>
    <dgm:cxn modelId="{47CC0C67-F121-9648-95B0-E1DCF2965106}" type="presParOf" srcId="{5CF3B61B-EF04-FF49-A8E5-FE20902034B1}" destId="{601FD44D-D9FE-9F4F-B9A7-BA9AE54D0D9C}" srcOrd="14" destOrd="0" presId="urn:microsoft.com/office/officeart/2008/layout/VerticalCurvedList"/>
    <dgm:cxn modelId="{FC658452-77DA-084B-9D19-A617B01F0F67}" type="presParOf" srcId="{601FD44D-D9FE-9F4F-B9A7-BA9AE54D0D9C}" destId="{416609FE-2678-3549-B57A-586463D3C2A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A2CB99F1-9A57-374C-83FF-5336E17C79DC}" type="doc">
      <dgm:prSet loTypeId="urn:microsoft.com/office/officeart/2008/layout/RadialCluster" loCatId="" qsTypeId="urn:microsoft.com/office/officeart/2005/8/quickstyle/simple1" qsCatId="simple" csTypeId="urn:microsoft.com/office/officeart/2005/8/colors/accent1_2" csCatId="accent1" phldr="1"/>
      <dgm:spPr/>
      <dgm:t>
        <a:bodyPr/>
        <a:lstStyle/>
        <a:p>
          <a:endParaRPr lang="de-DE"/>
        </a:p>
      </dgm:t>
    </dgm:pt>
    <dgm:pt modelId="{B64D42B6-38D0-FE41-A206-FA85129C0ECB}">
      <dgm:prSet phldrT="[Text]"/>
      <dgm:spPr/>
      <dgm:t>
        <a:bodyPr/>
        <a:lstStyle/>
        <a:p>
          <a:r>
            <a:rPr lang="de-DE" dirty="0"/>
            <a:t>Produkt</a:t>
          </a:r>
        </a:p>
      </dgm:t>
    </dgm:pt>
    <dgm:pt modelId="{8FA44651-FA78-C548-8AE8-DD66CD86141D}" type="parTrans" cxnId="{89F54F45-A797-7A42-B0EC-EF3BC0E10BCA}">
      <dgm:prSet/>
      <dgm:spPr/>
      <dgm:t>
        <a:bodyPr/>
        <a:lstStyle/>
        <a:p>
          <a:endParaRPr lang="de-DE"/>
        </a:p>
      </dgm:t>
    </dgm:pt>
    <dgm:pt modelId="{02560FC1-29A9-9949-989E-7B45B08A5063}" type="sibTrans" cxnId="{89F54F45-A797-7A42-B0EC-EF3BC0E10BCA}">
      <dgm:prSet/>
      <dgm:spPr/>
      <dgm:t>
        <a:bodyPr/>
        <a:lstStyle/>
        <a:p>
          <a:endParaRPr lang="de-DE"/>
        </a:p>
      </dgm:t>
    </dgm:pt>
    <dgm:pt modelId="{AD7E893B-D742-C341-805B-51347E5CD49F}">
      <dgm:prSet phldrT="[Text]"/>
      <dgm:spPr/>
      <dgm:t>
        <a:bodyPr/>
        <a:lstStyle/>
        <a:p>
          <a:r>
            <a:rPr lang="de-DE" dirty="0"/>
            <a:t>Direkter</a:t>
          </a:r>
          <a:br>
            <a:rPr lang="de-DE" dirty="0"/>
          </a:br>
          <a:r>
            <a:rPr lang="de-DE" dirty="0"/>
            <a:t>Nutzen</a:t>
          </a:r>
        </a:p>
      </dgm:t>
    </dgm:pt>
    <dgm:pt modelId="{5DF76442-1103-1345-9975-FD249C97F59D}" type="parTrans" cxnId="{E73FC34E-A723-B345-898C-A3C83CC21F3D}">
      <dgm:prSet/>
      <dgm:spPr/>
      <dgm:t>
        <a:bodyPr/>
        <a:lstStyle/>
        <a:p>
          <a:endParaRPr lang="de-DE"/>
        </a:p>
      </dgm:t>
    </dgm:pt>
    <dgm:pt modelId="{F311DBC0-6FB7-664B-96E1-498419EF1B7B}" type="sibTrans" cxnId="{E73FC34E-A723-B345-898C-A3C83CC21F3D}">
      <dgm:prSet/>
      <dgm:spPr/>
      <dgm:t>
        <a:bodyPr/>
        <a:lstStyle/>
        <a:p>
          <a:endParaRPr lang="de-DE"/>
        </a:p>
      </dgm:t>
    </dgm:pt>
    <dgm:pt modelId="{C123E3F8-A4D7-5041-80E4-26FAEF2F85F7}">
      <dgm:prSet phldrT="[Text]"/>
      <dgm:spPr/>
      <dgm:t>
        <a:bodyPr/>
        <a:lstStyle/>
        <a:p>
          <a:r>
            <a:rPr lang="de-DE" dirty="0"/>
            <a:t>Wert</a:t>
          </a:r>
        </a:p>
      </dgm:t>
    </dgm:pt>
    <dgm:pt modelId="{0CDC1542-7D09-9448-9BE2-000A99DD43E8}" type="parTrans" cxnId="{AA7F6B30-4915-6A4F-82DC-E030255116F9}">
      <dgm:prSet/>
      <dgm:spPr/>
      <dgm:t>
        <a:bodyPr/>
        <a:lstStyle/>
        <a:p>
          <a:endParaRPr lang="de-DE"/>
        </a:p>
      </dgm:t>
    </dgm:pt>
    <dgm:pt modelId="{EBBA0CFF-5ABC-6A43-9501-D6EC36D82E8A}" type="sibTrans" cxnId="{AA7F6B30-4915-6A4F-82DC-E030255116F9}">
      <dgm:prSet/>
      <dgm:spPr/>
      <dgm:t>
        <a:bodyPr/>
        <a:lstStyle/>
        <a:p>
          <a:endParaRPr lang="de-DE"/>
        </a:p>
      </dgm:t>
    </dgm:pt>
    <dgm:pt modelId="{41B4906C-5D46-AD49-B52F-362221C7AD64}">
      <dgm:prSet phldrT="[Text]"/>
      <dgm:spPr/>
      <dgm:t>
        <a:bodyPr/>
        <a:lstStyle/>
        <a:p>
          <a:r>
            <a:rPr lang="de-DE" dirty="0"/>
            <a:t>Funktion</a:t>
          </a:r>
        </a:p>
      </dgm:t>
    </dgm:pt>
    <dgm:pt modelId="{6D9B6DEA-3B5A-5144-9C57-54546C4FA0D1}" type="parTrans" cxnId="{E40303B0-B0C5-5D4D-A8CE-151D393EED07}">
      <dgm:prSet/>
      <dgm:spPr/>
      <dgm:t>
        <a:bodyPr/>
        <a:lstStyle/>
        <a:p>
          <a:endParaRPr lang="de-DE"/>
        </a:p>
      </dgm:t>
    </dgm:pt>
    <dgm:pt modelId="{EF3D0CD1-7DD9-E847-A10C-CD2E411357C8}" type="sibTrans" cxnId="{E40303B0-B0C5-5D4D-A8CE-151D393EED07}">
      <dgm:prSet/>
      <dgm:spPr/>
      <dgm:t>
        <a:bodyPr/>
        <a:lstStyle/>
        <a:p>
          <a:endParaRPr lang="de-DE"/>
        </a:p>
      </dgm:t>
    </dgm:pt>
    <dgm:pt modelId="{15C2332D-FFC1-9042-90DE-FEA033D9EEEF}">
      <dgm:prSet phldrT="[Text]"/>
      <dgm:spPr/>
      <dgm:t>
        <a:bodyPr/>
        <a:lstStyle/>
        <a:p>
          <a:r>
            <a:rPr lang="de-DE" dirty="0"/>
            <a:t>indirekter</a:t>
          </a:r>
          <a:br>
            <a:rPr lang="de-DE" dirty="0"/>
          </a:br>
          <a:r>
            <a:rPr lang="de-DE" dirty="0"/>
            <a:t>Nutzen</a:t>
          </a:r>
        </a:p>
      </dgm:t>
    </dgm:pt>
    <dgm:pt modelId="{3E749DC7-9A12-7A46-84C3-D3EE027AC9A5}" type="parTrans" cxnId="{3E1F473C-1BCD-C54D-ADD4-0241D709CA8B}">
      <dgm:prSet/>
      <dgm:spPr/>
      <dgm:t>
        <a:bodyPr/>
        <a:lstStyle/>
        <a:p>
          <a:endParaRPr lang="de-DE"/>
        </a:p>
      </dgm:t>
    </dgm:pt>
    <dgm:pt modelId="{9A9ACBB4-F790-7A46-873A-9051024329B4}" type="sibTrans" cxnId="{3E1F473C-1BCD-C54D-ADD4-0241D709CA8B}">
      <dgm:prSet/>
      <dgm:spPr/>
      <dgm:t>
        <a:bodyPr/>
        <a:lstStyle/>
        <a:p>
          <a:endParaRPr lang="de-DE"/>
        </a:p>
      </dgm:t>
    </dgm:pt>
    <dgm:pt modelId="{D8510293-AF0A-8F4C-A4CD-AADBB6D0C8D5}">
      <dgm:prSet phldrT="[Text]"/>
      <dgm:spPr/>
      <dgm:t>
        <a:bodyPr/>
        <a:lstStyle/>
        <a:p>
          <a:r>
            <a:rPr lang="de-DE" dirty="0"/>
            <a:t>Gewinn</a:t>
          </a:r>
        </a:p>
      </dgm:t>
    </dgm:pt>
    <dgm:pt modelId="{B8463539-3385-FA43-BFF8-F77825B12D6C}" type="parTrans" cxnId="{5FEB9620-BEA6-3547-8178-5896A2C392A1}">
      <dgm:prSet/>
      <dgm:spPr/>
      <dgm:t>
        <a:bodyPr/>
        <a:lstStyle/>
        <a:p>
          <a:endParaRPr lang="de-DE"/>
        </a:p>
      </dgm:t>
    </dgm:pt>
    <dgm:pt modelId="{1D0E349D-203E-B945-9FDC-531586F55516}" type="sibTrans" cxnId="{5FEB9620-BEA6-3547-8178-5896A2C392A1}">
      <dgm:prSet/>
      <dgm:spPr/>
      <dgm:t>
        <a:bodyPr/>
        <a:lstStyle/>
        <a:p>
          <a:endParaRPr lang="de-DE"/>
        </a:p>
      </dgm:t>
    </dgm:pt>
    <dgm:pt modelId="{E660A670-2072-0445-9CD8-7FD7035C9ED3}">
      <dgm:prSet phldrT="[Text]"/>
      <dgm:spPr/>
      <dgm:t>
        <a:bodyPr/>
        <a:lstStyle/>
        <a:p>
          <a:r>
            <a:rPr lang="de-DE" dirty="0"/>
            <a:t>Ent-sorgung</a:t>
          </a:r>
        </a:p>
      </dgm:t>
    </dgm:pt>
    <dgm:pt modelId="{332DB85E-72AE-6B41-A82E-15CDA9E075C0}" type="parTrans" cxnId="{AC3A97FC-F176-D348-A139-89ED652C7755}">
      <dgm:prSet/>
      <dgm:spPr/>
      <dgm:t>
        <a:bodyPr/>
        <a:lstStyle/>
        <a:p>
          <a:endParaRPr lang="de-DE"/>
        </a:p>
      </dgm:t>
    </dgm:pt>
    <dgm:pt modelId="{3ED51EA1-4B97-EB4E-96B9-CD51D0D04D3E}" type="sibTrans" cxnId="{AC3A97FC-F176-D348-A139-89ED652C7755}">
      <dgm:prSet/>
      <dgm:spPr/>
      <dgm:t>
        <a:bodyPr/>
        <a:lstStyle/>
        <a:p>
          <a:endParaRPr lang="de-DE"/>
        </a:p>
      </dgm:t>
    </dgm:pt>
    <dgm:pt modelId="{DC978AA9-F623-1440-9DDB-54EC67BF0459}">
      <dgm:prSet phldrT="[Text]"/>
      <dgm:spPr/>
      <dgm:t>
        <a:bodyPr/>
        <a:lstStyle/>
        <a:p>
          <a:r>
            <a:rPr lang="de-DE" dirty="0"/>
            <a:t>Kosten</a:t>
          </a:r>
        </a:p>
      </dgm:t>
    </dgm:pt>
    <dgm:pt modelId="{729CEDE7-BA78-A04B-9184-C32BF9BE7D8F}" type="parTrans" cxnId="{F12FE693-35AF-424A-9F4C-9D1C2991CEC7}">
      <dgm:prSet/>
      <dgm:spPr/>
      <dgm:t>
        <a:bodyPr/>
        <a:lstStyle/>
        <a:p>
          <a:endParaRPr lang="de-DE"/>
        </a:p>
      </dgm:t>
    </dgm:pt>
    <dgm:pt modelId="{52067B1E-082A-3A46-9C0F-48D3DF43B493}" type="sibTrans" cxnId="{F12FE693-35AF-424A-9F4C-9D1C2991CEC7}">
      <dgm:prSet/>
      <dgm:spPr/>
      <dgm:t>
        <a:bodyPr/>
        <a:lstStyle/>
        <a:p>
          <a:endParaRPr lang="de-DE"/>
        </a:p>
      </dgm:t>
    </dgm:pt>
    <dgm:pt modelId="{D18494C0-895D-B941-95F1-3EDDE0D6D315}" type="pres">
      <dgm:prSet presAssocID="{A2CB99F1-9A57-374C-83FF-5336E17C79DC}" presName="Name0" presStyleCnt="0">
        <dgm:presLayoutVars>
          <dgm:chMax val="1"/>
          <dgm:chPref val="1"/>
          <dgm:dir/>
          <dgm:animOne val="branch"/>
          <dgm:animLvl val="lvl"/>
        </dgm:presLayoutVars>
      </dgm:prSet>
      <dgm:spPr/>
    </dgm:pt>
    <dgm:pt modelId="{A1FE4AC7-1321-1E40-A3AB-4253DDEA1885}" type="pres">
      <dgm:prSet presAssocID="{B64D42B6-38D0-FE41-A206-FA85129C0ECB}" presName="singleCycle" presStyleCnt="0"/>
      <dgm:spPr/>
    </dgm:pt>
    <dgm:pt modelId="{FDDFD677-AC4C-754D-8E4A-CFE68B9C1E08}" type="pres">
      <dgm:prSet presAssocID="{B64D42B6-38D0-FE41-A206-FA85129C0ECB}" presName="singleCenter" presStyleLbl="node1" presStyleIdx="0" presStyleCnt="8">
        <dgm:presLayoutVars>
          <dgm:chMax val="7"/>
          <dgm:chPref val="7"/>
        </dgm:presLayoutVars>
      </dgm:prSet>
      <dgm:spPr/>
    </dgm:pt>
    <dgm:pt modelId="{FF4B4FE0-0B4B-824C-9AC7-8CBA7CAE34A7}" type="pres">
      <dgm:prSet presAssocID="{5DF76442-1103-1345-9975-FD249C97F59D}" presName="Name56" presStyleLbl="parChTrans1D2" presStyleIdx="0" presStyleCnt="7"/>
      <dgm:spPr/>
    </dgm:pt>
    <dgm:pt modelId="{2E705AAE-667A-2344-BD60-13B5C271B4D8}" type="pres">
      <dgm:prSet presAssocID="{AD7E893B-D742-C341-805B-51347E5CD49F}" presName="text0" presStyleLbl="node1" presStyleIdx="1" presStyleCnt="8">
        <dgm:presLayoutVars>
          <dgm:bulletEnabled val="1"/>
        </dgm:presLayoutVars>
      </dgm:prSet>
      <dgm:spPr/>
    </dgm:pt>
    <dgm:pt modelId="{079C3C95-5187-2940-B69A-2E9F50E6D520}" type="pres">
      <dgm:prSet presAssocID="{3E749DC7-9A12-7A46-84C3-D3EE027AC9A5}" presName="Name56" presStyleLbl="parChTrans1D2" presStyleIdx="1" presStyleCnt="7"/>
      <dgm:spPr/>
    </dgm:pt>
    <dgm:pt modelId="{F08017C7-5124-7846-B2E6-5341F55501DE}" type="pres">
      <dgm:prSet presAssocID="{15C2332D-FFC1-9042-90DE-FEA033D9EEEF}" presName="text0" presStyleLbl="node1" presStyleIdx="2" presStyleCnt="8">
        <dgm:presLayoutVars>
          <dgm:bulletEnabled val="1"/>
        </dgm:presLayoutVars>
      </dgm:prSet>
      <dgm:spPr/>
    </dgm:pt>
    <dgm:pt modelId="{EE0BBAB9-2635-FD4F-B91E-0736CCA071FB}" type="pres">
      <dgm:prSet presAssocID="{0CDC1542-7D09-9448-9BE2-000A99DD43E8}" presName="Name56" presStyleLbl="parChTrans1D2" presStyleIdx="2" presStyleCnt="7"/>
      <dgm:spPr/>
    </dgm:pt>
    <dgm:pt modelId="{53DFBBF8-49B1-4E49-952F-97EA605CE642}" type="pres">
      <dgm:prSet presAssocID="{C123E3F8-A4D7-5041-80E4-26FAEF2F85F7}" presName="text0" presStyleLbl="node1" presStyleIdx="3" presStyleCnt="8">
        <dgm:presLayoutVars>
          <dgm:bulletEnabled val="1"/>
        </dgm:presLayoutVars>
      </dgm:prSet>
      <dgm:spPr/>
    </dgm:pt>
    <dgm:pt modelId="{0F7DFD5C-41A7-754A-A38B-71D9B85CE5AF}" type="pres">
      <dgm:prSet presAssocID="{6D9B6DEA-3B5A-5144-9C57-54546C4FA0D1}" presName="Name56" presStyleLbl="parChTrans1D2" presStyleIdx="3" presStyleCnt="7"/>
      <dgm:spPr/>
    </dgm:pt>
    <dgm:pt modelId="{29883E22-1557-F94B-8A15-DDB867B65675}" type="pres">
      <dgm:prSet presAssocID="{41B4906C-5D46-AD49-B52F-362221C7AD64}" presName="text0" presStyleLbl="node1" presStyleIdx="4" presStyleCnt="8">
        <dgm:presLayoutVars>
          <dgm:bulletEnabled val="1"/>
        </dgm:presLayoutVars>
      </dgm:prSet>
      <dgm:spPr/>
    </dgm:pt>
    <dgm:pt modelId="{D4F99CA2-82CD-F849-AA4B-CAA72F82D0E5}" type="pres">
      <dgm:prSet presAssocID="{B8463539-3385-FA43-BFF8-F77825B12D6C}" presName="Name56" presStyleLbl="parChTrans1D2" presStyleIdx="4" presStyleCnt="7"/>
      <dgm:spPr/>
    </dgm:pt>
    <dgm:pt modelId="{AAA7EFDF-440A-A04D-AD7F-06DDBEA1D396}" type="pres">
      <dgm:prSet presAssocID="{D8510293-AF0A-8F4C-A4CD-AADBB6D0C8D5}" presName="text0" presStyleLbl="node1" presStyleIdx="5" presStyleCnt="8">
        <dgm:presLayoutVars>
          <dgm:bulletEnabled val="1"/>
        </dgm:presLayoutVars>
      </dgm:prSet>
      <dgm:spPr/>
    </dgm:pt>
    <dgm:pt modelId="{47420BE8-D588-8F4B-9E71-911FA6762F04}" type="pres">
      <dgm:prSet presAssocID="{729CEDE7-BA78-A04B-9184-C32BF9BE7D8F}" presName="Name56" presStyleLbl="parChTrans1D2" presStyleIdx="5" presStyleCnt="7"/>
      <dgm:spPr/>
    </dgm:pt>
    <dgm:pt modelId="{A05F8D7C-1FAA-AA47-A4EB-240E3C110338}" type="pres">
      <dgm:prSet presAssocID="{DC978AA9-F623-1440-9DDB-54EC67BF0459}" presName="text0" presStyleLbl="node1" presStyleIdx="6" presStyleCnt="8">
        <dgm:presLayoutVars>
          <dgm:bulletEnabled val="1"/>
        </dgm:presLayoutVars>
      </dgm:prSet>
      <dgm:spPr/>
    </dgm:pt>
    <dgm:pt modelId="{3407949F-9B01-EE47-A597-21E408DEB713}" type="pres">
      <dgm:prSet presAssocID="{332DB85E-72AE-6B41-A82E-15CDA9E075C0}" presName="Name56" presStyleLbl="parChTrans1D2" presStyleIdx="6" presStyleCnt="7"/>
      <dgm:spPr/>
    </dgm:pt>
    <dgm:pt modelId="{AA858EBB-97C0-354F-9233-E067E674D59C}" type="pres">
      <dgm:prSet presAssocID="{E660A670-2072-0445-9CD8-7FD7035C9ED3}" presName="text0" presStyleLbl="node1" presStyleIdx="7" presStyleCnt="8">
        <dgm:presLayoutVars>
          <dgm:bulletEnabled val="1"/>
        </dgm:presLayoutVars>
      </dgm:prSet>
      <dgm:spPr/>
    </dgm:pt>
  </dgm:ptLst>
  <dgm:cxnLst>
    <dgm:cxn modelId="{725C0713-983D-A247-9AE1-DBB05745A722}" type="presOf" srcId="{332DB85E-72AE-6B41-A82E-15CDA9E075C0}" destId="{3407949F-9B01-EE47-A597-21E408DEB713}" srcOrd="0" destOrd="0" presId="urn:microsoft.com/office/officeart/2008/layout/RadialCluster"/>
    <dgm:cxn modelId="{5FEB9620-BEA6-3547-8178-5896A2C392A1}" srcId="{B64D42B6-38D0-FE41-A206-FA85129C0ECB}" destId="{D8510293-AF0A-8F4C-A4CD-AADBB6D0C8D5}" srcOrd="4" destOrd="0" parTransId="{B8463539-3385-FA43-BFF8-F77825B12D6C}" sibTransId="{1D0E349D-203E-B945-9FDC-531586F55516}"/>
    <dgm:cxn modelId="{D5BDE92C-12C7-4147-9B22-18B86B26676E}" type="presOf" srcId="{B64D42B6-38D0-FE41-A206-FA85129C0ECB}" destId="{FDDFD677-AC4C-754D-8E4A-CFE68B9C1E08}" srcOrd="0" destOrd="0" presId="urn:microsoft.com/office/officeart/2008/layout/RadialCluster"/>
    <dgm:cxn modelId="{AA7F6B30-4915-6A4F-82DC-E030255116F9}" srcId="{B64D42B6-38D0-FE41-A206-FA85129C0ECB}" destId="{C123E3F8-A4D7-5041-80E4-26FAEF2F85F7}" srcOrd="2" destOrd="0" parTransId="{0CDC1542-7D09-9448-9BE2-000A99DD43E8}" sibTransId="{EBBA0CFF-5ABC-6A43-9501-D6EC36D82E8A}"/>
    <dgm:cxn modelId="{856D6B35-0428-7C4A-9C48-2F21AA2F08FE}" type="presOf" srcId="{41B4906C-5D46-AD49-B52F-362221C7AD64}" destId="{29883E22-1557-F94B-8A15-DDB867B65675}" srcOrd="0" destOrd="0" presId="urn:microsoft.com/office/officeart/2008/layout/RadialCluster"/>
    <dgm:cxn modelId="{6F77DF37-4575-AC44-A849-B943AF8F5DB4}" type="presOf" srcId="{0CDC1542-7D09-9448-9BE2-000A99DD43E8}" destId="{EE0BBAB9-2635-FD4F-B91E-0736CCA071FB}" srcOrd="0" destOrd="0" presId="urn:microsoft.com/office/officeart/2008/layout/RadialCluster"/>
    <dgm:cxn modelId="{8301DD38-3EF3-0145-9B5D-09D7E014A183}" type="presOf" srcId="{3E749DC7-9A12-7A46-84C3-D3EE027AC9A5}" destId="{079C3C95-5187-2940-B69A-2E9F50E6D520}" srcOrd="0" destOrd="0" presId="urn:microsoft.com/office/officeart/2008/layout/RadialCluster"/>
    <dgm:cxn modelId="{3E1F473C-1BCD-C54D-ADD4-0241D709CA8B}" srcId="{B64D42B6-38D0-FE41-A206-FA85129C0ECB}" destId="{15C2332D-FFC1-9042-90DE-FEA033D9EEEF}" srcOrd="1" destOrd="0" parTransId="{3E749DC7-9A12-7A46-84C3-D3EE027AC9A5}" sibTransId="{9A9ACBB4-F790-7A46-873A-9051024329B4}"/>
    <dgm:cxn modelId="{AFE0AA3E-5E37-E941-9023-F685C8905929}" type="presOf" srcId="{15C2332D-FFC1-9042-90DE-FEA033D9EEEF}" destId="{F08017C7-5124-7846-B2E6-5341F55501DE}" srcOrd="0" destOrd="0" presId="urn:microsoft.com/office/officeart/2008/layout/RadialCluster"/>
    <dgm:cxn modelId="{89F54F45-A797-7A42-B0EC-EF3BC0E10BCA}" srcId="{A2CB99F1-9A57-374C-83FF-5336E17C79DC}" destId="{B64D42B6-38D0-FE41-A206-FA85129C0ECB}" srcOrd="0" destOrd="0" parTransId="{8FA44651-FA78-C548-8AE8-DD66CD86141D}" sibTransId="{02560FC1-29A9-9949-989E-7B45B08A5063}"/>
    <dgm:cxn modelId="{9AD01747-8A72-C648-8243-346D2EB3E925}" type="presOf" srcId="{B8463539-3385-FA43-BFF8-F77825B12D6C}" destId="{D4F99CA2-82CD-F849-AA4B-CAA72F82D0E5}" srcOrd="0" destOrd="0" presId="urn:microsoft.com/office/officeart/2008/layout/RadialCluster"/>
    <dgm:cxn modelId="{E73FC34E-A723-B345-898C-A3C83CC21F3D}" srcId="{B64D42B6-38D0-FE41-A206-FA85129C0ECB}" destId="{AD7E893B-D742-C341-805B-51347E5CD49F}" srcOrd="0" destOrd="0" parTransId="{5DF76442-1103-1345-9975-FD249C97F59D}" sibTransId="{F311DBC0-6FB7-664B-96E1-498419EF1B7B}"/>
    <dgm:cxn modelId="{94DCAE55-C902-684B-9F10-E142C44351BC}" type="presOf" srcId="{D8510293-AF0A-8F4C-A4CD-AADBB6D0C8D5}" destId="{AAA7EFDF-440A-A04D-AD7F-06DDBEA1D396}" srcOrd="0" destOrd="0" presId="urn:microsoft.com/office/officeart/2008/layout/RadialCluster"/>
    <dgm:cxn modelId="{30035676-52C2-C848-84CF-83DBD1AFB491}" type="presOf" srcId="{AD7E893B-D742-C341-805B-51347E5CD49F}" destId="{2E705AAE-667A-2344-BD60-13B5C271B4D8}" srcOrd="0" destOrd="0" presId="urn:microsoft.com/office/officeart/2008/layout/RadialCluster"/>
    <dgm:cxn modelId="{B2F39B81-1A47-3340-ACF4-3D75A0EC9C10}" type="presOf" srcId="{5DF76442-1103-1345-9975-FD249C97F59D}" destId="{FF4B4FE0-0B4B-824C-9AC7-8CBA7CAE34A7}" srcOrd="0" destOrd="0" presId="urn:microsoft.com/office/officeart/2008/layout/RadialCluster"/>
    <dgm:cxn modelId="{D6379A83-483B-A544-9C2E-6C9C4374C599}" type="presOf" srcId="{6D9B6DEA-3B5A-5144-9C57-54546C4FA0D1}" destId="{0F7DFD5C-41A7-754A-A38B-71D9B85CE5AF}" srcOrd="0" destOrd="0" presId="urn:microsoft.com/office/officeart/2008/layout/RadialCluster"/>
    <dgm:cxn modelId="{F12FE693-35AF-424A-9F4C-9D1C2991CEC7}" srcId="{B64D42B6-38D0-FE41-A206-FA85129C0ECB}" destId="{DC978AA9-F623-1440-9DDB-54EC67BF0459}" srcOrd="5" destOrd="0" parTransId="{729CEDE7-BA78-A04B-9184-C32BF9BE7D8F}" sibTransId="{52067B1E-082A-3A46-9C0F-48D3DF43B493}"/>
    <dgm:cxn modelId="{6F7A2798-59FF-0A4A-BDF7-A27E3F6CA14C}" type="presOf" srcId="{C123E3F8-A4D7-5041-80E4-26FAEF2F85F7}" destId="{53DFBBF8-49B1-4E49-952F-97EA605CE642}" srcOrd="0" destOrd="0" presId="urn:microsoft.com/office/officeart/2008/layout/RadialCluster"/>
    <dgm:cxn modelId="{551BD39A-0DBA-E946-B24A-EA6F21405081}" type="presOf" srcId="{DC978AA9-F623-1440-9DDB-54EC67BF0459}" destId="{A05F8D7C-1FAA-AA47-A4EB-240E3C110338}" srcOrd="0" destOrd="0" presId="urn:microsoft.com/office/officeart/2008/layout/RadialCluster"/>
    <dgm:cxn modelId="{E40303B0-B0C5-5D4D-A8CE-151D393EED07}" srcId="{B64D42B6-38D0-FE41-A206-FA85129C0ECB}" destId="{41B4906C-5D46-AD49-B52F-362221C7AD64}" srcOrd="3" destOrd="0" parTransId="{6D9B6DEA-3B5A-5144-9C57-54546C4FA0D1}" sibTransId="{EF3D0CD1-7DD9-E847-A10C-CD2E411357C8}"/>
    <dgm:cxn modelId="{6A717AE6-9F4E-1442-B18F-A6192E312819}" type="presOf" srcId="{A2CB99F1-9A57-374C-83FF-5336E17C79DC}" destId="{D18494C0-895D-B941-95F1-3EDDE0D6D315}" srcOrd="0" destOrd="0" presId="urn:microsoft.com/office/officeart/2008/layout/RadialCluster"/>
    <dgm:cxn modelId="{F655AAF7-8BC0-BD43-998A-D1402EB040D4}" type="presOf" srcId="{729CEDE7-BA78-A04B-9184-C32BF9BE7D8F}" destId="{47420BE8-D588-8F4B-9E71-911FA6762F04}" srcOrd="0" destOrd="0" presId="urn:microsoft.com/office/officeart/2008/layout/RadialCluster"/>
    <dgm:cxn modelId="{F1A472F8-6A38-9149-818A-54F49AA56B02}" type="presOf" srcId="{E660A670-2072-0445-9CD8-7FD7035C9ED3}" destId="{AA858EBB-97C0-354F-9233-E067E674D59C}" srcOrd="0" destOrd="0" presId="urn:microsoft.com/office/officeart/2008/layout/RadialCluster"/>
    <dgm:cxn modelId="{AC3A97FC-F176-D348-A139-89ED652C7755}" srcId="{B64D42B6-38D0-FE41-A206-FA85129C0ECB}" destId="{E660A670-2072-0445-9CD8-7FD7035C9ED3}" srcOrd="6" destOrd="0" parTransId="{332DB85E-72AE-6B41-A82E-15CDA9E075C0}" sibTransId="{3ED51EA1-4B97-EB4E-96B9-CD51D0D04D3E}"/>
    <dgm:cxn modelId="{B7F6DE69-BEDE-514E-B8A1-8A7D6E885E2A}" type="presParOf" srcId="{D18494C0-895D-B941-95F1-3EDDE0D6D315}" destId="{A1FE4AC7-1321-1E40-A3AB-4253DDEA1885}" srcOrd="0" destOrd="0" presId="urn:microsoft.com/office/officeart/2008/layout/RadialCluster"/>
    <dgm:cxn modelId="{3AC5918F-4668-4946-8B22-9A04CDBAA025}" type="presParOf" srcId="{A1FE4AC7-1321-1E40-A3AB-4253DDEA1885}" destId="{FDDFD677-AC4C-754D-8E4A-CFE68B9C1E08}" srcOrd="0" destOrd="0" presId="urn:microsoft.com/office/officeart/2008/layout/RadialCluster"/>
    <dgm:cxn modelId="{51BA8CCE-B99C-F841-A568-4F1053FDA793}" type="presParOf" srcId="{A1FE4AC7-1321-1E40-A3AB-4253DDEA1885}" destId="{FF4B4FE0-0B4B-824C-9AC7-8CBA7CAE34A7}" srcOrd="1" destOrd="0" presId="urn:microsoft.com/office/officeart/2008/layout/RadialCluster"/>
    <dgm:cxn modelId="{719975C6-C299-FF47-8A53-5715DD33024D}" type="presParOf" srcId="{A1FE4AC7-1321-1E40-A3AB-4253DDEA1885}" destId="{2E705AAE-667A-2344-BD60-13B5C271B4D8}" srcOrd="2" destOrd="0" presId="urn:microsoft.com/office/officeart/2008/layout/RadialCluster"/>
    <dgm:cxn modelId="{77E7F244-1BD0-C84D-8CF1-EECA59E3EC47}" type="presParOf" srcId="{A1FE4AC7-1321-1E40-A3AB-4253DDEA1885}" destId="{079C3C95-5187-2940-B69A-2E9F50E6D520}" srcOrd="3" destOrd="0" presId="urn:microsoft.com/office/officeart/2008/layout/RadialCluster"/>
    <dgm:cxn modelId="{B27146D4-CDCB-EF45-B06E-7DFF9E923864}" type="presParOf" srcId="{A1FE4AC7-1321-1E40-A3AB-4253DDEA1885}" destId="{F08017C7-5124-7846-B2E6-5341F55501DE}" srcOrd="4" destOrd="0" presId="urn:microsoft.com/office/officeart/2008/layout/RadialCluster"/>
    <dgm:cxn modelId="{044CE044-1FC7-3840-93A1-DDED2B54A654}" type="presParOf" srcId="{A1FE4AC7-1321-1E40-A3AB-4253DDEA1885}" destId="{EE0BBAB9-2635-FD4F-B91E-0736CCA071FB}" srcOrd="5" destOrd="0" presId="urn:microsoft.com/office/officeart/2008/layout/RadialCluster"/>
    <dgm:cxn modelId="{551FF470-9A71-524D-9F7D-0CF63B91B1E9}" type="presParOf" srcId="{A1FE4AC7-1321-1E40-A3AB-4253DDEA1885}" destId="{53DFBBF8-49B1-4E49-952F-97EA605CE642}" srcOrd="6" destOrd="0" presId="urn:microsoft.com/office/officeart/2008/layout/RadialCluster"/>
    <dgm:cxn modelId="{62DE77A2-EF37-D14E-8FB7-44D58A4E67BC}" type="presParOf" srcId="{A1FE4AC7-1321-1E40-A3AB-4253DDEA1885}" destId="{0F7DFD5C-41A7-754A-A38B-71D9B85CE5AF}" srcOrd="7" destOrd="0" presId="urn:microsoft.com/office/officeart/2008/layout/RadialCluster"/>
    <dgm:cxn modelId="{CB9F6B25-8933-A842-9ADF-56ACB4093CE7}" type="presParOf" srcId="{A1FE4AC7-1321-1E40-A3AB-4253DDEA1885}" destId="{29883E22-1557-F94B-8A15-DDB867B65675}" srcOrd="8" destOrd="0" presId="urn:microsoft.com/office/officeart/2008/layout/RadialCluster"/>
    <dgm:cxn modelId="{1CC55F15-8D7B-E840-934C-B2F35496CA70}" type="presParOf" srcId="{A1FE4AC7-1321-1E40-A3AB-4253DDEA1885}" destId="{D4F99CA2-82CD-F849-AA4B-CAA72F82D0E5}" srcOrd="9" destOrd="0" presId="urn:microsoft.com/office/officeart/2008/layout/RadialCluster"/>
    <dgm:cxn modelId="{25C94223-DD49-534D-84D8-95B0B2CF41C4}" type="presParOf" srcId="{A1FE4AC7-1321-1E40-A3AB-4253DDEA1885}" destId="{AAA7EFDF-440A-A04D-AD7F-06DDBEA1D396}" srcOrd="10" destOrd="0" presId="urn:microsoft.com/office/officeart/2008/layout/RadialCluster"/>
    <dgm:cxn modelId="{76B739C7-FD8E-5945-81F8-D4E249C8839A}" type="presParOf" srcId="{A1FE4AC7-1321-1E40-A3AB-4253DDEA1885}" destId="{47420BE8-D588-8F4B-9E71-911FA6762F04}" srcOrd="11" destOrd="0" presId="urn:microsoft.com/office/officeart/2008/layout/RadialCluster"/>
    <dgm:cxn modelId="{3CC940A7-61E9-4040-8AFD-0FF5B7503DF9}" type="presParOf" srcId="{A1FE4AC7-1321-1E40-A3AB-4253DDEA1885}" destId="{A05F8D7C-1FAA-AA47-A4EB-240E3C110338}" srcOrd="12" destOrd="0" presId="urn:microsoft.com/office/officeart/2008/layout/RadialCluster"/>
    <dgm:cxn modelId="{58927008-319C-EC4D-94E7-91B979E90154}" type="presParOf" srcId="{A1FE4AC7-1321-1E40-A3AB-4253DDEA1885}" destId="{3407949F-9B01-EE47-A597-21E408DEB713}" srcOrd="13" destOrd="0" presId="urn:microsoft.com/office/officeart/2008/layout/RadialCluster"/>
    <dgm:cxn modelId="{CCC26A10-37CD-5342-A519-10D00BD25F37}" type="presParOf" srcId="{A1FE4AC7-1321-1E40-A3AB-4253DDEA1885}" destId="{AA858EBB-97C0-354F-9233-E067E674D59C}"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83201FEF-D6F9-9E4C-AD22-513F97D6513F}"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de-DE"/>
        </a:p>
      </dgm:t>
    </dgm:pt>
    <dgm:pt modelId="{71B04B66-BCBF-1048-950F-552EAA34976B}">
      <dgm:prSet phldrT="[Text]"/>
      <dgm:spPr/>
      <dgm:t>
        <a:bodyPr/>
        <a:lstStyle/>
        <a:p>
          <a:r>
            <a:rPr lang="de-DE" dirty="0"/>
            <a:t>Produkt</a:t>
          </a:r>
        </a:p>
      </dgm:t>
    </dgm:pt>
    <dgm:pt modelId="{B9C9775F-410A-E54F-BE8B-760D6EFB293F}" type="parTrans" cxnId="{DE9D1D49-91A9-A842-B0AC-1412B6E6D4F9}">
      <dgm:prSet/>
      <dgm:spPr/>
      <dgm:t>
        <a:bodyPr/>
        <a:lstStyle/>
        <a:p>
          <a:endParaRPr lang="de-DE"/>
        </a:p>
      </dgm:t>
    </dgm:pt>
    <dgm:pt modelId="{82D4430A-7C2C-5740-9A9D-3623474949FC}" type="sibTrans" cxnId="{DE9D1D49-91A9-A842-B0AC-1412B6E6D4F9}">
      <dgm:prSet/>
      <dgm:spPr/>
      <dgm:t>
        <a:bodyPr/>
        <a:lstStyle/>
        <a:p>
          <a:endParaRPr lang="de-DE"/>
        </a:p>
      </dgm:t>
    </dgm:pt>
    <dgm:pt modelId="{19BA4B0A-D92C-8A44-9760-BBFFB6FFAC42}">
      <dgm:prSet phldrT="[Text]"/>
      <dgm:spPr/>
      <dgm:t>
        <a:bodyPr/>
        <a:lstStyle/>
        <a:p>
          <a:r>
            <a:rPr lang="de-DE" dirty="0"/>
            <a:t>Wertschöpfung</a:t>
          </a:r>
        </a:p>
      </dgm:t>
    </dgm:pt>
    <dgm:pt modelId="{C18F661D-0A13-654B-A536-50358B6B672E}" type="parTrans" cxnId="{10430AC2-CC81-1648-BF9A-67A28107E60C}">
      <dgm:prSet/>
      <dgm:spPr/>
      <dgm:t>
        <a:bodyPr/>
        <a:lstStyle/>
        <a:p>
          <a:endParaRPr lang="de-DE" dirty="0"/>
        </a:p>
      </dgm:t>
    </dgm:pt>
    <dgm:pt modelId="{13254AAB-3407-6240-A596-2F2A061AFF19}" type="sibTrans" cxnId="{10430AC2-CC81-1648-BF9A-67A28107E60C}">
      <dgm:prSet/>
      <dgm:spPr/>
      <dgm:t>
        <a:bodyPr/>
        <a:lstStyle/>
        <a:p>
          <a:endParaRPr lang="de-DE"/>
        </a:p>
      </dgm:t>
    </dgm:pt>
    <dgm:pt modelId="{7E78F33B-A221-CB4D-9C22-DEA55F12B567}">
      <dgm:prSet phldrT="[Text]"/>
      <dgm:spPr/>
      <dgm:t>
        <a:bodyPr/>
        <a:lstStyle/>
        <a:p>
          <a:r>
            <a:rPr lang="de-DE" dirty="0"/>
            <a:t>W-Kette</a:t>
          </a:r>
        </a:p>
      </dgm:t>
    </dgm:pt>
    <dgm:pt modelId="{3FCB7452-E63F-E24F-8107-F3C7E510C651}" type="parTrans" cxnId="{57223416-3F95-1946-B853-69FCAC2CD07F}">
      <dgm:prSet/>
      <dgm:spPr/>
      <dgm:t>
        <a:bodyPr/>
        <a:lstStyle/>
        <a:p>
          <a:endParaRPr lang="de-DE" dirty="0"/>
        </a:p>
      </dgm:t>
    </dgm:pt>
    <dgm:pt modelId="{99510A79-EBFC-414D-A08C-C364DC0FB8C6}" type="sibTrans" cxnId="{57223416-3F95-1946-B853-69FCAC2CD07F}">
      <dgm:prSet/>
      <dgm:spPr/>
      <dgm:t>
        <a:bodyPr/>
        <a:lstStyle/>
        <a:p>
          <a:endParaRPr lang="de-DE"/>
        </a:p>
      </dgm:t>
    </dgm:pt>
    <dgm:pt modelId="{63B383A4-B332-844D-9617-980196326C69}">
      <dgm:prSet phldrT="[Text]"/>
      <dgm:spPr/>
      <dgm:t>
        <a:bodyPr/>
        <a:lstStyle/>
        <a:p>
          <a:r>
            <a:rPr lang="de-DE" dirty="0"/>
            <a:t>Ressourcen</a:t>
          </a:r>
        </a:p>
      </dgm:t>
    </dgm:pt>
    <dgm:pt modelId="{0DF88D3C-B4B1-6542-AE5F-91C8FE852329}" type="parTrans" cxnId="{19605AD3-3F46-6849-AA7F-99BF508A46F5}">
      <dgm:prSet/>
      <dgm:spPr/>
      <dgm:t>
        <a:bodyPr/>
        <a:lstStyle/>
        <a:p>
          <a:endParaRPr lang="de-DE" dirty="0"/>
        </a:p>
      </dgm:t>
    </dgm:pt>
    <dgm:pt modelId="{75E72385-C30D-D546-90FA-A8002D3CF82C}" type="sibTrans" cxnId="{19605AD3-3F46-6849-AA7F-99BF508A46F5}">
      <dgm:prSet/>
      <dgm:spPr/>
      <dgm:t>
        <a:bodyPr/>
        <a:lstStyle/>
        <a:p>
          <a:endParaRPr lang="de-DE"/>
        </a:p>
      </dgm:t>
    </dgm:pt>
    <dgm:pt modelId="{FFF2045F-3794-884B-BD8A-C7673FF216EE}">
      <dgm:prSet phldrT="[Text]"/>
      <dgm:spPr/>
      <dgm:t>
        <a:bodyPr/>
        <a:lstStyle/>
        <a:p>
          <a:r>
            <a:rPr lang="de-DE" dirty="0"/>
            <a:t>Umwelt</a:t>
          </a:r>
        </a:p>
      </dgm:t>
    </dgm:pt>
    <dgm:pt modelId="{A6D0FD08-1CED-5B49-94FD-FCD94AACA797}" type="parTrans" cxnId="{DE4A8083-7CDE-6542-BA50-7BA42AFD12BF}">
      <dgm:prSet/>
      <dgm:spPr/>
      <dgm:t>
        <a:bodyPr/>
        <a:lstStyle/>
        <a:p>
          <a:endParaRPr lang="de-DE" dirty="0"/>
        </a:p>
      </dgm:t>
    </dgm:pt>
    <dgm:pt modelId="{AC5D5C68-266C-A247-A9AA-8C1348ECB75D}" type="sibTrans" cxnId="{DE4A8083-7CDE-6542-BA50-7BA42AFD12BF}">
      <dgm:prSet/>
      <dgm:spPr/>
      <dgm:t>
        <a:bodyPr/>
        <a:lstStyle/>
        <a:p>
          <a:endParaRPr lang="de-DE"/>
        </a:p>
      </dgm:t>
    </dgm:pt>
    <dgm:pt modelId="{9627324C-6759-554C-BA56-3835DA614DEB}">
      <dgm:prSet phldrT="[Text]"/>
      <dgm:spPr/>
      <dgm:t>
        <a:bodyPr/>
        <a:lstStyle/>
        <a:p>
          <a:r>
            <a:rPr lang="de-DE" dirty="0"/>
            <a:t>Gewinn</a:t>
          </a:r>
        </a:p>
      </dgm:t>
    </dgm:pt>
    <dgm:pt modelId="{3A9DD8BC-55D7-4B42-8A93-21DD5F6C15A7}" type="parTrans" cxnId="{FFA9539C-C429-974A-9912-C04352E007D5}">
      <dgm:prSet/>
      <dgm:spPr/>
      <dgm:t>
        <a:bodyPr/>
        <a:lstStyle/>
        <a:p>
          <a:endParaRPr lang="de-DE" dirty="0"/>
        </a:p>
      </dgm:t>
    </dgm:pt>
    <dgm:pt modelId="{59706414-96AB-5749-8456-D83242D82AC5}" type="sibTrans" cxnId="{FFA9539C-C429-974A-9912-C04352E007D5}">
      <dgm:prSet/>
      <dgm:spPr/>
      <dgm:t>
        <a:bodyPr/>
        <a:lstStyle/>
        <a:p>
          <a:endParaRPr lang="de-DE"/>
        </a:p>
      </dgm:t>
    </dgm:pt>
    <dgm:pt modelId="{AD00AE52-2A02-DC40-B118-00850FBE634B}">
      <dgm:prSet phldrT="[Text]"/>
      <dgm:spPr/>
      <dgm:t>
        <a:bodyPr/>
        <a:lstStyle/>
        <a:p>
          <a:r>
            <a:rPr lang="de-DE" dirty="0"/>
            <a:t>Produktion</a:t>
          </a:r>
        </a:p>
      </dgm:t>
    </dgm:pt>
    <dgm:pt modelId="{44DE5960-D2F7-D742-B28B-E2E1335C8FDD}" type="parTrans" cxnId="{F089DA49-1185-3447-B618-AD53FFCC2258}">
      <dgm:prSet/>
      <dgm:spPr/>
      <dgm:t>
        <a:bodyPr/>
        <a:lstStyle/>
        <a:p>
          <a:endParaRPr lang="de-DE" dirty="0"/>
        </a:p>
      </dgm:t>
    </dgm:pt>
    <dgm:pt modelId="{6B07A2D6-65B2-7845-ABD0-69436639FD59}" type="sibTrans" cxnId="{F089DA49-1185-3447-B618-AD53FFCC2258}">
      <dgm:prSet/>
      <dgm:spPr/>
      <dgm:t>
        <a:bodyPr/>
        <a:lstStyle/>
        <a:p>
          <a:endParaRPr lang="de-DE"/>
        </a:p>
      </dgm:t>
    </dgm:pt>
    <dgm:pt modelId="{02E8A5B6-8786-654E-BA28-557D1C356AAE}" type="pres">
      <dgm:prSet presAssocID="{83201FEF-D6F9-9E4C-AD22-513F97D6513F}" presName="Name0" presStyleCnt="0">
        <dgm:presLayoutVars>
          <dgm:chPref val="1"/>
          <dgm:dir/>
          <dgm:animOne val="branch"/>
          <dgm:animLvl val="lvl"/>
          <dgm:resizeHandles val="exact"/>
        </dgm:presLayoutVars>
      </dgm:prSet>
      <dgm:spPr/>
    </dgm:pt>
    <dgm:pt modelId="{495F7911-3F5E-D047-9673-011E02453E52}" type="pres">
      <dgm:prSet presAssocID="{71B04B66-BCBF-1048-950F-552EAA34976B}" presName="root1" presStyleCnt="0"/>
      <dgm:spPr/>
    </dgm:pt>
    <dgm:pt modelId="{C5A32C0E-2333-0641-9A2B-02F1088A4F57}" type="pres">
      <dgm:prSet presAssocID="{71B04B66-BCBF-1048-950F-552EAA34976B}" presName="LevelOneTextNode" presStyleLbl="node0" presStyleIdx="0" presStyleCnt="1">
        <dgm:presLayoutVars>
          <dgm:chPref val="3"/>
        </dgm:presLayoutVars>
      </dgm:prSet>
      <dgm:spPr/>
    </dgm:pt>
    <dgm:pt modelId="{FCF0E278-A9D0-A443-9AD4-D70F39C2D72A}" type="pres">
      <dgm:prSet presAssocID="{71B04B66-BCBF-1048-950F-552EAA34976B}" presName="level2hierChild" presStyleCnt="0"/>
      <dgm:spPr/>
    </dgm:pt>
    <dgm:pt modelId="{053530CF-70ED-DD4C-82EB-EB05D459A0F7}" type="pres">
      <dgm:prSet presAssocID="{3A9DD8BC-55D7-4B42-8A93-21DD5F6C15A7}" presName="conn2-1" presStyleLbl="parChTrans1D2" presStyleIdx="0" presStyleCnt="6"/>
      <dgm:spPr/>
    </dgm:pt>
    <dgm:pt modelId="{E2E67CC1-592C-DF44-AD70-E75F71140E1D}" type="pres">
      <dgm:prSet presAssocID="{3A9DD8BC-55D7-4B42-8A93-21DD5F6C15A7}" presName="connTx" presStyleLbl="parChTrans1D2" presStyleIdx="0" presStyleCnt="6"/>
      <dgm:spPr/>
    </dgm:pt>
    <dgm:pt modelId="{6F5CECBA-8ED0-3143-957C-A8D57767941A}" type="pres">
      <dgm:prSet presAssocID="{9627324C-6759-554C-BA56-3835DA614DEB}" presName="root2" presStyleCnt="0"/>
      <dgm:spPr/>
    </dgm:pt>
    <dgm:pt modelId="{20D73928-ABA9-6B49-AE14-B3B15145C1DE}" type="pres">
      <dgm:prSet presAssocID="{9627324C-6759-554C-BA56-3835DA614DEB}" presName="LevelTwoTextNode" presStyleLbl="node2" presStyleIdx="0" presStyleCnt="6">
        <dgm:presLayoutVars>
          <dgm:chPref val="3"/>
        </dgm:presLayoutVars>
      </dgm:prSet>
      <dgm:spPr/>
    </dgm:pt>
    <dgm:pt modelId="{A5C076EA-3058-184A-AD13-E06ECF7A992C}" type="pres">
      <dgm:prSet presAssocID="{9627324C-6759-554C-BA56-3835DA614DEB}" presName="level3hierChild" presStyleCnt="0"/>
      <dgm:spPr/>
    </dgm:pt>
    <dgm:pt modelId="{2A066EC5-5EAB-304B-90B4-B9759A73AC89}" type="pres">
      <dgm:prSet presAssocID="{C18F661D-0A13-654B-A536-50358B6B672E}" presName="conn2-1" presStyleLbl="parChTrans1D2" presStyleIdx="1" presStyleCnt="6"/>
      <dgm:spPr/>
    </dgm:pt>
    <dgm:pt modelId="{FE4B4892-9204-484B-871A-23461905D9F2}" type="pres">
      <dgm:prSet presAssocID="{C18F661D-0A13-654B-A536-50358B6B672E}" presName="connTx" presStyleLbl="parChTrans1D2" presStyleIdx="1" presStyleCnt="6"/>
      <dgm:spPr/>
    </dgm:pt>
    <dgm:pt modelId="{D5C96BA5-2559-FB43-9F39-34209E21BBDF}" type="pres">
      <dgm:prSet presAssocID="{19BA4B0A-D92C-8A44-9760-BBFFB6FFAC42}" presName="root2" presStyleCnt="0"/>
      <dgm:spPr/>
    </dgm:pt>
    <dgm:pt modelId="{498C2B61-E534-F74A-8108-FBCACAC9AA0C}" type="pres">
      <dgm:prSet presAssocID="{19BA4B0A-D92C-8A44-9760-BBFFB6FFAC42}" presName="LevelTwoTextNode" presStyleLbl="node2" presStyleIdx="1" presStyleCnt="6">
        <dgm:presLayoutVars>
          <dgm:chPref val="3"/>
        </dgm:presLayoutVars>
      </dgm:prSet>
      <dgm:spPr/>
    </dgm:pt>
    <dgm:pt modelId="{B0303236-18C6-BE47-81AB-21D30427863F}" type="pres">
      <dgm:prSet presAssocID="{19BA4B0A-D92C-8A44-9760-BBFFB6FFAC42}" presName="level3hierChild" presStyleCnt="0"/>
      <dgm:spPr/>
    </dgm:pt>
    <dgm:pt modelId="{BF133579-8CEE-C849-8357-81D6AA91EB0F}" type="pres">
      <dgm:prSet presAssocID="{3FCB7452-E63F-E24F-8107-F3C7E510C651}" presName="conn2-1" presStyleLbl="parChTrans1D2" presStyleIdx="2" presStyleCnt="6"/>
      <dgm:spPr/>
    </dgm:pt>
    <dgm:pt modelId="{A59E484A-7802-6A49-A6D9-161DCE13C89C}" type="pres">
      <dgm:prSet presAssocID="{3FCB7452-E63F-E24F-8107-F3C7E510C651}" presName="connTx" presStyleLbl="parChTrans1D2" presStyleIdx="2" presStyleCnt="6"/>
      <dgm:spPr/>
    </dgm:pt>
    <dgm:pt modelId="{2EEC4BC3-04E6-E84D-ACED-B78FDB28AB2C}" type="pres">
      <dgm:prSet presAssocID="{7E78F33B-A221-CB4D-9C22-DEA55F12B567}" presName="root2" presStyleCnt="0"/>
      <dgm:spPr/>
    </dgm:pt>
    <dgm:pt modelId="{F9D36B02-8717-C14D-AAC8-8CB1AADF65EB}" type="pres">
      <dgm:prSet presAssocID="{7E78F33B-A221-CB4D-9C22-DEA55F12B567}" presName="LevelTwoTextNode" presStyleLbl="node2" presStyleIdx="2" presStyleCnt="6">
        <dgm:presLayoutVars>
          <dgm:chPref val="3"/>
        </dgm:presLayoutVars>
      </dgm:prSet>
      <dgm:spPr/>
    </dgm:pt>
    <dgm:pt modelId="{69624BEB-CF94-FA4C-BDF2-3BCB7621BED2}" type="pres">
      <dgm:prSet presAssocID="{7E78F33B-A221-CB4D-9C22-DEA55F12B567}" presName="level3hierChild" presStyleCnt="0"/>
      <dgm:spPr/>
    </dgm:pt>
    <dgm:pt modelId="{A29B9E4E-D2AC-9F4A-A875-1B74C2285F1E}" type="pres">
      <dgm:prSet presAssocID="{44DE5960-D2F7-D742-B28B-E2E1335C8FDD}" presName="conn2-1" presStyleLbl="parChTrans1D2" presStyleIdx="3" presStyleCnt="6"/>
      <dgm:spPr/>
    </dgm:pt>
    <dgm:pt modelId="{53433EFC-B1E7-4643-A6AA-5A1914AB9558}" type="pres">
      <dgm:prSet presAssocID="{44DE5960-D2F7-D742-B28B-E2E1335C8FDD}" presName="connTx" presStyleLbl="parChTrans1D2" presStyleIdx="3" presStyleCnt="6"/>
      <dgm:spPr/>
    </dgm:pt>
    <dgm:pt modelId="{5D431FE2-34FA-A94B-BB7A-5320B3127F70}" type="pres">
      <dgm:prSet presAssocID="{AD00AE52-2A02-DC40-B118-00850FBE634B}" presName="root2" presStyleCnt="0"/>
      <dgm:spPr/>
    </dgm:pt>
    <dgm:pt modelId="{19489AE5-84CC-5446-8318-40C67D2B29D0}" type="pres">
      <dgm:prSet presAssocID="{AD00AE52-2A02-DC40-B118-00850FBE634B}" presName="LevelTwoTextNode" presStyleLbl="node2" presStyleIdx="3" presStyleCnt="6">
        <dgm:presLayoutVars>
          <dgm:chPref val="3"/>
        </dgm:presLayoutVars>
      </dgm:prSet>
      <dgm:spPr/>
    </dgm:pt>
    <dgm:pt modelId="{2875C670-F532-B546-83BF-3194D1B82B0C}" type="pres">
      <dgm:prSet presAssocID="{AD00AE52-2A02-DC40-B118-00850FBE634B}" presName="level3hierChild" presStyleCnt="0"/>
      <dgm:spPr/>
    </dgm:pt>
    <dgm:pt modelId="{9A7524FC-D50D-5642-B4F5-5999E2B8E16E}" type="pres">
      <dgm:prSet presAssocID="{0DF88D3C-B4B1-6542-AE5F-91C8FE852329}" presName="conn2-1" presStyleLbl="parChTrans1D2" presStyleIdx="4" presStyleCnt="6"/>
      <dgm:spPr/>
    </dgm:pt>
    <dgm:pt modelId="{03AC96CB-1A87-F845-81FB-8BDDC4D60759}" type="pres">
      <dgm:prSet presAssocID="{0DF88D3C-B4B1-6542-AE5F-91C8FE852329}" presName="connTx" presStyleLbl="parChTrans1D2" presStyleIdx="4" presStyleCnt="6"/>
      <dgm:spPr/>
    </dgm:pt>
    <dgm:pt modelId="{B4E83C59-CEC1-B140-8FA2-42C4AB930701}" type="pres">
      <dgm:prSet presAssocID="{63B383A4-B332-844D-9617-980196326C69}" presName="root2" presStyleCnt="0"/>
      <dgm:spPr/>
    </dgm:pt>
    <dgm:pt modelId="{A2758F26-83EF-C740-83C3-32994DE1C06A}" type="pres">
      <dgm:prSet presAssocID="{63B383A4-B332-844D-9617-980196326C69}" presName="LevelTwoTextNode" presStyleLbl="node2" presStyleIdx="4" presStyleCnt="6">
        <dgm:presLayoutVars>
          <dgm:chPref val="3"/>
        </dgm:presLayoutVars>
      </dgm:prSet>
      <dgm:spPr/>
    </dgm:pt>
    <dgm:pt modelId="{18E9E8EA-388B-D043-8B31-BA0C5F442BAC}" type="pres">
      <dgm:prSet presAssocID="{63B383A4-B332-844D-9617-980196326C69}" presName="level3hierChild" presStyleCnt="0"/>
      <dgm:spPr/>
    </dgm:pt>
    <dgm:pt modelId="{EF42F5A6-BFD5-1049-A70C-FEA51A98A515}" type="pres">
      <dgm:prSet presAssocID="{A6D0FD08-1CED-5B49-94FD-FCD94AACA797}" presName="conn2-1" presStyleLbl="parChTrans1D2" presStyleIdx="5" presStyleCnt="6"/>
      <dgm:spPr/>
    </dgm:pt>
    <dgm:pt modelId="{018D7326-710B-DB4C-82A4-1D95840D8764}" type="pres">
      <dgm:prSet presAssocID="{A6D0FD08-1CED-5B49-94FD-FCD94AACA797}" presName="connTx" presStyleLbl="parChTrans1D2" presStyleIdx="5" presStyleCnt="6"/>
      <dgm:spPr/>
    </dgm:pt>
    <dgm:pt modelId="{9877EBF4-0CA3-0144-9E9B-3E6A13902A5C}" type="pres">
      <dgm:prSet presAssocID="{FFF2045F-3794-884B-BD8A-C7673FF216EE}" presName="root2" presStyleCnt="0"/>
      <dgm:spPr/>
    </dgm:pt>
    <dgm:pt modelId="{F7CBB470-A0AB-7041-B767-2A48706F3BD7}" type="pres">
      <dgm:prSet presAssocID="{FFF2045F-3794-884B-BD8A-C7673FF216EE}" presName="LevelTwoTextNode" presStyleLbl="node2" presStyleIdx="5" presStyleCnt="6" custLinFactNeighborY="2656">
        <dgm:presLayoutVars>
          <dgm:chPref val="3"/>
        </dgm:presLayoutVars>
      </dgm:prSet>
      <dgm:spPr/>
    </dgm:pt>
    <dgm:pt modelId="{CC3AF67E-6325-AE46-8951-D41DDEE7BC4A}" type="pres">
      <dgm:prSet presAssocID="{FFF2045F-3794-884B-BD8A-C7673FF216EE}" presName="level3hierChild" presStyleCnt="0"/>
      <dgm:spPr/>
    </dgm:pt>
  </dgm:ptLst>
  <dgm:cxnLst>
    <dgm:cxn modelId="{99E79B02-01C0-0245-872D-9FCF365CA461}" type="presOf" srcId="{0DF88D3C-B4B1-6542-AE5F-91C8FE852329}" destId="{9A7524FC-D50D-5642-B4F5-5999E2B8E16E}" srcOrd="0" destOrd="0" presId="urn:microsoft.com/office/officeart/2008/layout/HorizontalMultiLevelHierarchy"/>
    <dgm:cxn modelId="{3BF24605-3DB6-0240-B3E9-A926DFC500F6}" type="presOf" srcId="{7E78F33B-A221-CB4D-9C22-DEA55F12B567}" destId="{F9D36B02-8717-C14D-AAC8-8CB1AADF65EB}" srcOrd="0" destOrd="0" presId="urn:microsoft.com/office/officeart/2008/layout/HorizontalMultiLevelHierarchy"/>
    <dgm:cxn modelId="{57223416-3F95-1946-B853-69FCAC2CD07F}" srcId="{71B04B66-BCBF-1048-950F-552EAA34976B}" destId="{7E78F33B-A221-CB4D-9C22-DEA55F12B567}" srcOrd="2" destOrd="0" parTransId="{3FCB7452-E63F-E24F-8107-F3C7E510C651}" sibTransId="{99510A79-EBFC-414D-A08C-C364DC0FB8C6}"/>
    <dgm:cxn modelId="{34751323-6CDF-2B40-B317-6E5EB4718222}" type="presOf" srcId="{44DE5960-D2F7-D742-B28B-E2E1335C8FDD}" destId="{A29B9E4E-D2AC-9F4A-A875-1B74C2285F1E}" srcOrd="0" destOrd="0" presId="urn:microsoft.com/office/officeart/2008/layout/HorizontalMultiLevelHierarchy"/>
    <dgm:cxn modelId="{7DBE702A-DB74-5740-847C-99D1FE9AA2E1}" type="presOf" srcId="{3FCB7452-E63F-E24F-8107-F3C7E510C651}" destId="{BF133579-8CEE-C849-8357-81D6AA91EB0F}" srcOrd="0" destOrd="0" presId="urn:microsoft.com/office/officeart/2008/layout/HorizontalMultiLevelHierarchy"/>
    <dgm:cxn modelId="{BD19152F-D091-5C41-B008-D8EDCECB2CA3}" type="presOf" srcId="{AD00AE52-2A02-DC40-B118-00850FBE634B}" destId="{19489AE5-84CC-5446-8318-40C67D2B29D0}" srcOrd="0" destOrd="0" presId="urn:microsoft.com/office/officeart/2008/layout/HorizontalMultiLevelHierarchy"/>
    <dgm:cxn modelId="{6CBD5848-A6B7-844A-821C-99FB721F5A76}" type="presOf" srcId="{19BA4B0A-D92C-8A44-9760-BBFFB6FFAC42}" destId="{498C2B61-E534-F74A-8108-FBCACAC9AA0C}" srcOrd="0" destOrd="0" presId="urn:microsoft.com/office/officeart/2008/layout/HorizontalMultiLevelHierarchy"/>
    <dgm:cxn modelId="{DE9D1D49-91A9-A842-B0AC-1412B6E6D4F9}" srcId="{83201FEF-D6F9-9E4C-AD22-513F97D6513F}" destId="{71B04B66-BCBF-1048-950F-552EAA34976B}" srcOrd="0" destOrd="0" parTransId="{B9C9775F-410A-E54F-BE8B-760D6EFB293F}" sibTransId="{82D4430A-7C2C-5740-9A9D-3623474949FC}"/>
    <dgm:cxn modelId="{54BF3D49-E493-3643-A171-AE0B694D4450}" type="presOf" srcId="{3A9DD8BC-55D7-4B42-8A93-21DD5F6C15A7}" destId="{053530CF-70ED-DD4C-82EB-EB05D459A0F7}" srcOrd="0" destOrd="0" presId="urn:microsoft.com/office/officeart/2008/layout/HorizontalMultiLevelHierarchy"/>
    <dgm:cxn modelId="{F089DA49-1185-3447-B618-AD53FFCC2258}" srcId="{71B04B66-BCBF-1048-950F-552EAA34976B}" destId="{AD00AE52-2A02-DC40-B118-00850FBE634B}" srcOrd="3" destOrd="0" parTransId="{44DE5960-D2F7-D742-B28B-E2E1335C8FDD}" sibTransId="{6B07A2D6-65B2-7845-ABD0-69436639FD59}"/>
    <dgm:cxn modelId="{864A415E-186D-694B-893A-3F8C2A463845}" type="presOf" srcId="{63B383A4-B332-844D-9617-980196326C69}" destId="{A2758F26-83EF-C740-83C3-32994DE1C06A}" srcOrd="0" destOrd="0" presId="urn:microsoft.com/office/officeart/2008/layout/HorizontalMultiLevelHierarchy"/>
    <dgm:cxn modelId="{B14A075F-C10D-B548-A542-BF90462D9367}" type="presOf" srcId="{A6D0FD08-1CED-5B49-94FD-FCD94AACA797}" destId="{EF42F5A6-BFD5-1049-A70C-FEA51A98A515}" srcOrd="0" destOrd="0" presId="urn:microsoft.com/office/officeart/2008/layout/HorizontalMultiLevelHierarchy"/>
    <dgm:cxn modelId="{21475A6A-C953-E844-A51B-3971C61969BF}" type="presOf" srcId="{3FCB7452-E63F-E24F-8107-F3C7E510C651}" destId="{A59E484A-7802-6A49-A6D9-161DCE13C89C}" srcOrd="1" destOrd="0" presId="urn:microsoft.com/office/officeart/2008/layout/HorizontalMultiLevelHierarchy"/>
    <dgm:cxn modelId="{6A911583-CAF3-0643-A95E-F564FC48EA58}" type="presOf" srcId="{C18F661D-0A13-654B-A536-50358B6B672E}" destId="{2A066EC5-5EAB-304B-90B4-B9759A73AC89}" srcOrd="0" destOrd="0" presId="urn:microsoft.com/office/officeart/2008/layout/HorizontalMultiLevelHierarchy"/>
    <dgm:cxn modelId="{DE4A8083-7CDE-6542-BA50-7BA42AFD12BF}" srcId="{71B04B66-BCBF-1048-950F-552EAA34976B}" destId="{FFF2045F-3794-884B-BD8A-C7673FF216EE}" srcOrd="5" destOrd="0" parTransId="{A6D0FD08-1CED-5B49-94FD-FCD94AACA797}" sibTransId="{AC5D5C68-266C-A247-A9AA-8C1348ECB75D}"/>
    <dgm:cxn modelId="{9753D884-ACA0-5345-BF14-8D134D3D825C}" type="presOf" srcId="{C18F661D-0A13-654B-A536-50358B6B672E}" destId="{FE4B4892-9204-484B-871A-23461905D9F2}" srcOrd="1" destOrd="0" presId="urn:microsoft.com/office/officeart/2008/layout/HorizontalMultiLevelHierarchy"/>
    <dgm:cxn modelId="{B5481D88-B2D5-8048-9E2E-413CB7845F07}" type="presOf" srcId="{71B04B66-BCBF-1048-950F-552EAA34976B}" destId="{C5A32C0E-2333-0641-9A2B-02F1088A4F57}" srcOrd="0" destOrd="0" presId="urn:microsoft.com/office/officeart/2008/layout/HorizontalMultiLevelHierarchy"/>
    <dgm:cxn modelId="{FFA9539C-C429-974A-9912-C04352E007D5}" srcId="{71B04B66-BCBF-1048-950F-552EAA34976B}" destId="{9627324C-6759-554C-BA56-3835DA614DEB}" srcOrd="0" destOrd="0" parTransId="{3A9DD8BC-55D7-4B42-8A93-21DD5F6C15A7}" sibTransId="{59706414-96AB-5749-8456-D83242D82AC5}"/>
    <dgm:cxn modelId="{D7EA81BB-0033-D149-857B-7D3CC2D8AD2B}" type="presOf" srcId="{9627324C-6759-554C-BA56-3835DA614DEB}" destId="{20D73928-ABA9-6B49-AE14-B3B15145C1DE}" srcOrd="0" destOrd="0" presId="urn:microsoft.com/office/officeart/2008/layout/HorizontalMultiLevelHierarchy"/>
    <dgm:cxn modelId="{10430AC2-CC81-1648-BF9A-67A28107E60C}" srcId="{71B04B66-BCBF-1048-950F-552EAA34976B}" destId="{19BA4B0A-D92C-8A44-9760-BBFFB6FFAC42}" srcOrd="1" destOrd="0" parTransId="{C18F661D-0A13-654B-A536-50358B6B672E}" sibTransId="{13254AAB-3407-6240-A596-2F2A061AFF19}"/>
    <dgm:cxn modelId="{E02BDAC7-C507-3341-8A23-97D102D0D264}" type="presOf" srcId="{A6D0FD08-1CED-5B49-94FD-FCD94AACA797}" destId="{018D7326-710B-DB4C-82A4-1D95840D8764}" srcOrd="1" destOrd="0" presId="urn:microsoft.com/office/officeart/2008/layout/HorizontalMultiLevelHierarchy"/>
    <dgm:cxn modelId="{73E699CC-7732-2245-B7C4-CDE956F01566}" type="presOf" srcId="{44DE5960-D2F7-D742-B28B-E2E1335C8FDD}" destId="{53433EFC-B1E7-4643-A6AA-5A1914AB9558}" srcOrd="1" destOrd="0" presId="urn:microsoft.com/office/officeart/2008/layout/HorizontalMultiLevelHierarchy"/>
    <dgm:cxn modelId="{19605AD3-3F46-6849-AA7F-99BF508A46F5}" srcId="{71B04B66-BCBF-1048-950F-552EAA34976B}" destId="{63B383A4-B332-844D-9617-980196326C69}" srcOrd="4" destOrd="0" parTransId="{0DF88D3C-B4B1-6542-AE5F-91C8FE852329}" sibTransId="{75E72385-C30D-D546-90FA-A8002D3CF82C}"/>
    <dgm:cxn modelId="{5B0C1CEA-9B70-CD49-A9EA-AF3843CB187E}" type="presOf" srcId="{3A9DD8BC-55D7-4B42-8A93-21DD5F6C15A7}" destId="{E2E67CC1-592C-DF44-AD70-E75F71140E1D}" srcOrd="1" destOrd="0" presId="urn:microsoft.com/office/officeart/2008/layout/HorizontalMultiLevelHierarchy"/>
    <dgm:cxn modelId="{3F1BFAF3-A689-014D-A337-8A6899FF21C3}" type="presOf" srcId="{83201FEF-D6F9-9E4C-AD22-513F97D6513F}" destId="{02E8A5B6-8786-654E-BA28-557D1C356AAE}" srcOrd="0" destOrd="0" presId="urn:microsoft.com/office/officeart/2008/layout/HorizontalMultiLevelHierarchy"/>
    <dgm:cxn modelId="{6154B6F9-F8FA-1142-BDF2-C62D029C33EF}" type="presOf" srcId="{0DF88D3C-B4B1-6542-AE5F-91C8FE852329}" destId="{03AC96CB-1A87-F845-81FB-8BDDC4D60759}" srcOrd="1" destOrd="0" presId="urn:microsoft.com/office/officeart/2008/layout/HorizontalMultiLevelHierarchy"/>
    <dgm:cxn modelId="{2E094BFC-B81B-5A46-9738-9ADDBEAD07ED}" type="presOf" srcId="{FFF2045F-3794-884B-BD8A-C7673FF216EE}" destId="{F7CBB470-A0AB-7041-B767-2A48706F3BD7}" srcOrd="0" destOrd="0" presId="urn:microsoft.com/office/officeart/2008/layout/HorizontalMultiLevelHierarchy"/>
    <dgm:cxn modelId="{6914D6BC-2E0B-C74A-9294-56032DB798F9}" type="presParOf" srcId="{02E8A5B6-8786-654E-BA28-557D1C356AAE}" destId="{495F7911-3F5E-D047-9673-011E02453E52}" srcOrd="0" destOrd="0" presId="urn:microsoft.com/office/officeart/2008/layout/HorizontalMultiLevelHierarchy"/>
    <dgm:cxn modelId="{81BF4CB9-B72E-2547-AA45-76B21D19A43E}" type="presParOf" srcId="{495F7911-3F5E-D047-9673-011E02453E52}" destId="{C5A32C0E-2333-0641-9A2B-02F1088A4F57}" srcOrd="0" destOrd="0" presId="urn:microsoft.com/office/officeart/2008/layout/HorizontalMultiLevelHierarchy"/>
    <dgm:cxn modelId="{333764A3-02AC-AD46-9439-8AF8B622DE37}" type="presParOf" srcId="{495F7911-3F5E-D047-9673-011E02453E52}" destId="{FCF0E278-A9D0-A443-9AD4-D70F39C2D72A}" srcOrd="1" destOrd="0" presId="urn:microsoft.com/office/officeart/2008/layout/HorizontalMultiLevelHierarchy"/>
    <dgm:cxn modelId="{770D0E87-2FF6-1849-B5A4-E42E3E59D93D}" type="presParOf" srcId="{FCF0E278-A9D0-A443-9AD4-D70F39C2D72A}" destId="{053530CF-70ED-DD4C-82EB-EB05D459A0F7}" srcOrd="0" destOrd="0" presId="urn:microsoft.com/office/officeart/2008/layout/HorizontalMultiLevelHierarchy"/>
    <dgm:cxn modelId="{1DD5F89C-236B-9242-A857-5D6E4CFA618E}" type="presParOf" srcId="{053530CF-70ED-DD4C-82EB-EB05D459A0F7}" destId="{E2E67CC1-592C-DF44-AD70-E75F71140E1D}" srcOrd="0" destOrd="0" presId="urn:microsoft.com/office/officeart/2008/layout/HorizontalMultiLevelHierarchy"/>
    <dgm:cxn modelId="{8C34ACFC-7B02-0346-80F3-CBB5574C07A6}" type="presParOf" srcId="{FCF0E278-A9D0-A443-9AD4-D70F39C2D72A}" destId="{6F5CECBA-8ED0-3143-957C-A8D57767941A}" srcOrd="1" destOrd="0" presId="urn:microsoft.com/office/officeart/2008/layout/HorizontalMultiLevelHierarchy"/>
    <dgm:cxn modelId="{DB5B56A2-7241-DC48-9141-5703220BB226}" type="presParOf" srcId="{6F5CECBA-8ED0-3143-957C-A8D57767941A}" destId="{20D73928-ABA9-6B49-AE14-B3B15145C1DE}" srcOrd="0" destOrd="0" presId="urn:microsoft.com/office/officeart/2008/layout/HorizontalMultiLevelHierarchy"/>
    <dgm:cxn modelId="{00AA574C-6FD4-8A46-9119-427E0E4C2357}" type="presParOf" srcId="{6F5CECBA-8ED0-3143-957C-A8D57767941A}" destId="{A5C076EA-3058-184A-AD13-E06ECF7A992C}" srcOrd="1" destOrd="0" presId="urn:microsoft.com/office/officeart/2008/layout/HorizontalMultiLevelHierarchy"/>
    <dgm:cxn modelId="{C29BFD50-D8E0-2E4C-B369-2717DC0188DC}" type="presParOf" srcId="{FCF0E278-A9D0-A443-9AD4-D70F39C2D72A}" destId="{2A066EC5-5EAB-304B-90B4-B9759A73AC89}" srcOrd="2" destOrd="0" presId="urn:microsoft.com/office/officeart/2008/layout/HorizontalMultiLevelHierarchy"/>
    <dgm:cxn modelId="{1FDE8B49-80EA-E041-A402-CE77CDCB4BFA}" type="presParOf" srcId="{2A066EC5-5EAB-304B-90B4-B9759A73AC89}" destId="{FE4B4892-9204-484B-871A-23461905D9F2}" srcOrd="0" destOrd="0" presId="urn:microsoft.com/office/officeart/2008/layout/HorizontalMultiLevelHierarchy"/>
    <dgm:cxn modelId="{F7B5A439-E6AA-5A44-BFA4-289A51C4CACD}" type="presParOf" srcId="{FCF0E278-A9D0-A443-9AD4-D70F39C2D72A}" destId="{D5C96BA5-2559-FB43-9F39-34209E21BBDF}" srcOrd="3" destOrd="0" presId="urn:microsoft.com/office/officeart/2008/layout/HorizontalMultiLevelHierarchy"/>
    <dgm:cxn modelId="{B0798EC5-3C92-824B-BDFE-49053CC965B5}" type="presParOf" srcId="{D5C96BA5-2559-FB43-9F39-34209E21BBDF}" destId="{498C2B61-E534-F74A-8108-FBCACAC9AA0C}" srcOrd="0" destOrd="0" presId="urn:microsoft.com/office/officeart/2008/layout/HorizontalMultiLevelHierarchy"/>
    <dgm:cxn modelId="{8AD0E08A-149A-B34C-BC76-D5C96F7C26C4}" type="presParOf" srcId="{D5C96BA5-2559-FB43-9F39-34209E21BBDF}" destId="{B0303236-18C6-BE47-81AB-21D30427863F}" srcOrd="1" destOrd="0" presId="urn:microsoft.com/office/officeart/2008/layout/HorizontalMultiLevelHierarchy"/>
    <dgm:cxn modelId="{29250B8B-395F-CE4E-A62A-BE3E4F450FEB}" type="presParOf" srcId="{FCF0E278-A9D0-A443-9AD4-D70F39C2D72A}" destId="{BF133579-8CEE-C849-8357-81D6AA91EB0F}" srcOrd="4" destOrd="0" presId="urn:microsoft.com/office/officeart/2008/layout/HorizontalMultiLevelHierarchy"/>
    <dgm:cxn modelId="{353FA927-CA00-DD4D-AF45-EE1A891F8D8F}" type="presParOf" srcId="{BF133579-8CEE-C849-8357-81D6AA91EB0F}" destId="{A59E484A-7802-6A49-A6D9-161DCE13C89C}" srcOrd="0" destOrd="0" presId="urn:microsoft.com/office/officeart/2008/layout/HorizontalMultiLevelHierarchy"/>
    <dgm:cxn modelId="{84BE7EF4-9FE7-4546-91CB-3ABA6019433D}" type="presParOf" srcId="{FCF0E278-A9D0-A443-9AD4-D70F39C2D72A}" destId="{2EEC4BC3-04E6-E84D-ACED-B78FDB28AB2C}" srcOrd="5" destOrd="0" presId="urn:microsoft.com/office/officeart/2008/layout/HorizontalMultiLevelHierarchy"/>
    <dgm:cxn modelId="{E1D2E8AA-54AC-424B-AE27-A8B2D0FEBEF3}" type="presParOf" srcId="{2EEC4BC3-04E6-E84D-ACED-B78FDB28AB2C}" destId="{F9D36B02-8717-C14D-AAC8-8CB1AADF65EB}" srcOrd="0" destOrd="0" presId="urn:microsoft.com/office/officeart/2008/layout/HorizontalMultiLevelHierarchy"/>
    <dgm:cxn modelId="{6D7687EA-81A7-1646-BA9F-8A866B4CC9CC}" type="presParOf" srcId="{2EEC4BC3-04E6-E84D-ACED-B78FDB28AB2C}" destId="{69624BEB-CF94-FA4C-BDF2-3BCB7621BED2}" srcOrd="1" destOrd="0" presId="urn:microsoft.com/office/officeart/2008/layout/HorizontalMultiLevelHierarchy"/>
    <dgm:cxn modelId="{1CE1EA24-6AC0-8143-B80B-83AB2D80D294}" type="presParOf" srcId="{FCF0E278-A9D0-A443-9AD4-D70F39C2D72A}" destId="{A29B9E4E-D2AC-9F4A-A875-1B74C2285F1E}" srcOrd="6" destOrd="0" presId="urn:microsoft.com/office/officeart/2008/layout/HorizontalMultiLevelHierarchy"/>
    <dgm:cxn modelId="{65DB8F2B-AC68-334B-84D7-DE4681CBDDDC}" type="presParOf" srcId="{A29B9E4E-D2AC-9F4A-A875-1B74C2285F1E}" destId="{53433EFC-B1E7-4643-A6AA-5A1914AB9558}" srcOrd="0" destOrd="0" presId="urn:microsoft.com/office/officeart/2008/layout/HorizontalMultiLevelHierarchy"/>
    <dgm:cxn modelId="{79725BE7-0EDF-AC45-9151-C7CFCD92ECA8}" type="presParOf" srcId="{FCF0E278-A9D0-A443-9AD4-D70F39C2D72A}" destId="{5D431FE2-34FA-A94B-BB7A-5320B3127F70}" srcOrd="7" destOrd="0" presId="urn:microsoft.com/office/officeart/2008/layout/HorizontalMultiLevelHierarchy"/>
    <dgm:cxn modelId="{5AECCC61-D92E-DD40-BA69-83EEDDC3FF5B}" type="presParOf" srcId="{5D431FE2-34FA-A94B-BB7A-5320B3127F70}" destId="{19489AE5-84CC-5446-8318-40C67D2B29D0}" srcOrd="0" destOrd="0" presId="urn:microsoft.com/office/officeart/2008/layout/HorizontalMultiLevelHierarchy"/>
    <dgm:cxn modelId="{9A725B8F-1BF5-F548-ABC8-56DE9A176501}" type="presParOf" srcId="{5D431FE2-34FA-A94B-BB7A-5320B3127F70}" destId="{2875C670-F532-B546-83BF-3194D1B82B0C}" srcOrd="1" destOrd="0" presId="urn:microsoft.com/office/officeart/2008/layout/HorizontalMultiLevelHierarchy"/>
    <dgm:cxn modelId="{2C4075D0-17AA-F84C-8337-A1387D4931CC}" type="presParOf" srcId="{FCF0E278-A9D0-A443-9AD4-D70F39C2D72A}" destId="{9A7524FC-D50D-5642-B4F5-5999E2B8E16E}" srcOrd="8" destOrd="0" presId="urn:microsoft.com/office/officeart/2008/layout/HorizontalMultiLevelHierarchy"/>
    <dgm:cxn modelId="{317AB99C-07D7-C54E-AB0F-1CF8BC63F712}" type="presParOf" srcId="{9A7524FC-D50D-5642-B4F5-5999E2B8E16E}" destId="{03AC96CB-1A87-F845-81FB-8BDDC4D60759}" srcOrd="0" destOrd="0" presId="urn:microsoft.com/office/officeart/2008/layout/HorizontalMultiLevelHierarchy"/>
    <dgm:cxn modelId="{ED0FD651-BEA4-FD47-83BC-870D1438B89E}" type="presParOf" srcId="{FCF0E278-A9D0-A443-9AD4-D70F39C2D72A}" destId="{B4E83C59-CEC1-B140-8FA2-42C4AB930701}" srcOrd="9" destOrd="0" presId="urn:microsoft.com/office/officeart/2008/layout/HorizontalMultiLevelHierarchy"/>
    <dgm:cxn modelId="{C3F91865-ACDB-7B4D-9EDF-1948B83AEBBB}" type="presParOf" srcId="{B4E83C59-CEC1-B140-8FA2-42C4AB930701}" destId="{A2758F26-83EF-C740-83C3-32994DE1C06A}" srcOrd="0" destOrd="0" presId="urn:microsoft.com/office/officeart/2008/layout/HorizontalMultiLevelHierarchy"/>
    <dgm:cxn modelId="{94882573-CFC2-A74D-8E2C-28F847BD263B}" type="presParOf" srcId="{B4E83C59-CEC1-B140-8FA2-42C4AB930701}" destId="{18E9E8EA-388B-D043-8B31-BA0C5F442BAC}" srcOrd="1" destOrd="0" presId="urn:microsoft.com/office/officeart/2008/layout/HorizontalMultiLevelHierarchy"/>
    <dgm:cxn modelId="{CC7EF272-18C9-354F-9C4E-4D978ACC8CF8}" type="presParOf" srcId="{FCF0E278-A9D0-A443-9AD4-D70F39C2D72A}" destId="{EF42F5A6-BFD5-1049-A70C-FEA51A98A515}" srcOrd="10" destOrd="0" presId="urn:microsoft.com/office/officeart/2008/layout/HorizontalMultiLevelHierarchy"/>
    <dgm:cxn modelId="{D5DC5742-C7F3-304B-9BFF-8C5350DC24DE}" type="presParOf" srcId="{EF42F5A6-BFD5-1049-A70C-FEA51A98A515}" destId="{018D7326-710B-DB4C-82A4-1D95840D8764}" srcOrd="0" destOrd="0" presId="urn:microsoft.com/office/officeart/2008/layout/HorizontalMultiLevelHierarchy"/>
    <dgm:cxn modelId="{833F5CC4-FA32-5C4A-B900-62291CDF2E68}" type="presParOf" srcId="{FCF0E278-A9D0-A443-9AD4-D70F39C2D72A}" destId="{9877EBF4-0CA3-0144-9E9B-3E6A13902A5C}" srcOrd="11" destOrd="0" presId="urn:microsoft.com/office/officeart/2008/layout/HorizontalMultiLevelHierarchy"/>
    <dgm:cxn modelId="{235A7E60-B050-914B-96CD-6A9EA83303E6}" type="presParOf" srcId="{9877EBF4-0CA3-0144-9E9B-3E6A13902A5C}" destId="{F7CBB470-A0AB-7041-B767-2A48706F3BD7}" srcOrd="0" destOrd="0" presId="urn:microsoft.com/office/officeart/2008/layout/HorizontalMultiLevelHierarchy"/>
    <dgm:cxn modelId="{3FEBCCC0-1AB2-0C44-915D-1BD527B9CAE4}" type="presParOf" srcId="{9877EBF4-0CA3-0144-9E9B-3E6A13902A5C}" destId="{CC3AF67E-6325-AE46-8951-D41DDEE7BC4A}"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A2CB99F1-9A57-374C-83FF-5336E17C79DC}" type="doc">
      <dgm:prSet loTypeId="urn:microsoft.com/office/officeart/2008/layout/RadialCluster" loCatId="" qsTypeId="urn:microsoft.com/office/officeart/2005/8/quickstyle/simple1" qsCatId="simple" csTypeId="urn:microsoft.com/office/officeart/2005/8/colors/accent1_2" csCatId="accent1" phldr="1"/>
      <dgm:spPr/>
      <dgm:t>
        <a:bodyPr/>
        <a:lstStyle/>
        <a:p>
          <a:endParaRPr lang="de-DE"/>
        </a:p>
      </dgm:t>
    </dgm:pt>
    <dgm:pt modelId="{B64D42B6-38D0-FE41-A206-FA85129C0ECB}">
      <dgm:prSet phldrT="[Text]"/>
      <dgm:spPr/>
      <dgm:t>
        <a:bodyPr/>
        <a:lstStyle/>
        <a:p>
          <a:r>
            <a:rPr lang="de-DE" dirty="0"/>
            <a:t>Produkt</a:t>
          </a:r>
        </a:p>
      </dgm:t>
    </dgm:pt>
    <dgm:pt modelId="{8FA44651-FA78-C548-8AE8-DD66CD86141D}" type="parTrans" cxnId="{89F54F45-A797-7A42-B0EC-EF3BC0E10BCA}">
      <dgm:prSet/>
      <dgm:spPr/>
      <dgm:t>
        <a:bodyPr/>
        <a:lstStyle/>
        <a:p>
          <a:endParaRPr lang="de-DE"/>
        </a:p>
      </dgm:t>
    </dgm:pt>
    <dgm:pt modelId="{02560FC1-29A9-9949-989E-7B45B08A5063}" type="sibTrans" cxnId="{89F54F45-A797-7A42-B0EC-EF3BC0E10BCA}">
      <dgm:prSet/>
      <dgm:spPr/>
      <dgm:t>
        <a:bodyPr/>
        <a:lstStyle/>
        <a:p>
          <a:endParaRPr lang="de-DE"/>
        </a:p>
      </dgm:t>
    </dgm:pt>
    <dgm:pt modelId="{AD7E893B-D742-C341-805B-51347E5CD49F}">
      <dgm:prSet phldrT="[Text]"/>
      <dgm:spPr/>
      <dgm:t>
        <a:bodyPr/>
        <a:lstStyle/>
        <a:p>
          <a:r>
            <a:rPr lang="de-DE" dirty="0"/>
            <a:t>Direkter</a:t>
          </a:r>
          <a:br>
            <a:rPr lang="de-DE" dirty="0"/>
          </a:br>
          <a:r>
            <a:rPr lang="de-DE" dirty="0"/>
            <a:t>Nutzen</a:t>
          </a:r>
        </a:p>
      </dgm:t>
    </dgm:pt>
    <dgm:pt modelId="{5DF76442-1103-1345-9975-FD249C97F59D}" type="parTrans" cxnId="{E73FC34E-A723-B345-898C-A3C83CC21F3D}">
      <dgm:prSet/>
      <dgm:spPr/>
      <dgm:t>
        <a:bodyPr/>
        <a:lstStyle/>
        <a:p>
          <a:endParaRPr lang="de-DE"/>
        </a:p>
      </dgm:t>
    </dgm:pt>
    <dgm:pt modelId="{F311DBC0-6FB7-664B-96E1-498419EF1B7B}" type="sibTrans" cxnId="{E73FC34E-A723-B345-898C-A3C83CC21F3D}">
      <dgm:prSet/>
      <dgm:spPr/>
      <dgm:t>
        <a:bodyPr/>
        <a:lstStyle/>
        <a:p>
          <a:endParaRPr lang="de-DE"/>
        </a:p>
      </dgm:t>
    </dgm:pt>
    <dgm:pt modelId="{C123E3F8-A4D7-5041-80E4-26FAEF2F85F7}">
      <dgm:prSet phldrT="[Text]"/>
      <dgm:spPr/>
      <dgm:t>
        <a:bodyPr/>
        <a:lstStyle/>
        <a:p>
          <a:r>
            <a:rPr lang="de-DE" dirty="0"/>
            <a:t>Wert</a:t>
          </a:r>
        </a:p>
      </dgm:t>
    </dgm:pt>
    <dgm:pt modelId="{0CDC1542-7D09-9448-9BE2-000A99DD43E8}" type="parTrans" cxnId="{AA7F6B30-4915-6A4F-82DC-E030255116F9}">
      <dgm:prSet/>
      <dgm:spPr/>
      <dgm:t>
        <a:bodyPr/>
        <a:lstStyle/>
        <a:p>
          <a:endParaRPr lang="de-DE"/>
        </a:p>
      </dgm:t>
    </dgm:pt>
    <dgm:pt modelId="{EBBA0CFF-5ABC-6A43-9501-D6EC36D82E8A}" type="sibTrans" cxnId="{AA7F6B30-4915-6A4F-82DC-E030255116F9}">
      <dgm:prSet/>
      <dgm:spPr/>
      <dgm:t>
        <a:bodyPr/>
        <a:lstStyle/>
        <a:p>
          <a:endParaRPr lang="de-DE"/>
        </a:p>
      </dgm:t>
    </dgm:pt>
    <dgm:pt modelId="{41B4906C-5D46-AD49-B52F-362221C7AD64}">
      <dgm:prSet phldrT="[Text]"/>
      <dgm:spPr/>
      <dgm:t>
        <a:bodyPr/>
        <a:lstStyle/>
        <a:p>
          <a:r>
            <a:rPr lang="de-DE" dirty="0"/>
            <a:t>Funktion</a:t>
          </a:r>
        </a:p>
      </dgm:t>
    </dgm:pt>
    <dgm:pt modelId="{6D9B6DEA-3B5A-5144-9C57-54546C4FA0D1}" type="parTrans" cxnId="{E40303B0-B0C5-5D4D-A8CE-151D393EED07}">
      <dgm:prSet/>
      <dgm:spPr/>
      <dgm:t>
        <a:bodyPr/>
        <a:lstStyle/>
        <a:p>
          <a:endParaRPr lang="de-DE"/>
        </a:p>
      </dgm:t>
    </dgm:pt>
    <dgm:pt modelId="{EF3D0CD1-7DD9-E847-A10C-CD2E411357C8}" type="sibTrans" cxnId="{E40303B0-B0C5-5D4D-A8CE-151D393EED07}">
      <dgm:prSet/>
      <dgm:spPr/>
      <dgm:t>
        <a:bodyPr/>
        <a:lstStyle/>
        <a:p>
          <a:endParaRPr lang="de-DE"/>
        </a:p>
      </dgm:t>
    </dgm:pt>
    <dgm:pt modelId="{15C2332D-FFC1-9042-90DE-FEA033D9EEEF}">
      <dgm:prSet phldrT="[Text]"/>
      <dgm:spPr/>
      <dgm:t>
        <a:bodyPr/>
        <a:lstStyle/>
        <a:p>
          <a:r>
            <a:rPr lang="de-DE" dirty="0"/>
            <a:t>indirekter</a:t>
          </a:r>
          <a:br>
            <a:rPr lang="de-DE" dirty="0"/>
          </a:br>
          <a:r>
            <a:rPr lang="de-DE" dirty="0"/>
            <a:t>Nutzen</a:t>
          </a:r>
        </a:p>
      </dgm:t>
    </dgm:pt>
    <dgm:pt modelId="{3E749DC7-9A12-7A46-84C3-D3EE027AC9A5}" type="parTrans" cxnId="{3E1F473C-1BCD-C54D-ADD4-0241D709CA8B}">
      <dgm:prSet/>
      <dgm:spPr/>
      <dgm:t>
        <a:bodyPr/>
        <a:lstStyle/>
        <a:p>
          <a:endParaRPr lang="de-DE"/>
        </a:p>
      </dgm:t>
    </dgm:pt>
    <dgm:pt modelId="{9A9ACBB4-F790-7A46-873A-9051024329B4}" type="sibTrans" cxnId="{3E1F473C-1BCD-C54D-ADD4-0241D709CA8B}">
      <dgm:prSet/>
      <dgm:spPr/>
      <dgm:t>
        <a:bodyPr/>
        <a:lstStyle/>
        <a:p>
          <a:endParaRPr lang="de-DE"/>
        </a:p>
      </dgm:t>
    </dgm:pt>
    <dgm:pt modelId="{D8510293-AF0A-8F4C-A4CD-AADBB6D0C8D5}">
      <dgm:prSet phldrT="[Text]"/>
      <dgm:spPr/>
      <dgm:t>
        <a:bodyPr/>
        <a:lstStyle/>
        <a:p>
          <a:r>
            <a:rPr lang="de-DE" dirty="0"/>
            <a:t>Gewinn</a:t>
          </a:r>
        </a:p>
      </dgm:t>
    </dgm:pt>
    <dgm:pt modelId="{B8463539-3385-FA43-BFF8-F77825B12D6C}" type="parTrans" cxnId="{5FEB9620-BEA6-3547-8178-5896A2C392A1}">
      <dgm:prSet/>
      <dgm:spPr/>
      <dgm:t>
        <a:bodyPr/>
        <a:lstStyle/>
        <a:p>
          <a:endParaRPr lang="de-DE"/>
        </a:p>
      </dgm:t>
    </dgm:pt>
    <dgm:pt modelId="{1D0E349D-203E-B945-9FDC-531586F55516}" type="sibTrans" cxnId="{5FEB9620-BEA6-3547-8178-5896A2C392A1}">
      <dgm:prSet/>
      <dgm:spPr/>
      <dgm:t>
        <a:bodyPr/>
        <a:lstStyle/>
        <a:p>
          <a:endParaRPr lang="de-DE"/>
        </a:p>
      </dgm:t>
    </dgm:pt>
    <dgm:pt modelId="{E660A670-2072-0445-9CD8-7FD7035C9ED3}">
      <dgm:prSet phldrT="[Text]"/>
      <dgm:spPr/>
      <dgm:t>
        <a:bodyPr/>
        <a:lstStyle/>
        <a:p>
          <a:r>
            <a:rPr lang="de-DE" dirty="0"/>
            <a:t>Ent-sorgung</a:t>
          </a:r>
        </a:p>
      </dgm:t>
    </dgm:pt>
    <dgm:pt modelId="{332DB85E-72AE-6B41-A82E-15CDA9E075C0}" type="parTrans" cxnId="{AC3A97FC-F176-D348-A139-89ED652C7755}">
      <dgm:prSet/>
      <dgm:spPr/>
      <dgm:t>
        <a:bodyPr/>
        <a:lstStyle/>
        <a:p>
          <a:endParaRPr lang="de-DE"/>
        </a:p>
      </dgm:t>
    </dgm:pt>
    <dgm:pt modelId="{3ED51EA1-4B97-EB4E-96B9-CD51D0D04D3E}" type="sibTrans" cxnId="{AC3A97FC-F176-D348-A139-89ED652C7755}">
      <dgm:prSet/>
      <dgm:spPr/>
      <dgm:t>
        <a:bodyPr/>
        <a:lstStyle/>
        <a:p>
          <a:endParaRPr lang="de-DE"/>
        </a:p>
      </dgm:t>
    </dgm:pt>
    <dgm:pt modelId="{DC978AA9-F623-1440-9DDB-54EC67BF0459}">
      <dgm:prSet phldrT="[Text]"/>
      <dgm:spPr/>
      <dgm:t>
        <a:bodyPr/>
        <a:lstStyle/>
        <a:p>
          <a:r>
            <a:rPr lang="de-DE" dirty="0"/>
            <a:t>Kosten</a:t>
          </a:r>
        </a:p>
      </dgm:t>
    </dgm:pt>
    <dgm:pt modelId="{729CEDE7-BA78-A04B-9184-C32BF9BE7D8F}" type="parTrans" cxnId="{F12FE693-35AF-424A-9F4C-9D1C2991CEC7}">
      <dgm:prSet/>
      <dgm:spPr/>
      <dgm:t>
        <a:bodyPr/>
        <a:lstStyle/>
        <a:p>
          <a:endParaRPr lang="de-DE"/>
        </a:p>
      </dgm:t>
    </dgm:pt>
    <dgm:pt modelId="{52067B1E-082A-3A46-9C0F-48D3DF43B493}" type="sibTrans" cxnId="{F12FE693-35AF-424A-9F4C-9D1C2991CEC7}">
      <dgm:prSet/>
      <dgm:spPr/>
      <dgm:t>
        <a:bodyPr/>
        <a:lstStyle/>
        <a:p>
          <a:endParaRPr lang="de-DE"/>
        </a:p>
      </dgm:t>
    </dgm:pt>
    <dgm:pt modelId="{D18494C0-895D-B941-95F1-3EDDE0D6D315}" type="pres">
      <dgm:prSet presAssocID="{A2CB99F1-9A57-374C-83FF-5336E17C79DC}" presName="Name0" presStyleCnt="0">
        <dgm:presLayoutVars>
          <dgm:chMax val="1"/>
          <dgm:chPref val="1"/>
          <dgm:dir/>
          <dgm:animOne val="branch"/>
          <dgm:animLvl val="lvl"/>
        </dgm:presLayoutVars>
      </dgm:prSet>
      <dgm:spPr/>
    </dgm:pt>
    <dgm:pt modelId="{A1FE4AC7-1321-1E40-A3AB-4253DDEA1885}" type="pres">
      <dgm:prSet presAssocID="{B64D42B6-38D0-FE41-A206-FA85129C0ECB}" presName="singleCycle" presStyleCnt="0"/>
      <dgm:spPr/>
    </dgm:pt>
    <dgm:pt modelId="{FDDFD677-AC4C-754D-8E4A-CFE68B9C1E08}" type="pres">
      <dgm:prSet presAssocID="{B64D42B6-38D0-FE41-A206-FA85129C0ECB}" presName="singleCenter" presStyleLbl="node1" presStyleIdx="0" presStyleCnt="8">
        <dgm:presLayoutVars>
          <dgm:chMax val="7"/>
          <dgm:chPref val="7"/>
        </dgm:presLayoutVars>
      </dgm:prSet>
      <dgm:spPr/>
    </dgm:pt>
    <dgm:pt modelId="{FF4B4FE0-0B4B-824C-9AC7-8CBA7CAE34A7}" type="pres">
      <dgm:prSet presAssocID="{5DF76442-1103-1345-9975-FD249C97F59D}" presName="Name56" presStyleLbl="parChTrans1D2" presStyleIdx="0" presStyleCnt="7"/>
      <dgm:spPr/>
    </dgm:pt>
    <dgm:pt modelId="{2E705AAE-667A-2344-BD60-13B5C271B4D8}" type="pres">
      <dgm:prSet presAssocID="{AD7E893B-D742-C341-805B-51347E5CD49F}" presName="text0" presStyleLbl="node1" presStyleIdx="1" presStyleCnt="8">
        <dgm:presLayoutVars>
          <dgm:bulletEnabled val="1"/>
        </dgm:presLayoutVars>
      </dgm:prSet>
      <dgm:spPr/>
    </dgm:pt>
    <dgm:pt modelId="{079C3C95-5187-2940-B69A-2E9F50E6D520}" type="pres">
      <dgm:prSet presAssocID="{3E749DC7-9A12-7A46-84C3-D3EE027AC9A5}" presName="Name56" presStyleLbl="parChTrans1D2" presStyleIdx="1" presStyleCnt="7"/>
      <dgm:spPr/>
    </dgm:pt>
    <dgm:pt modelId="{F08017C7-5124-7846-B2E6-5341F55501DE}" type="pres">
      <dgm:prSet presAssocID="{15C2332D-FFC1-9042-90DE-FEA033D9EEEF}" presName="text0" presStyleLbl="node1" presStyleIdx="2" presStyleCnt="8">
        <dgm:presLayoutVars>
          <dgm:bulletEnabled val="1"/>
        </dgm:presLayoutVars>
      </dgm:prSet>
      <dgm:spPr/>
    </dgm:pt>
    <dgm:pt modelId="{EE0BBAB9-2635-FD4F-B91E-0736CCA071FB}" type="pres">
      <dgm:prSet presAssocID="{0CDC1542-7D09-9448-9BE2-000A99DD43E8}" presName="Name56" presStyleLbl="parChTrans1D2" presStyleIdx="2" presStyleCnt="7"/>
      <dgm:spPr/>
    </dgm:pt>
    <dgm:pt modelId="{53DFBBF8-49B1-4E49-952F-97EA605CE642}" type="pres">
      <dgm:prSet presAssocID="{C123E3F8-A4D7-5041-80E4-26FAEF2F85F7}" presName="text0" presStyleLbl="node1" presStyleIdx="3" presStyleCnt="8">
        <dgm:presLayoutVars>
          <dgm:bulletEnabled val="1"/>
        </dgm:presLayoutVars>
      </dgm:prSet>
      <dgm:spPr/>
    </dgm:pt>
    <dgm:pt modelId="{0F7DFD5C-41A7-754A-A38B-71D9B85CE5AF}" type="pres">
      <dgm:prSet presAssocID="{6D9B6DEA-3B5A-5144-9C57-54546C4FA0D1}" presName="Name56" presStyleLbl="parChTrans1D2" presStyleIdx="3" presStyleCnt="7"/>
      <dgm:spPr/>
    </dgm:pt>
    <dgm:pt modelId="{29883E22-1557-F94B-8A15-DDB867B65675}" type="pres">
      <dgm:prSet presAssocID="{41B4906C-5D46-AD49-B52F-362221C7AD64}" presName="text0" presStyleLbl="node1" presStyleIdx="4" presStyleCnt="8">
        <dgm:presLayoutVars>
          <dgm:bulletEnabled val="1"/>
        </dgm:presLayoutVars>
      </dgm:prSet>
      <dgm:spPr/>
    </dgm:pt>
    <dgm:pt modelId="{D4F99CA2-82CD-F849-AA4B-CAA72F82D0E5}" type="pres">
      <dgm:prSet presAssocID="{B8463539-3385-FA43-BFF8-F77825B12D6C}" presName="Name56" presStyleLbl="parChTrans1D2" presStyleIdx="4" presStyleCnt="7"/>
      <dgm:spPr/>
    </dgm:pt>
    <dgm:pt modelId="{AAA7EFDF-440A-A04D-AD7F-06DDBEA1D396}" type="pres">
      <dgm:prSet presAssocID="{D8510293-AF0A-8F4C-A4CD-AADBB6D0C8D5}" presName="text0" presStyleLbl="node1" presStyleIdx="5" presStyleCnt="8">
        <dgm:presLayoutVars>
          <dgm:bulletEnabled val="1"/>
        </dgm:presLayoutVars>
      </dgm:prSet>
      <dgm:spPr/>
    </dgm:pt>
    <dgm:pt modelId="{47420BE8-D588-8F4B-9E71-911FA6762F04}" type="pres">
      <dgm:prSet presAssocID="{729CEDE7-BA78-A04B-9184-C32BF9BE7D8F}" presName="Name56" presStyleLbl="parChTrans1D2" presStyleIdx="5" presStyleCnt="7"/>
      <dgm:spPr/>
    </dgm:pt>
    <dgm:pt modelId="{A05F8D7C-1FAA-AA47-A4EB-240E3C110338}" type="pres">
      <dgm:prSet presAssocID="{DC978AA9-F623-1440-9DDB-54EC67BF0459}" presName="text0" presStyleLbl="node1" presStyleIdx="6" presStyleCnt="8">
        <dgm:presLayoutVars>
          <dgm:bulletEnabled val="1"/>
        </dgm:presLayoutVars>
      </dgm:prSet>
      <dgm:spPr/>
    </dgm:pt>
    <dgm:pt modelId="{3407949F-9B01-EE47-A597-21E408DEB713}" type="pres">
      <dgm:prSet presAssocID="{332DB85E-72AE-6B41-A82E-15CDA9E075C0}" presName="Name56" presStyleLbl="parChTrans1D2" presStyleIdx="6" presStyleCnt="7"/>
      <dgm:spPr/>
    </dgm:pt>
    <dgm:pt modelId="{AA858EBB-97C0-354F-9233-E067E674D59C}" type="pres">
      <dgm:prSet presAssocID="{E660A670-2072-0445-9CD8-7FD7035C9ED3}" presName="text0" presStyleLbl="node1" presStyleIdx="7" presStyleCnt="8">
        <dgm:presLayoutVars>
          <dgm:bulletEnabled val="1"/>
        </dgm:presLayoutVars>
      </dgm:prSet>
      <dgm:spPr/>
    </dgm:pt>
  </dgm:ptLst>
  <dgm:cxnLst>
    <dgm:cxn modelId="{725C0713-983D-A247-9AE1-DBB05745A722}" type="presOf" srcId="{332DB85E-72AE-6B41-A82E-15CDA9E075C0}" destId="{3407949F-9B01-EE47-A597-21E408DEB713}" srcOrd="0" destOrd="0" presId="urn:microsoft.com/office/officeart/2008/layout/RadialCluster"/>
    <dgm:cxn modelId="{5FEB9620-BEA6-3547-8178-5896A2C392A1}" srcId="{B64D42B6-38D0-FE41-A206-FA85129C0ECB}" destId="{D8510293-AF0A-8F4C-A4CD-AADBB6D0C8D5}" srcOrd="4" destOrd="0" parTransId="{B8463539-3385-FA43-BFF8-F77825B12D6C}" sibTransId="{1D0E349D-203E-B945-9FDC-531586F55516}"/>
    <dgm:cxn modelId="{D5BDE92C-12C7-4147-9B22-18B86B26676E}" type="presOf" srcId="{B64D42B6-38D0-FE41-A206-FA85129C0ECB}" destId="{FDDFD677-AC4C-754D-8E4A-CFE68B9C1E08}" srcOrd="0" destOrd="0" presId="urn:microsoft.com/office/officeart/2008/layout/RadialCluster"/>
    <dgm:cxn modelId="{AA7F6B30-4915-6A4F-82DC-E030255116F9}" srcId="{B64D42B6-38D0-FE41-A206-FA85129C0ECB}" destId="{C123E3F8-A4D7-5041-80E4-26FAEF2F85F7}" srcOrd="2" destOrd="0" parTransId="{0CDC1542-7D09-9448-9BE2-000A99DD43E8}" sibTransId="{EBBA0CFF-5ABC-6A43-9501-D6EC36D82E8A}"/>
    <dgm:cxn modelId="{856D6B35-0428-7C4A-9C48-2F21AA2F08FE}" type="presOf" srcId="{41B4906C-5D46-AD49-B52F-362221C7AD64}" destId="{29883E22-1557-F94B-8A15-DDB867B65675}" srcOrd="0" destOrd="0" presId="urn:microsoft.com/office/officeart/2008/layout/RadialCluster"/>
    <dgm:cxn modelId="{6F77DF37-4575-AC44-A849-B943AF8F5DB4}" type="presOf" srcId="{0CDC1542-7D09-9448-9BE2-000A99DD43E8}" destId="{EE0BBAB9-2635-FD4F-B91E-0736CCA071FB}" srcOrd="0" destOrd="0" presId="urn:microsoft.com/office/officeart/2008/layout/RadialCluster"/>
    <dgm:cxn modelId="{8301DD38-3EF3-0145-9B5D-09D7E014A183}" type="presOf" srcId="{3E749DC7-9A12-7A46-84C3-D3EE027AC9A5}" destId="{079C3C95-5187-2940-B69A-2E9F50E6D520}" srcOrd="0" destOrd="0" presId="urn:microsoft.com/office/officeart/2008/layout/RadialCluster"/>
    <dgm:cxn modelId="{3E1F473C-1BCD-C54D-ADD4-0241D709CA8B}" srcId="{B64D42B6-38D0-FE41-A206-FA85129C0ECB}" destId="{15C2332D-FFC1-9042-90DE-FEA033D9EEEF}" srcOrd="1" destOrd="0" parTransId="{3E749DC7-9A12-7A46-84C3-D3EE027AC9A5}" sibTransId="{9A9ACBB4-F790-7A46-873A-9051024329B4}"/>
    <dgm:cxn modelId="{AFE0AA3E-5E37-E941-9023-F685C8905929}" type="presOf" srcId="{15C2332D-FFC1-9042-90DE-FEA033D9EEEF}" destId="{F08017C7-5124-7846-B2E6-5341F55501DE}" srcOrd="0" destOrd="0" presId="urn:microsoft.com/office/officeart/2008/layout/RadialCluster"/>
    <dgm:cxn modelId="{89F54F45-A797-7A42-B0EC-EF3BC0E10BCA}" srcId="{A2CB99F1-9A57-374C-83FF-5336E17C79DC}" destId="{B64D42B6-38D0-FE41-A206-FA85129C0ECB}" srcOrd="0" destOrd="0" parTransId="{8FA44651-FA78-C548-8AE8-DD66CD86141D}" sibTransId="{02560FC1-29A9-9949-989E-7B45B08A5063}"/>
    <dgm:cxn modelId="{9AD01747-8A72-C648-8243-346D2EB3E925}" type="presOf" srcId="{B8463539-3385-FA43-BFF8-F77825B12D6C}" destId="{D4F99CA2-82CD-F849-AA4B-CAA72F82D0E5}" srcOrd="0" destOrd="0" presId="urn:microsoft.com/office/officeart/2008/layout/RadialCluster"/>
    <dgm:cxn modelId="{E73FC34E-A723-B345-898C-A3C83CC21F3D}" srcId="{B64D42B6-38D0-FE41-A206-FA85129C0ECB}" destId="{AD7E893B-D742-C341-805B-51347E5CD49F}" srcOrd="0" destOrd="0" parTransId="{5DF76442-1103-1345-9975-FD249C97F59D}" sibTransId="{F311DBC0-6FB7-664B-96E1-498419EF1B7B}"/>
    <dgm:cxn modelId="{94DCAE55-C902-684B-9F10-E142C44351BC}" type="presOf" srcId="{D8510293-AF0A-8F4C-A4CD-AADBB6D0C8D5}" destId="{AAA7EFDF-440A-A04D-AD7F-06DDBEA1D396}" srcOrd="0" destOrd="0" presId="urn:microsoft.com/office/officeart/2008/layout/RadialCluster"/>
    <dgm:cxn modelId="{30035676-52C2-C848-84CF-83DBD1AFB491}" type="presOf" srcId="{AD7E893B-D742-C341-805B-51347E5CD49F}" destId="{2E705AAE-667A-2344-BD60-13B5C271B4D8}" srcOrd="0" destOrd="0" presId="urn:microsoft.com/office/officeart/2008/layout/RadialCluster"/>
    <dgm:cxn modelId="{B2F39B81-1A47-3340-ACF4-3D75A0EC9C10}" type="presOf" srcId="{5DF76442-1103-1345-9975-FD249C97F59D}" destId="{FF4B4FE0-0B4B-824C-9AC7-8CBA7CAE34A7}" srcOrd="0" destOrd="0" presId="urn:microsoft.com/office/officeart/2008/layout/RadialCluster"/>
    <dgm:cxn modelId="{D6379A83-483B-A544-9C2E-6C9C4374C599}" type="presOf" srcId="{6D9B6DEA-3B5A-5144-9C57-54546C4FA0D1}" destId="{0F7DFD5C-41A7-754A-A38B-71D9B85CE5AF}" srcOrd="0" destOrd="0" presId="urn:microsoft.com/office/officeart/2008/layout/RadialCluster"/>
    <dgm:cxn modelId="{F12FE693-35AF-424A-9F4C-9D1C2991CEC7}" srcId="{B64D42B6-38D0-FE41-A206-FA85129C0ECB}" destId="{DC978AA9-F623-1440-9DDB-54EC67BF0459}" srcOrd="5" destOrd="0" parTransId="{729CEDE7-BA78-A04B-9184-C32BF9BE7D8F}" sibTransId="{52067B1E-082A-3A46-9C0F-48D3DF43B493}"/>
    <dgm:cxn modelId="{6F7A2798-59FF-0A4A-BDF7-A27E3F6CA14C}" type="presOf" srcId="{C123E3F8-A4D7-5041-80E4-26FAEF2F85F7}" destId="{53DFBBF8-49B1-4E49-952F-97EA605CE642}" srcOrd="0" destOrd="0" presId="urn:microsoft.com/office/officeart/2008/layout/RadialCluster"/>
    <dgm:cxn modelId="{551BD39A-0DBA-E946-B24A-EA6F21405081}" type="presOf" srcId="{DC978AA9-F623-1440-9DDB-54EC67BF0459}" destId="{A05F8D7C-1FAA-AA47-A4EB-240E3C110338}" srcOrd="0" destOrd="0" presId="urn:microsoft.com/office/officeart/2008/layout/RadialCluster"/>
    <dgm:cxn modelId="{E40303B0-B0C5-5D4D-A8CE-151D393EED07}" srcId="{B64D42B6-38D0-FE41-A206-FA85129C0ECB}" destId="{41B4906C-5D46-AD49-B52F-362221C7AD64}" srcOrd="3" destOrd="0" parTransId="{6D9B6DEA-3B5A-5144-9C57-54546C4FA0D1}" sibTransId="{EF3D0CD1-7DD9-E847-A10C-CD2E411357C8}"/>
    <dgm:cxn modelId="{6A717AE6-9F4E-1442-B18F-A6192E312819}" type="presOf" srcId="{A2CB99F1-9A57-374C-83FF-5336E17C79DC}" destId="{D18494C0-895D-B941-95F1-3EDDE0D6D315}" srcOrd="0" destOrd="0" presId="urn:microsoft.com/office/officeart/2008/layout/RadialCluster"/>
    <dgm:cxn modelId="{F655AAF7-8BC0-BD43-998A-D1402EB040D4}" type="presOf" srcId="{729CEDE7-BA78-A04B-9184-C32BF9BE7D8F}" destId="{47420BE8-D588-8F4B-9E71-911FA6762F04}" srcOrd="0" destOrd="0" presId="urn:microsoft.com/office/officeart/2008/layout/RadialCluster"/>
    <dgm:cxn modelId="{F1A472F8-6A38-9149-818A-54F49AA56B02}" type="presOf" srcId="{E660A670-2072-0445-9CD8-7FD7035C9ED3}" destId="{AA858EBB-97C0-354F-9233-E067E674D59C}" srcOrd="0" destOrd="0" presId="urn:microsoft.com/office/officeart/2008/layout/RadialCluster"/>
    <dgm:cxn modelId="{AC3A97FC-F176-D348-A139-89ED652C7755}" srcId="{B64D42B6-38D0-FE41-A206-FA85129C0ECB}" destId="{E660A670-2072-0445-9CD8-7FD7035C9ED3}" srcOrd="6" destOrd="0" parTransId="{332DB85E-72AE-6B41-A82E-15CDA9E075C0}" sibTransId="{3ED51EA1-4B97-EB4E-96B9-CD51D0D04D3E}"/>
    <dgm:cxn modelId="{B7F6DE69-BEDE-514E-B8A1-8A7D6E885E2A}" type="presParOf" srcId="{D18494C0-895D-B941-95F1-3EDDE0D6D315}" destId="{A1FE4AC7-1321-1E40-A3AB-4253DDEA1885}" srcOrd="0" destOrd="0" presId="urn:microsoft.com/office/officeart/2008/layout/RadialCluster"/>
    <dgm:cxn modelId="{3AC5918F-4668-4946-8B22-9A04CDBAA025}" type="presParOf" srcId="{A1FE4AC7-1321-1E40-A3AB-4253DDEA1885}" destId="{FDDFD677-AC4C-754D-8E4A-CFE68B9C1E08}" srcOrd="0" destOrd="0" presId="urn:microsoft.com/office/officeart/2008/layout/RadialCluster"/>
    <dgm:cxn modelId="{51BA8CCE-B99C-F841-A568-4F1053FDA793}" type="presParOf" srcId="{A1FE4AC7-1321-1E40-A3AB-4253DDEA1885}" destId="{FF4B4FE0-0B4B-824C-9AC7-8CBA7CAE34A7}" srcOrd="1" destOrd="0" presId="urn:microsoft.com/office/officeart/2008/layout/RadialCluster"/>
    <dgm:cxn modelId="{719975C6-C299-FF47-8A53-5715DD33024D}" type="presParOf" srcId="{A1FE4AC7-1321-1E40-A3AB-4253DDEA1885}" destId="{2E705AAE-667A-2344-BD60-13B5C271B4D8}" srcOrd="2" destOrd="0" presId="urn:microsoft.com/office/officeart/2008/layout/RadialCluster"/>
    <dgm:cxn modelId="{77E7F244-1BD0-C84D-8CF1-EECA59E3EC47}" type="presParOf" srcId="{A1FE4AC7-1321-1E40-A3AB-4253DDEA1885}" destId="{079C3C95-5187-2940-B69A-2E9F50E6D520}" srcOrd="3" destOrd="0" presId="urn:microsoft.com/office/officeart/2008/layout/RadialCluster"/>
    <dgm:cxn modelId="{B27146D4-CDCB-EF45-B06E-7DFF9E923864}" type="presParOf" srcId="{A1FE4AC7-1321-1E40-A3AB-4253DDEA1885}" destId="{F08017C7-5124-7846-B2E6-5341F55501DE}" srcOrd="4" destOrd="0" presId="urn:microsoft.com/office/officeart/2008/layout/RadialCluster"/>
    <dgm:cxn modelId="{044CE044-1FC7-3840-93A1-DDED2B54A654}" type="presParOf" srcId="{A1FE4AC7-1321-1E40-A3AB-4253DDEA1885}" destId="{EE0BBAB9-2635-FD4F-B91E-0736CCA071FB}" srcOrd="5" destOrd="0" presId="urn:microsoft.com/office/officeart/2008/layout/RadialCluster"/>
    <dgm:cxn modelId="{551FF470-9A71-524D-9F7D-0CF63B91B1E9}" type="presParOf" srcId="{A1FE4AC7-1321-1E40-A3AB-4253DDEA1885}" destId="{53DFBBF8-49B1-4E49-952F-97EA605CE642}" srcOrd="6" destOrd="0" presId="urn:microsoft.com/office/officeart/2008/layout/RadialCluster"/>
    <dgm:cxn modelId="{62DE77A2-EF37-D14E-8FB7-44D58A4E67BC}" type="presParOf" srcId="{A1FE4AC7-1321-1E40-A3AB-4253DDEA1885}" destId="{0F7DFD5C-41A7-754A-A38B-71D9B85CE5AF}" srcOrd="7" destOrd="0" presId="urn:microsoft.com/office/officeart/2008/layout/RadialCluster"/>
    <dgm:cxn modelId="{CB9F6B25-8933-A842-9ADF-56ACB4093CE7}" type="presParOf" srcId="{A1FE4AC7-1321-1E40-A3AB-4253DDEA1885}" destId="{29883E22-1557-F94B-8A15-DDB867B65675}" srcOrd="8" destOrd="0" presId="urn:microsoft.com/office/officeart/2008/layout/RadialCluster"/>
    <dgm:cxn modelId="{1CC55F15-8D7B-E840-934C-B2F35496CA70}" type="presParOf" srcId="{A1FE4AC7-1321-1E40-A3AB-4253DDEA1885}" destId="{D4F99CA2-82CD-F849-AA4B-CAA72F82D0E5}" srcOrd="9" destOrd="0" presId="urn:microsoft.com/office/officeart/2008/layout/RadialCluster"/>
    <dgm:cxn modelId="{25C94223-DD49-534D-84D8-95B0B2CF41C4}" type="presParOf" srcId="{A1FE4AC7-1321-1E40-A3AB-4253DDEA1885}" destId="{AAA7EFDF-440A-A04D-AD7F-06DDBEA1D396}" srcOrd="10" destOrd="0" presId="urn:microsoft.com/office/officeart/2008/layout/RadialCluster"/>
    <dgm:cxn modelId="{76B739C7-FD8E-5945-81F8-D4E249C8839A}" type="presParOf" srcId="{A1FE4AC7-1321-1E40-A3AB-4253DDEA1885}" destId="{47420BE8-D588-8F4B-9E71-911FA6762F04}" srcOrd="11" destOrd="0" presId="urn:microsoft.com/office/officeart/2008/layout/RadialCluster"/>
    <dgm:cxn modelId="{3CC940A7-61E9-4040-8AFD-0FF5B7503DF9}" type="presParOf" srcId="{A1FE4AC7-1321-1E40-A3AB-4253DDEA1885}" destId="{A05F8D7C-1FAA-AA47-A4EB-240E3C110338}" srcOrd="12" destOrd="0" presId="urn:microsoft.com/office/officeart/2008/layout/RadialCluster"/>
    <dgm:cxn modelId="{58927008-319C-EC4D-94E7-91B979E90154}" type="presParOf" srcId="{A1FE4AC7-1321-1E40-A3AB-4253DDEA1885}" destId="{3407949F-9B01-EE47-A597-21E408DEB713}" srcOrd="13" destOrd="0" presId="urn:microsoft.com/office/officeart/2008/layout/RadialCluster"/>
    <dgm:cxn modelId="{CCC26A10-37CD-5342-A519-10D00BD25F37}" type="presParOf" srcId="{A1FE4AC7-1321-1E40-A3AB-4253DDEA1885}" destId="{AA858EBB-97C0-354F-9233-E067E674D59C}"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83201FEF-D6F9-9E4C-AD22-513F97D6513F}"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de-DE"/>
        </a:p>
      </dgm:t>
    </dgm:pt>
    <dgm:pt modelId="{71B04B66-BCBF-1048-950F-552EAA34976B}">
      <dgm:prSet phldrT="[Text]"/>
      <dgm:spPr/>
      <dgm:t>
        <a:bodyPr/>
        <a:lstStyle/>
        <a:p>
          <a:r>
            <a:rPr lang="de-DE" dirty="0"/>
            <a:t>Produkt</a:t>
          </a:r>
        </a:p>
      </dgm:t>
    </dgm:pt>
    <dgm:pt modelId="{B9C9775F-410A-E54F-BE8B-760D6EFB293F}" type="parTrans" cxnId="{DE9D1D49-91A9-A842-B0AC-1412B6E6D4F9}">
      <dgm:prSet/>
      <dgm:spPr/>
      <dgm:t>
        <a:bodyPr/>
        <a:lstStyle/>
        <a:p>
          <a:endParaRPr lang="de-DE"/>
        </a:p>
      </dgm:t>
    </dgm:pt>
    <dgm:pt modelId="{82D4430A-7C2C-5740-9A9D-3623474949FC}" type="sibTrans" cxnId="{DE9D1D49-91A9-A842-B0AC-1412B6E6D4F9}">
      <dgm:prSet/>
      <dgm:spPr/>
      <dgm:t>
        <a:bodyPr/>
        <a:lstStyle/>
        <a:p>
          <a:endParaRPr lang="de-DE"/>
        </a:p>
      </dgm:t>
    </dgm:pt>
    <dgm:pt modelId="{19BA4B0A-D92C-8A44-9760-BBFFB6FFAC42}">
      <dgm:prSet phldrT="[Text]"/>
      <dgm:spPr/>
      <dgm:t>
        <a:bodyPr/>
        <a:lstStyle/>
        <a:p>
          <a:r>
            <a:rPr lang="de-DE" dirty="0"/>
            <a:t>Wertschöpfung</a:t>
          </a:r>
        </a:p>
      </dgm:t>
    </dgm:pt>
    <dgm:pt modelId="{C18F661D-0A13-654B-A536-50358B6B672E}" type="parTrans" cxnId="{10430AC2-CC81-1648-BF9A-67A28107E60C}">
      <dgm:prSet/>
      <dgm:spPr/>
      <dgm:t>
        <a:bodyPr/>
        <a:lstStyle/>
        <a:p>
          <a:endParaRPr lang="de-DE" dirty="0"/>
        </a:p>
      </dgm:t>
    </dgm:pt>
    <dgm:pt modelId="{13254AAB-3407-6240-A596-2F2A061AFF19}" type="sibTrans" cxnId="{10430AC2-CC81-1648-BF9A-67A28107E60C}">
      <dgm:prSet/>
      <dgm:spPr/>
      <dgm:t>
        <a:bodyPr/>
        <a:lstStyle/>
        <a:p>
          <a:endParaRPr lang="de-DE"/>
        </a:p>
      </dgm:t>
    </dgm:pt>
    <dgm:pt modelId="{7E78F33B-A221-CB4D-9C22-DEA55F12B567}">
      <dgm:prSet phldrT="[Text]"/>
      <dgm:spPr/>
      <dgm:t>
        <a:bodyPr/>
        <a:lstStyle/>
        <a:p>
          <a:r>
            <a:rPr lang="de-DE" dirty="0"/>
            <a:t>W-Kette</a:t>
          </a:r>
        </a:p>
      </dgm:t>
    </dgm:pt>
    <dgm:pt modelId="{3FCB7452-E63F-E24F-8107-F3C7E510C651}" type="parTrans" cxnId="{57223416-3F95-1946-B853-69FCAC2CD07F}">
      <dgm:prSet/>
      <dgm:spPr/>
      <dgm:t>
        <a:bodyPr/>
        <a:lstStyle/>
        <a:p>
          <a:endParaRPr lang="de-DE" dirty="0"/>
        </a:p>
      </dgm:t>
    </dgm:pt>
    <dgm:pt modelId="{99510A79-EBFC-414D-A08C-C364DC0FB8C6}" type="sibTrans" cxnId="{57223416-3F95-1946-B853-69FCAC2CD07F}">
      <dgm:prSet/>
      <dgm:spPr/>
      <dgm:t>
        <a:bodyPr/>
        <a:lstStyle/>
        <a:p>
          <a:endParaRPr lang="de-DE"/>
        </a:p>
      </dgm:t>
    </dgm:pt>
    <dgm:pt modelId="{63B383A4-B332-844D-9617-980196326C69}">
      <dgm:prSet phldrT="[Text]"/>
      <dgm:spPr/>
      <dgm:t>
        <a:bodyPr/>
        <a:lstStyle/>
        <a:p>
          <a:r>
            <a:rPr lang="de-DE" dirty="0"/>
            <a:t>Ressourcen</a:t>
          </a:r>
        </a:p>
      </dgm:t>
    </dgm:pt>
    <dgm:pt modelId="{0DF88D3C-B4B1-6542-AE5F-91C8FE852329}" type="parTrans" cxnId="{19605AD3-3F46-6849-AA7F-99BF508A46F5}">
      <dgm:prSet/>
      <dgm:spPr/>
      <dgm:t>
        <a:bodyPr/>
        <a:lstStyle/>
        <a:p>
          <a:endParaRPr lang="de-DE" dirty="0"/>
        </a:p>
      </dgm:t>
    </dgm:pt>
    <dgm:pt modelId="{75E72385-C30D-D546-90FA-A8002D3CF82C}" type="sibTrans" cxnId="{19605AD3-3F46-6849-AA7F-99BF508A46F5}">
      <dgm:prSet/>
      <dgm:spPr/>
      <dgm:t>
        <a:bodyPr/>
        <a:lstStyle/>
        <a:p>
          <a:endParaRPr lang="de-DE"/>
        </a:p>
      </dgm:t>
    </dgm:pt>
    <dgm:pt modelId="{FFF2045F-3794-884B-BD8A-C7673FF216EE}">
      <dgm:prSet phldrT="[Text]"/>
      <dgm:spPr/>
      <dgm:t>
        <a:bodyPr/>
        <a:lstStyle/>
        <a:p>
          <a:r>
            <a:rPr lang="de-DE" dirty="0"/>
            <a:t>Umwelt</a:t>
          </a:r>
        </a:p>
      </dgm:t>
    </dgm:pt>
    <dgm:pt modelId="{A6D0FD08-1CED-5B49-94FD-FCD94AACA797}" type="parTrans" cxnId="{DE4A8083-7CDE-6542-BA50-7BA42AFD12BF}">
      <dgm:prSet/>
      <dgm:spPr/>
      <dgm:t>
        <a:bodyPr/>
        <a:lstStyle/>
        <a:p>
          <a:endParaRPr lang="de-DE" dirty="0"/>
        </a:p>
      </dgm:t>
    </dgm:pt>
    <dgm:pt modelId="{AC5D5C68-266C-A247-A9AA-8C1348ECB75D}" type="sibTrans" cxnId="{DE4A8083-7CDE-6542-BA50-7BA42AFD12BF}">
      <dgm:prSet/>
      <dgm:spPr/>
      <dgm:t>
        <a:bodyPr/>
        <a:lstStyle/>
        <a:p>
          <a:endParaRPr lang="de-DE"/>
        </a:p>
      </dgm:t>
    </dgm:pt>
    <dgm:pt modelId="{9627324C-6759-554C-BA56-3835DA614DEB}">
      <dgm:prSet phldrT="[Text]"/>
      <dgm:spPr/>
      <dgm:t>
        <a:bodyPr/>
        <a:lstStyle/>
        <a:p>
          <a:r>
            <a:rPr lang="de-DE" dirty="0"/>
            <a:t>Gewinn</a:t>
          </a:r>
        </a:p>
      </dgm:t>
    </dgm:pt>
    <dgm:pt modelId="{3A9DD8BC-55D7-4B42-8A93-21DD5F6C15A7}" type="parTrans" cxnId="{FFA9539C-C429-974A-9912-C04352E007D5}">
      <dgm:prSet/>
      <dgm:spPr/>
      <dgm:t>
        <a:bodyPr/>
        <a:lstStyle/>
        <a:p>
          <a:endParaRPr lang="de-DE" dirty="0"/>
        </a:p>
      </dgm:t>
    </dgm:pt>
    <dgm:pt modelId="{59706414-96AB-5749-8456-D83242D82AC5}" type="sibTrans" cxnId="{FFA9539C-C429-974A-9912-C04352E007D5}">
      <dgm:prSet/>
      <dgm:spPr/>
      <dgm:t>
        <a:bodyPr/>
        <a:lstStyle/>
        <a:p>
          <a:endParaRPr lang="de-DE"/>
        </a:p>
      </dgm:t>
    </dgm:pt>
    <dgm:pt modelId="{AD00AE52-2A02-DC40-B118-00850FBE634B}">
      <dgm:prSet phldrT="[Text]"/>
      <dgm:spPr/>
      <dgm:t>
        <a:bodyPr/>
        <a:lstStyle/>
        <a:p>
          <a:r>
            <a:rPr lang="de-DE" dirty="0"/>
            <a:t>Produktion</a:t>
          </a:r>
        </a:p>
      </dgm:t>
    </dgm:pt>
    <dgm:pt modelId="{44DE5960-D2F7-D742-B28B-E2E1335C8FDD}" type="parTrans" cxnId="{F089DA49-1185-3447-B618-AD53FFCC2258}">
      <dgm:prSet/>
      <dgm:spPr/>
      <dgm:t>
        <a:bodyPr/>
        <a:lstStyle/>
        <a:p>
          <a:endParaRPr lang="de-DE" dirty="0"/>
        </a:p>
      </dgm:t>
    </dgm:pt>
    <dgm:pt modelId="{6B07A2D6-65B2-7845-ABD0-69436639FD59}" type="sibTrans" cxnId="{F089DA49-1185-3447-B618-AD53FFCC2258}">
      <dgm:prSet/>
      <dgm:spPr/>
      <dgm:t>
        <a:bodyPr/>
        <a:lstStyle/>
        <a:p>
          <a:endParaRPr lang="de-DE"/>
        </a:p>
      </dgm:t>
    </dgm:pt>
    <dgm:pt modelId="{02E8A5B6-8786-654E-BA28-557D1C356AAE}" type="pres">
      <dgm:prSet presAssocID="{83201FEF-D6F9-9E4C-AD22-513F97D6513F}" presName="Name0" presStyleCnt="0">
        <dgm:presLayoutVars>
          <dgm:chPref val="1"/>
          <dgm:dir/>
          <dgm:animOne val="branch"/>
          <dgm:animLvl val="lvl"/>
          <dgm:resizeHandles val="exact"/>
        </dgm:presLayoutVars>
      </dgm:prSet>
      <dgm:spPr/>
    </dgm:pt>
    <dgm:pt modelId="{495F7911-3F5E-D047-9673-011E02453E52}" type="pres">
      <dgm:prSet presAssocID="{71B04B66-BCBF-1048-950F-552EAA34976B}" presName="root1" presStyleCnt="0"/>
      <dgm:spPr/>
    </dgm:pt>
    <dgm:pt modelId="{C5A32C0E-2333-0641-9A2B-02F1088A4F57}" type="pres">
      <dgm:prSet presAssocID="{71B04B66-BCBF-1048-950F-552EAA34976B}" presName="LevelOneTextNode" presStyleLbl="node0" presStyleIdx="0" presStyleCnt="1">
        <dgm:presLayoutVars>
          <dgm:chPref val="3"/>
        </dgm:presLayoutVars>
      </dgm:prSet>
      <dgm:spPr/>
    </dgm:pt>
    <dgm:pt modelId="{FCF0E278-A9D0-A443-9AD4-D70F39C2D72A}" type="pres">
      <dgm:prSet presAssocID="{71B04B66-BCBF-1048-950F-552EAA34976B}" presName="level2hierChild" presStyleCnt="0"/>
      <dgm:spPr/>
    </dgm:pt>
    <dgm:pt modelId="{053530CF-70ED-DD4C-82EB-EB05D459A0F7}" type="pres">
      <dgm:prSet presAssocID="{3A9DD8BC-55D7-4B42-8A93-21DD5F6C15A7}" presName="conn2-1" presStyleLbl="parChTrans1D2" presStyleIdx="0" presStyleCnt="6"/>
      <dgm:spPr/>
    </dgm:pt>
    <dgm:pt modelId="{E2E67CC1-592C-DF44-AD70-E75F71140E1D}" type="pres">
      <dgm:prSet presAssocID="{3A9DD8BC-55D7-4B42-8A93-21DD5F6C15A7}" presName="connTx" presStyleLbl="parChTrans1D2" presStyleIdx="0" presStyleCnt="6"/>
      <dgm:spPr/>
    </dgm:pt>
    <dgm:pt modelId="{6F5CECBA-8ED0-3143-957C-A8D57767941A}" type="pres">
      <dgm:prSet presAssocID="{9627324C-6759-554C-BA56-3835DA614DEB}" presName="root2" presStyleCnt="0"/>
      <dgm:spPr/>
    </dgm:pt>
    <dgm:pt modelId="{20D73928-ABA9-6B49-AE14-B3B15145C1DE}" type="pres">
      <dgm:prSet presAssocID="{9627324C-6759-554C-BA56-3835DA614DEB}" presName="LevelTwoTextNode" presStyleLbl="node2" presStyleIdx="0" presStyleCnt="6">
        <dgm:presLayoutVars>
          <dgm:chPref val="3"/>
        </dgm:presLayoutVars>
      </dgm:prSet>
      <dgm:spPr/>
    </dgm:pt>
    <dgm:pt modelId="{A5C076EA-3058-184A-AD13-E06ECF7A992C}" type="pres">
      <dgm:prSet presAssocID="{9627324C-6759-554C-BA56-3835DA614DEB}" presName="level3hierChild" presStyleCnt="0"/>
      <dgm:spPr/>
    </dgm:pt>
    <dgm:pt modelId="{2A066EC5-5EAB-304B-90B4-B9759A73AC89}" type="pres">
      <dgm:prSet presAssocID="{C18F661D-0A13-654B-A536-50358B6B672E}" presName="conn2-1" presStyleLbl="parChTrans1D2" presStyleIdx="1" presStyleCnt="6"/>
      <dgm:spPr/>
    </dgm:pt>
    <dgm:pt modelId="{FE4B4892-9204-484B-871A-23461905D9F2}" type="pres">
      <dgm:prSet presAssocID="{C18F661D-0A13-654B-A536-50358B6B672E}" presName="connTx" presStyleLbl="parChTrans1D2" presStyleIdx="1" presStyleCnt="6"/>
      <dgm:spPr/>
    </dgm:pt>
    <dgm:pt modelId="{D5C96BA5-2559-FB43-9F39-34209E21BBDF}" type="pres">
      <dgm:prSet presAssocID="{19BA4B0A-D92C-8A44-9760-BBFFB6FFAC42}" presName="root2" presStyleCnt="0"/>
      <dgm:spPr/>
    </dgm:pt>
    <dgm:pt modelId="{498C2B61-E534-F74A-8108-FBCACAC9AA0C}" type="pres">
      <dgm:prSet presAssocID="{19BA4B0A-D92C-8A44-9760-BBFFB6FFAC42}" presName="LevelTwoTextNode" presStyleLbl="node2" presStyleIdx="1" presStyleCnt="6">
        <dgm:presLayoutVars>
          <dgm:chPref val="3"/>
        </dgm:presLayoutVars>
      </dgm:prSet>
      <dgm:spPr/>
    </dgm:pt>
    <dgm:pt modelId="{B0303236-18C6-BE47-81AB-21D30427863F}" type="pres">
      <dgm:prSet presAssocID="{19BA4B0A-D92C-8A44-9760-BBFFB6FFAC42}" presName="level3hierChild" presStyleCnt="0"/>
      <dgm:spPr/>
    </dgm:pt>
    <dgm:pt modelId="{BF133579-8CEE-C849-8357-81D6AA91EB0F}" type="pres">
      <dgm:prSet presAssocID="{3FCB7452-E63F-E24F-8107-F3C7E510C651}" presName="conn2-1" presStyleLbl="parChTrans1D2" presStyleIdx="2" presStyleCnt="6"/>
      <dgm:spPr/>
    </dgm:pt>
    <dgm:pt modelId="{A59E484A-7802-6A49-A6D9-161DCE13C89C}" type="pres">
      <dgm:prSet presAssocID="{3FCB7452-E63F-E24F-8107-F3C7E510C651}" presName="connTx" presStyleLbl="parChTrans1D2" presStyleIdx="2" presStyleCnt="6"/>
      <dgm:spPr/>
    </dgm:pt>
    <dgm:pt modelId="{2EEC4BC3-04E6-E84D-ACED-B78FDB28AB2C}" type="pres">
      <dgm:prSet presAssocID="{7E78F33B-A221-CB4D-9C22-DEA55F12B567}" presName="root2" presStyleCnt="0"/>
      <dgm:spPr/>
    </dgm:pt>
    <dgm:pt modelId="{F9D36B02-8717-C14D-AAC8-8CB1AADF65EB}" type="pres">
      <dgm:prSet presAssocID="{7E78F33B-A221-CB4D-9C22-DEA55F12B567}" presName="LevelTwoTextNode" presStyleLbl="node2" presStyleIdx="2" presStyleCnt="6">
        <dgm:presLayoutVars>
          <dgm:chPref val="3"/>
        </dgm:presLayoutVars>
      </dgm:prSet>
      <dgm:spPr/>
    </dgm:pt>
    <dgm:pt modelId="{69624BEB-CF94-FA4C-BDF2-3BCB7621BED2}" type="pres">
      <dgm:prSet presAssocID="{7E78F33B-A221-CB4D-9C22-DEA55F12B567}" presName="level3hierChild" presStyleCnt="0"/>
      <dgm:spPr/>
    </dgm:pt>
    <dgm:pt modelId="{A29B9E4E-D2AC-9F4A-A875-1B74C2285F1E}" type="pres">
      <dgm:prSet presAssocID="{44DE5960-D2F7-D742-B28B-E2E1335C8FDD}" presName="conn2-1" presStyleLbl="parChTrans1D2" presStyleIdx="3" presStyleCnt="6"/>
      <dgm:spPr/>
    </dgm:pt>
    <dgm:pt modelId="{53433EFC-B1E7-4643-A6AA-5A1914AB9558}" type="pres">
      <dgm:prSet presAssocID="{44DE5960-D2F7-D742-B28B-E2E1335C8FDD}" presName="connTx" presStyleLbl="parChTrans1D2" presStyleIdx="3" presStyleCnt="6"/>
      <dgm:spPr/>
    </dgm:pt>
    <dgm:pt modelId="{5D431FE2-34FA-A94B-BB7A-5320B3127F70}" type="pres">
      <dgm:prSet presAssocID="{AD00AE52-2A02-DC40-B118-00850FBE634B}" presName="root2" presStyleCnt="0"/>
      <dgm:spPr/>
    </dgm:pt>
    <dgm:pt modelId="{19489AE5-84CC-5446-8318-40C67D2B29D0}" type="pres">
      <dgm:prSet presAssocID="{AD00AE52-2A02-DC40-B118-00850FBE634B}" presName="LevelTwoTextNode" presStyleLbl="node2" presStyleIdx="3" presStyleCnt="6">
        <dgm:presLayoutVars>
          <dgm:chPref val="3"/>
        </dgm:presLayoutVars>
      </dgm:prSet>
      <dgm:spPr/>
    </dgm:pt>
    <dgm:pt modelId="{2875C670-F532-B546-83BF-3194D1B82B0C}" type="pres">
      <dgm:prSet presAssocID="{AD00AE52-2A02-DC40-B118-00850FBE634B}" presName="level3hierChild" presStyleCnt="0"/>
      <dgm:spPr/>
    </dgm:pt>
    <dgm:pt modelId="{9A7524FC-D50D-5642-B4F5-5999E2B8E16E}" type="pres">
      <dgm:prSet presAssocID="{0DF88D3C-B4B1-6542-AE5F-91C8FE852329}" presName="conn2-1" presStyleLbl="parChTrans1D2" presStyleIdx="4" presStyleCnt="6"/>
      <dgm:spPr/>
    </dgm:pt>
    <dgm:pt modelId="{03AC96CB-1A87-F845-81FB-8BDDC4D60759}" type="pres">
      <dgm:prSet presAssocID="{0DF88D3C-B4B1-6542-AE5F-91C8FE852329}" presName="connTx" presStyleLbl="parChTrans1D2" presStyleIdx="4" presStyleCnt="6"/>
      <dgm:spPr/>
    </dgm:pt>
    <dgm:pt modelId="{B4E83C59-CEC1-B140-8FA2-42C4AB930701}" type="pres">
      <dgm:prSet presAssocID="{63B383A4-B332-844D-9617-980196326C69}" presName="root2" presStyleCnt="0"/>
      <dgm:spPr/>
    </dgm:pt>
    <dgm:pt modelId="{A2758F26-83EF-C740-83C3-32994DE1C06A}" type="pres">
      <dgm:prSet presAssocID="{63B383A4-B332-844D-9617-980196326C69}" presName="LevelTwoTextNode" presStyleLbl="node2" presStyleIdx="4" presStyleCnt="6">
        <dgm:presLayoutVars>
          <dgm:chPref val="3"/>
        </dgm:presLayoutVars>
      </dgm:prSet>
      <dgm:spPr/>
    </dgm:pt>
    <dgm:pt modelId="{18E9E8EA-388B-D043-8B31-BA0C5F442BAC}" type="pres">
      <dgm:prSet presAssocID="{63B383A4-B332-844D-9617-980196326C69}" presName="level3hierChild" presStyleCnt="0"/>
      <dgm:spPr/>
    </dgm:pt>
    <dgm:pt modelId="{EF42F5A6-BFD5-1049-A70C-FEA51A98A515}" type="pres">
      <dgm:prSet presAssocID="{A6D0FD08-1CED-5B49-94FD-FCD94AACA797}" presName="conn2-1" presStyleLbl="parChTrans1D2" presStyleIdx="5" presStyleCnt="6"/>
      <dgm:spPr/>
    </dgm:pt>
    <dgm:pt modelId="{018D7326-710B-DB4C-82A4-1D95840D8764}" type="pres">
      <dgm:prSet presAssocID="{A6D0FD08-1CED-5B49-94FD-FCD94AACA797}" presName="connTx" presStyleLbl="parChTrans1D2" presStyleIdx="5" presStyleCnt="6"/>
      <dgm:spPr/>
    </dgm:pt>
    <dgm:pt modelId="{9877EBF4-0CA3-0144-9E9B-3E6A13902A5C}" type="pres">
      <dgm:prSet presAssocID="{FFF2045F-3794-884B-BD8A-C7673FF216EE}" presName="root2" presStyleCnt="0"/>
      <dgm:spPr/>
    </dgm:pt>
    <dgm:pt modelId="{F7CBB470-A0AB-7041-B767-2A48706F3BD7}" type="pres">
      <dgm:prSet presAssocID="{FFF2045F-3794-884B-BD8A-C7673FF216EE}" presName="LevelTwoTextNode" presStyleLbl="node2" presStyleIdx="5" presStyleCnt="6" custLinFactNeighborY="2656">
        <dgm:presLayoutVars>
          <dgm:chPref val="3"/>
        </dgm:presLayoutVars>
      </dgm:prSet>
      <dgm:spPr/>
    </dgm:pt>
    <dgm:pt modelId="{CC3AF67E-6325-AE46-8951-D41DDEE7BC4A}" type="pres">
      <dgm:prSet presAssocID="{FFF2045F-3794-884B-BD8A-C7673FF216EE}" presName="level3hierChild" presStyleCnt="0"/>
      <dgm:spPr/>
    </dgm:pt>
  </dgm:ptLst>
  <dgm:cxnLst>
    <dgm:cxn modelId="{99E79B02-01C0-0245-872D-9FCF365CA461}" type="presOf" srcId="{0DF88D3C-B4B1-6542-AE5F-91C8FE852329}" destId="{9A7524FC-D50D-5642-B4F5-5999E2B8E16E}" srcOrd="0" destOrd="0" presId="urn:microsoft.com/office/officeart/2008/layout/HorizontalMultiLevelHierarchy"/>
    <dgm:cxn modelId="{3BF24605-3DB6-0240-B3E9-A926DFC500F6}" type="presOf" srcId="{7E78F33B-A221-CB4D-9C22-DEA55F12B567}" destId="{F9D36B02-8717-C14D-AAC8-8CB1AADF65EB}" srcOrd="0" destOrd="0" presId="urn:microsoft.com/office/officeart/2008/layout/HorizontalMultiLevelHierarchy"/>
    <dgm:cxn modelId="{57223416-3F95-1946-B853-69FCAC2CD07F}" srcId="{71B04B66-BCBF-1048-950F-552EAA34976B}" destId="{7E78F33B-A221-CB4D-9C22-DEA55F12B567}" srcOrd="2" destOrd="0" parTransId="{3FCB7452-E63F-E24F-8107-F3C7E510C651}" sibTransId="{99510A79-EBFC-414D-A08C-C364DC0FB8C6}"/>
    <dgm:cxn modelId="{34751323-6CDF-2B40-B317-6E5EB4718222}" type="presOf" srcId="{44DE5960-D2F7-D742-B28B-E2E1335C8FDD}" destId="{A29B9E4E-D2AC-9F4A-A875-1B74C2285F1E}" srcOrd="0" destOrd="0" presId="urn:microsoft.com/office/officeart/2008/layout/HorizontalMultiLevelHierarchy"/>
    <dgm:cxn modelId="{7DBE702A-DB74-5740-847C-99D1FE9AA2E1}" type="presOf" srcId="{3FCB7452-E63F-E24F-8107-F3C7E510C651}" destId="{BF133579-8CEE-C849-8357-81D6AA91EB0F}" srcOrd="0" destOrd="0" presId="urn:microsoft.com/office/officeart/2008/layout/HorizontalMultiLevelHierarchy"/>
    <dgm:cxn modelId="{BD19152F-D091-5C41-B008-D8EDCECB2CA3}" type="presOf" srcId="{AD00AE52-2A02-DC40-B118-00850FBE634B}" destId="{19489AE5-84CC-5446-8318-40C67D2B29D0}" srcOrd="0" destOrd="0" presId="urn:microsoft.com/office/officeart/2008/layout/HorizontalMultiLevelHierarchy"/>
    <dgm:cxn modelId="{6CBD5848-A6B7-844A-821C-99FB721F5A76}" type="presOf" srcId="{19BA4B0A-D92C-8A44-9760-BBFFB6FFAC42}" destId="{498C2B61-E534-F74A-8108-FBCACAC9AA0C}" srcOrd="0" destOrd="0" presId="urn:microsoft.com/office/officeart/2008/layout/HorizontalMultiLevelHierarchy"/>
    <dgm:cxn modelId="{DE9D1D49-91A9-A842-B0AC-1412B6E6D4F9}" srcId="{83201FEF-D6F9-9E4C-AD22-513F97D6513F}" destId="{71B04B66-BCBF-1048-950F-552EAA34976B}" srcOrd="0" destOrd="0" parTransId="{B9C9775F-410A-E54F-BE8B-760D6EFB293F}" sibTransId="{82D4430A-7C2C-5740-9A9D-3623474949FC}"/>
    <dgm:cxn modelId="{54BF3D49-E493-3643-A171-AE0B694D4450}" type="presOf" srcId="{3A9DD8BC-55D7-4B42-8A93-21DD5F6C15A7}" destId="{053530CF-70ED-DD4C-82EB-EB05D459A0F7}" srcOrd="0" destOrd="0" presId="urn:microsoft.com/office/officeart/2008/layout/HorizontalMultiLevelHierarchy"/>
    <dgm:cxn modelId="{F089DA49-1185-3447-B618-AD53FFCC2258}" srcId="{71B04B66-BCBF-1048-950F-552EAA34976B}" destId="{AD00AE52-2A02-DC40-B118-00850FBE634B}" srcOrd="3" destOrd="0" parTransId="{44DE5960-D2F7-D742-B28B-E2E1335C8FDD}" sibTransId="{6B07A2D6-65B2-7845-ABD0-69436639FD59}"/>
    <dgm:cxn modelId="{864A415E-186D-694B-893A-3F8C2A463845}" type="presOf" srcId="{63B383A4-B332-844D-9617-980196326C69}" destId="{A2758F26-83EF-C740-83C3-32994DE1C06A}" srcOrd="0" destOrd="0" presId="urn:microsoft.com/office/officeart/2008/layout/HorizontalMultiLevelHierarchy"/>
    <dgm:cxn modelId="{B14A075F-C10D-B548-A542-BF90462D9367}" type="presOf" srcId="{A6D0FD08-1CED-5B49-94FD-FCD94AACA797}" destId="{EF42F5A6-BFD5-1049-A70C-FEA51A98A515}" srcOrd="0" destOrd="0" presId="urn:microsoft.com/office/officeart/2008/layout/HorizontalMultiLevelHierarchy"/>
    <dgm:cxn modelId="{21475A6A-C953-E844-A51B-3971C61969BF}" type="presOf" srcId="{3FCB7452-E63F-E24F-8107-F3C7E510C651}" destId="{A59E484A-7802-6A49-A6D9-161DCE13C89C}" srcOrd="1" destOrd="0" presId="urn:microsoft.com/office/officeart/2008/layout/HorizontalMultiLevelHierarchy"/>
    <dgm:cxn modelId="{6A911583-CAF3-0643-A95E-F564FC48EA58}" type="presOf" srcId="{C18F661D-0A13-654B-A536-50358B6B672E}" destId="{2A066EC5-5EAB-304B-90B4-B9759A73AC89}" srcOrd="0" destOrd="0" presId="urn:microsoft.com/office/officeart/2008/layout/HorizontalMultiLevelHierarchy"/>
    <dgm:cxn modelId="{DE4A8083-7CDE-6542-BA50-7BA42AFD12BF}" srcId="{71B04B66-BCBF-1048-950F-552EAA34976B}" destId="{FFF2045F-3794-884B-BD8A-C7673FF216EE}" srcOrd="5" destOrd="0" parTransId="{A6D0FD08-1CED-5B49-94FD-FCD94AACA797}" sibTransId="{AC5D5C68-266C-A247-A9AA-8C1348ECB75D}"/>
    <dgm:cxn modelId="{9753D884-ACA0-5345-BF14-8D134D3D825C}" type="presOf" srcId="{C18F661D-0A13-654B-A536-50358B6B672E}" destId="{FE4B4892-9204-484B-871A-23461905D9F2}" srcOrd="1" destOrd="0" presId="urn:microsoft.com/office/officeart/2008/layout/HorizontalMultiLevelHierarchy"/>
    <dgm:cxn modelId="{B5481D88-B2D5-8048-9E2E-413CB7845F07}" type="presOf" srcId="{71B04B66-BCBF-1048-950F-552EAA34976B}" destId="{C5A32C0E-2333-0641-9A2B-02F1088A4F57}" srcOrd="0" destOrd="0" presId="urn:microsoft.com/office/officeart/2008/layout/HorizontalMultiLevelHierarchy"/>
    <dgm:cxn modelId="{FFA9539C-C429-974A-9912-C04352E007D5}" srcId="{71B04B66-BCBF-1048-950F-552EAA34976B}" destId="{9627324C-6759-554C-BA56-3835DA614DEB}" srcOrd="0" destOrd="0" parTransId="{3A9DD8BC-55D7-4B42-8A93-21DD5F6C15A7}" sibTransId="{59706414-96AB-5749-8456-D83242D82AC5}"/>
    <dgm:cxn modelId="{D7EA81BB-0033-D149-857B-7D3CC2D8AD2B}" type="presOf" srcId="{9627324C-6759-554C-BA56-3835DA614DEB}" destId="{20D73928-ABA9-6B49-AE14-B3B15145C1DE}" srcOrd="0" destOrd="0" presId="urn:microsoft.com/office/officeart/2008/layout/HorizontalMultiLevelHierarchy"/>
    <dgm:cxn modelId="{10430AC2-CC81-1648-BF9A-67A28107E60C}" srcId="{71B04B66-BCBF-1048-950F-552EAA34976B}" destId="{19BA4B0A-D92C-8A44-9760-BBFFB6FFAC42}" srcOrd="1" destOrd="0" parTransId="{C18F661D-0A13-654B-A536-50358B6B672E}" sibTransId="{13254AAB-3407-6240-A596-2F2A061AFF19}"/>
    <dgm:cxn modelId="{E02BDAC7-C507-3341-8A23-97D102D0D264}" type="presOf" srcId="{A6D0FD08-1CED-5B49-94FD-FCD94AACA797}" destId="{018D7326-710B-DB4C-82A4-1D95840D8764}" srcOrd="1" destOrd="0" presId="urn:microsoft.com/office/officeart/2008/layout/HorizontalMultiLevelHierarchy"/>
    <dgm:cxn modelId="{73E699CC-7732-2245-B7C4-CDE956F01566}" type="presOf" srcId="{44DE5960-D2F7-D742-B28B-E2E1335C8FDD}" destId="{53433EFC-B1E7-4643-A6AA-5A1914AB9558}" srcOrd="1" destOrd="0" presId="urn:microsoft.com/office/officeart/2008/layout/HorizontalMultiLevelHierarchy"/>
    <dgm:cxn modelId="{19605AD3-3F46-6849-AA7F-99BF508A46F5}" srcId="{71B04B66-BCBF-1048-950F-552EAA34976B}" destId="{63B383A4-B332-844D-9617-980196326C69}" srcOrd="4" destOrd="0" parTransId="{0DF88D3C-B4B1-6542-AE5F-91C8FE852329}" sibTransId="{75E72385-C30D-D546-90FA-A8002D3CF82C}"/>
    <dgm:cxn modelId="{5B0C1CEA-9B70-CD49-A9EA-AF3843CB187E}" type="presOf" srcId="{3A9DD8BC-55D7-4B42-8A93-21DD5F6C15A7}" destId="{E2E67CC1-592C-DF44-AD70-E75F71140E1D}" srcOrd="1" destOrd="0" presId="urn:microsoft.com/office/officeart/2008/layout/HorizontalMultiLevelHierarchy"/>
    <dgm:cxn modelId="{3F1BFAF3-A689-014D-A337-8A6899FF21C3}" type="presOf" srcId="{83201FEF-D6F9-9E4C-AD22-513F97D6513F}" destId="{02E8A5B6-8786-654E-BA28-557D1C356AAE}" srcOrd="0" destOrd="0" presId="urn:microsoft.com/office/officeart/2008/layout/HorizontalMultiLevelHierarchy"/>
    <dgm:cxn modelId="{6154B6F9-F8FA-1142-BDF2-C62D029C33EF}" type="presOf" srcId="{0DF88D3C-B4B1-6542-AE5F-91C8FE852329}" destId="{03AC96CB-1A87-F845-81FB-8BDDC4D60759}" srcOrd="1" destOrd="0" presId="urn:microsoft.com/office/officeart/2008/layout/HorizontalMultiLevelHierarchy"/>
    <dgm:cxn modelId="{2E094BFC-B81B-5A46-9738-9ADDBEAD07ED}" type="presOf" srcId="{FFF2045F-3794-884B-BD8A-C7673FF216EE}" destId="{F7CBB470-A0AB-7041-B767-2A48706F3BD7}" srcOrd="0" destOrd="0" presId="urn:microsoft.com/office/officeart/2008/layout/HorizontalMultiLevelHierarchy"/>
    <dgm:cxn modelId="{6914D6BC-2E0B-C74A-9294-56032DB798F9}" type="presParOf" srcId="{02E8A5B6-8786-654E-BA28-557D1C356AAE}" destId="{495F7911-3F5E-D047-9673-011E02453E52}" srcOrd="0" destOrd="0" presId="urn:microsoft.com/office/officeart/2008/layout/HorizontalMultiLevelHierarchy"/>
    <dgm:cxn modelId="{81BF4CB9-B72E-2547-AA45-76B21D19A43E}" type="presParOf" srcId="{495F7911-3F5E-D047-9673-011E02453E52}" destId="{C5A32C0E-2333-0641-9A2B-02F1088A4F57}" srcOrd="0" destOrd="0" presId="urn:microsoft.com/office/officeart/2008/layout/HorizontalMultiLevelHierarchy"/>
    <dgm:cxn modelId="{333764A3-02AC-AD46-9439-8AF8B622DE37}" type="presParOf" srcId="{495F7911-3F5E-D047-9673-011E02453E52}" destId="{FCF0E278-A9D0-A443-9AD4-D70F39C2D72A}" srcOrd="1" destOrd="0" presId="urn:microsoft.com/office/officeart/2008/layout/HorizontalMultiLevelHierarchy"/>
    <dgm:cxn modelId="{770D0E87-2FF6-1849-B5A4-E42E3E59D93D}" type="presParOf" srcId="{FCF0E278-A9D0-A443-9AD4-D70F39C2D72A}" destId="{053530CF-70ED-DD4C-82EB-EB05D459A0F7}" srcOrd="0" destOrd="0" presId="urn:microsoft.com/office/officeart/2008/layout/HorizontalMultiLevelHierarchy"/>
    <dgm:cxn modelId="{1DD5F89C-236B-9242-A857-5D6E4CFA618E}" type="presParOf" srcId="{053530CF-70ED-DD4C-82EB-EB05D459A0F7}" destId="{E2E67CC1-592C-DF44-AD70-E75F71140E1D}" srcOrd="0" destOrd="0" presId="urn:microsoft.com/office/officeart/2008/layout/HorizontalMultiLevelHierarchy"/>
    <dgm:cxn modelId="{8C34ACFC-7B02-0346-80F3-CBB5574C07A6}" type="presParOf" srcId="{FCF0E278-A9D0-A443-9AD4-D70F39C2D72A}" destId="{6F5CECBA-8ED0-3143-957C-A8D57767941A}" srcOrd="1" destOrd="0" presId="urn:microsoft.com/office/officeart/2008/layout/HorizontalMultiLevelHierarchy"/>
    <dgm:cxn modelId="{DB5B56A2-7241-DC48-9141-5703220BB226}" type="presParOf" srcId="{6F5CECBA-8ED0-3143-957C-A8D57767941A}" destId="{20D73928-ABA9-6B49-AE14-B3B15145C1DE}" srcOrd="0" destOrd="0" presId="urn:microsoft.com/office/officeart/2008/layout/HorizontalMultiLevelHierarchy"/>
    <dgm:cxn modelId="{00AA574C-6FD4-8A46-9119-427E0E4C2357}" type="presParOf" srcId="{6F5CECBA-8ED0-3143-957C-A8D57767941A}" destId="{A5C076EA-3058-184A-AD13-E06ECF7A992C}" srcOrd="1" destOrd="0" presId="urn:microsoft.com/office/officeart/2008/layout/HorizontalMultiLevelHierarchy"/>
    <dgm:cxn modelId="{C29BFD50-D8E0-2E4C-B369-2717DC0188DC}" type="presParOf" srcId="{FCF0E278-A9D0-A443-9AD4-D70F39C2D72A}" destId="{2A066EC5-5EAB-304B-90B4-B9759A73AC89}" srcOrd="2" destOrd="0" presId="urn:microsoft.com/office/officeart/2008/layout/HorizontalMultiLevelHierarchy"/>
    <dgm:cxn modelId="{1FDE8B49-80EA-E041-A402-CE77CDCB4BFA}" type="presParOf" srcId="{2A066EC5-5EAB-304B-90B4-B9759A73AC89}" destId="{FE4B4892-9204-484B-871A-23461905D9F2}" srcOrd="0" destOrd="0" presId="urn:microsoft.com/office/officeart/2008/layout/HorizontalMultiLevelHierarchy"/>
    <dgm:cxn modelId="{F7B5A439-E6AA-5A44-BFA4-289A51C4CACD}" type="presParOf" srcId="{FCF0E278-A9D0-A443-9AD4-D70F39C2D72A}" destId="{D5C96BA5-2559-FB43-9F39-34209E21BBDF}" srcOrd="3" destOrd="0" presId="urn:microsoft.com/office/officeart/2008/layout/HorizontalMultiLevelHierarchy"/>
    <dgm:cxn modelId="{B0798EC5-3C92-824B-BDFE-49053CC965B5}" type="presParOf" srcId="{D5C96BA5-2559-FB43-9F39-34209E21BBDF}" destId="{498C2B61-E534-F74A-8108-FBCACAC9AA0C}" srcOrd="0" destOrd="0" presId="urn:microsoft.com/office/officeart/2008/layout/HorizontalMultiLevelHierarchy"/>
    <dgm:cxn modelId="{8AD0E08A-149A-B34C-BC76-D5C96F7C26C4}" type="presParOf" srcId="{D5C96BA5-2559-FB43-9F39-34209E21BBDF}" destId="{B0303236-18C6-BE47-81AB-21D30427863F}" srcOrd="1" destOrd="0" presId="urn:microsoft.com/office/officeart/2008/layout/HorizontalMultiLevelHierarchy"/>
    <dgm:cxn modelId="{29250B8B-395F-CE4E-A62A-BE3E4F450FEB}" type="presParOf" srcId="{FCF0E278-A9D0-A443-9AD4-D70F39C2D72A}" destId="{BF133579-8CEE-C849-8357-81D6AA91EB0F}" srcOrd="4" destOrd="0" presId="urn:microsoft.com/office/officeart/2008/layout/HorizontalMultiLevelHierarchy"/>
    <dgm:cxn modelId="{353FA927-CA00-DD4D-AF45-EE1A891F8D8F}" type="presParOf" srcId="{BF133579-8CEE-C849-8357-81D6AA91EB0F}" destId="{A59E484A-7802-6A49-A6D9-161DCE13C89C}" srcOrd="0" destOrd="0" presId="urn:microsoft.com/office/officeart/2008/layout/HorizontalMultiLevelHierarchy"/>
    <dgm:cxn modelId="{84BE7EF4-9FE7-4546-91CB-3ABA6019433D}" type="presParOf" srcId="{FCF0E278-A9D0-A443-9AD4-D70F39C2D72A}" destId="{2EEC4BC3-04E6-E84D-ACED-B78FDB28AB2C}" srcOrd="5" destOrd="0" presId="urn:microsoft.com/office/officeart/2008/layout/HorizontalMultiLevelHierarchy"/>
    <dgm:cxn modelId="{E1D2E8AA-54AC-424B-AE27-A8B2D0FEBEF3}" type="presParOf" srcId="{2EEC4BC3-04E6-E84D-ACED-B78FDB28AB2C}" destId="{F9D36B02-8717-C14D-AAC8-8CB1AADF65EB}" srcOrd="0" destOrd="0" presId="urn:microsoft.com/office/officeart/2008/layout/HorizontalMultiLevelHierarchy"/>
    <dgm:cxn modelId="{6D7687EA-81A7-1646-BA9F-8A866B4CC9CC}" type="presParOf" srcId="{2EEC4BC3-04E6-E84D-ACED-B78FDB28AB2C}" destId="{69624BEB-CF94-FA4C-BDF2-3BCB7621BED2}" srcOrd="1" destOrd="0" presId="urn:microsoft.com/office/officeart/2008/layout/HorizontalMultiLevelHierarchy"/>
    <dgm:cxn modelId="{1CE1EA24-6AC0-8143-B80B-83AB2D80D294}" type="presParOf" srcId="{FCF0E278-A9D0-A443-9AD4-D70F39C2D72A}" destId="{A29B9E4E-D2AC-9F4A-A875-1B74C2285F1E}" srcOrd="6" destOrd="0" presId="urn:microsoft.com/office/officeart/2008/layout/HorizontalMultiLevelHierarchy"/>
    <dgm:cxn modelId="{65DB8F2B-AC68-334B-84D7-DE4681CBDDDC}" type="presParOf" srcId="{A29B9E4E-D2AC-9F4A-A875-1B74C2285F1E}" destId="{53433EFC-B1E7-4643-A6AA-5A1914AB9558}" srcOrd="0" destOrd="0" presId="urn:microsoft.com/office/officeart/2008/layout/HorizontalMultiLevelHierarchy"/>
    <dgm:cxn modelId="{79725BE7-0EDF-AC45-9151-C7CFCD92ECA8}" type="presParOf" srcId="{FCF0E278-A9D0-A443-9AD4-D70F39C2D72A}" destId="{5D431FE2-34FA-A94B-BB7A-5320B3127F70}" srcOrd="7" destOrd="0" presId="urn:microsoft.com/office/officeart/2008/layout/HorizontalMultiLevelHierarchy"/>
    <dgm:cxn modelId="{5AECCC61-D92E-DD40-BA69-83EEDDC3FF5B}" type="presParOf" srcId="{5D431FE2-34FA-A94B-BB7A-5320B3127F70}" destId="{19489AE5-84CC-5446-8318-40C67D2B29D0}" srcOrd="0" destOrd="0" presId="urn:microsoft.com/office/officeart/2008/layout/HorizontalMultiLevelHierarchy"/>
    <dgm:cxn modelId="{9A725B8F-1BF5-F548-ABC8-56DE9A176501}" type="presParOf" srcId="{5D431FE2-34FA-A94B-BB7A-5320B3127F70}" destId="{2875C670-F532-B546-83BF-3194D1B82B0C}" srcOrd="1" destOrd="0" presId="urn:microsoft.com/office/officeart/2008/layout/HorizontalMultiLevelHierarchy"/>
    <dgm:cxn modelId="{2C4075D0-17AA-F84C-8337-A1387D4931CC}" type="presParOf" srcId="{FCF0E278-A9D0-A443-9AD4-D70F39C2D72A}" destId="{9A7524FC-D50D-5642-B4F5-5999E2B8E16E}" srcOrd="8" destOrd="0" presId="urn:microsoft.com/office/officeart/2008/layout/HorizontalMultiLevelHierarchy"/>
    <dgm:cxn modelId="{317AB99C-07D7-C54E-AB0F-1CF8BC63F712}" type="presParOf" srcId="{9A7524FC-D50D-5642-B4F5-5999E2B8E16E}" destId="{03AC96CB-1A87-F845-81FB-8BDDC4D60759}" srcOrd="0" destOrd="0" presId="urn:microsoft.com/office/officeart/2008/layout/HorizontalMultiLevelHierarchy"/>
    <dgm:cxn modelId="{ED0FD651-BEA4-FD47-83BC-870D1438B89E}" type="presParOf" srcId="{FCF0E278-A9D0-A443-9AD4-D70F39C2D72A}" destId="{B4E83C59-CEC1-B140-8FA2-42C4AB930701}" srcOrd="9" destOrd="0" presId="urn:microsoft.com/office/officeart/2008/layout/HorizontalMultiLevelHierarchy"/>
    <dgm:cxn modelId="{C3F91865-ACDB-7B4D-9EDF-1948B83AEBBB}" type="presParOf" srcId="{B4E83C59-CEC1-B140-8FA2-42C4AB930701}" destId="{A2758F26-83EF-C740-83C3-32994DE1C06A}" srcOrd="0" destOrd="0" presId="urn:microsoft.com/office/officeart/2008/layout/HorizontalMultiLevelHierarchy"/>
    <dgm:cxn modelId="{94882573-CFC2-A74D-8E2C-28F847BD263B}" type="presParOf" srcId="{B4E83C59-CEC1-B140-8FA2-42C4AB930701}" destId="{18E9E8EA-388B-D043-8B31-BA0C5F442BAC}" srcOrd="1" destOrd="0" presId="urn:microsoft.com/office/officeart/2008/layout/HorizontalMultiLevelHierarchy"/>
    <dgm:cxn modelId="{CC7EF272-18C9-354F-9C4E-4D978ACC8CF8}" type="presParOf" srcId="{FCF0E278-A9D0-A443-9AD4-D70F39C2D72A}" destId="{EF42F5A6-BFD5-1049-A70C-FEA51A98A515}" srcOrd="10" destOrd="0" presId="urn:microsoft.com/office/officeart/2008/layout/HorizontalMultiLevelHierarchy"/>
    <dgm:cxn modelId="{D5DC5742-C7F3-304B-9BFF-8C5350DC24DE}" type="presParOf" srcId="{EF42F5A6-BFD5-1049-A70C-FEA51A98A515}" destId="{018D7326-710B-DB4C-82A4-1D95840D8764}" srcOrd="0" destOrd="0" presId="urn:microsoft.com/office/officeart/2008/layout/HorizontalMultiLevelHierarchy"/>
    <dgm:cxn modelId="{833F5CC4-FA32-5C4A-B900-62291CDF2E68}" type="presParOf" srcId="{FCF0E278-A9D0-A443-9AD4-D70F39C2D72A}" destId="{9877EBF4-0CA3-0144-9E9B-3E6A13902A5C}" srcOrd="11" destOrd="0" presId="urn:microsoft.com/office/officeart/2008/layout/HorizontalMultiLevelHierarchy"/>
    <dgm:cxn modelId="{235A7E60-B050-914B-96CD-6A9EA83303E6}" type="presParOf" srcId="{9877EBF4-0CA3-0144-9E9B-3E6A13902A5C}" destId="{F7CBB470-A0AB-7041-B767-2A48706F3BD7}" srcOrd="0" destOrd="0" presId="urn:microsoft.com/office/officeart/2008/layout/HorizontalMultiLevelHierarchy"/>
    <dgm:cxn modelId="{3FEBCCC0-1AB2-0C44-915D-1BD527B9CAE4}" type="presParOf" srcId="{9877EBF4-0CA3-0144-9E9B-3E6A13902A5C}" destId="{CC3AF67E-6325-AE46-8951-D41DDEE7BC4A}"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A2CB99F1-9A57-374C-83FF-5336E17C79DC}" type="doc">
      <dgm:prSet loTypeId="urn:microsoft.com/office/officeart/2008/layout/RadialCluster" loCatId="" qsTypeId="urn:microsoft.com/office/officeart/2005/8/quickstyle/simple1" qsCatId="simple" csTypeId="urn:microsoft.com/office/officeart/2005/8/colors/accent1_2" csCatId="accent1" phldr="1"/>
      <dgm:spPr/>
      <dgm:t>
        <a:bodyPr/>
        <a:lstStyle/>
        <a:p>
          <a:endParaRPr lang="de-DE"/>
        </a:p>
      </dgm:t>
    </dgm:pt>
    <dgm:pt modelId="{B64D42B6-38D0-FE41-A206-FA85129C0ECB}">
      <dgm:prSet phldrT="[Text]"/>
      <dgm:spPr/>
      <dgm:t>
        <a:bodyPr/>
        <a:lstStyle/>
        <a:p>
          <a:r>
            <a:rPr lang="de-DE" dirty="0"/>
            <a:t>Produkt</a:t>
          </a:r>
        </a:p>
      </dgm:t>
    </dgm:pt>
    <dgm:pt modelId="{8FA44651-FA78-C548-8AE8-DD66CD86141D}" type="parTrans" cxnId="{89F54F45-A797-7A42-B0EC-EF3BC0E10BCA}">
      <dgm:prSet/>
      <dgm:spPr/>
      <dgm:t>
        <a:bodyPr/>
        <a:lstStyle/>
        <a:p>
          <a:endParaRPr lang="de-DE"/>
        </a:p>
      </dgm:t>
    </dgm:pt>
    <dgm:pt modelId="{02560FC1-29A9-9949-989E-7B45B08A5063}" type="sibTrans" cxnId="{89F54F45-A797-7A42-B0EC-EF3BC0E10BCA}">
      <dgm:prSet/>
      <dgm:spPr/>
      <dgm:t>
        <a:bodyPr/>
        <a:lstStyle/>
        <a:p>
          <a:endParaRPr lang="de-DE"/>
        </a:p>
      </dgm:t>
    </dgm:pt>
    <dgm:pt modelId="{AD7E893B-D742-C341-805B-51347E5CD49F}">
      <dgm:prSet phldrT="[Text]"/>
      <dgm:spPr/>
      <dgm:t>
        <a:bodyPr/>
        <a:lstStyle/>
        <a:p>
          <a:r>
            <a:rPr lang="de-DE" dirty="0"/>
            <a:t>Direkter</a:t>
          </a:r>
          <a:br>
            <a:rPr lang="de-DE" dirty="0"/>
          </a:br>
          <a:r>
            <a:rPr lang="de-DE" dirty="0"/>
            <a:t>Nutzen</a:t>
          </a:r>
        </a:p>
      </dgm:t>
    </dgm:pt>
    <dgm:pt modelId="{5DF76442-1103-1345-9975-FD249C97F59D}" type="parTrans" cxnId="{E73FC34E-A723-B345-898C-A3C83CC21F3D}">
      <dgm:prSet/>
      <dgm:spPr/>
      <dgm:t>
        <a:bodyPr/>
        <a:lstStyle/>
        <a:p>
          <a:endParaRPr lang="de-DE"/>
        </a:p>
      </dgm:t>
    </dgm:pt>
    <dgm:pt modelId="{F311DBC0-6FB7-664B-96E1-498419EF1B7B}" type="sibTrans" cxnId="{E73FC34E-A723-B345-898C-A3C83CC21F3D}">
      <dgm:prSet/>
      <dgm:spPr/>
      <dgm:t>
        <a:bodyPr/>
        <a:lstStyle/>
        <a:p>
          <a:endParaRPr lang="de-DE"/>
        </a:p>
      </dgm:t>
    </dgm:pt>
    <dgm:pt modelId="{C123E3F8-A4D7-5041-80E4-26FAEF2F85F7}">
      <dgm:prSet phldrT="[Text]"/>
      <dgm:spPr/>
      <dgm:t>
        <a:bodyPr/>
        <a:lstStyle/>
        <a:p>
          <a:r>
            <a:rPr lang="de-DE" dirty="0"/>
            <a:t>Wert</a:t>
          </a:r>
        </a:p>
      </dgm:t>
    </dgm:pt>
    <dgm:pt modelId="{0CDC1542-7D09-9448-9BE2-000A99DD43E8}" type="parTrans" cxnId="{AA7F6B30-4915-6A4F-82DC-E030255116F9}">
      <dgm:prSet/>
      <dgm:spPr/>
      <dgm:t>
        <a:bodyPr/>
        <a:lstStyle/>
        <a:p>
          <a:endParaRPr lang="de-DE"/>
        </a:p>
      </dgm:t>
    </dgm:pt>
    <dgm:pt modelId="{EBBA0CFF-5ABC-6A43-9501-D6EC36D82E8A}" type="sibTrans" cxnId="{AA7F6B30-4915-6A4F-82DC-E030255116F9}">
      <dgm:prSet/>
      <dgm:spPr/>
      <dgm:t>
        <a:bodyPr/>
        <a:lstStyle/>
        <a:p>
          <a:endParaRPr lang="de-DE"/>
        </a:p>
      </dgm:t>
    </dgm:pt>
    <dgm:pt modelId="{41B4906C-5D46-AD49-B52F-362221C7AD64}">
      <dgm:prSet phldrT="[Text]"/>
      <dgm:spPr/>
      <dgm:t>
        <a:bodyPr/>
        <a:lstStyle/>
        <a:p>
          <a:r>
            <a:rPr lang="de-DE" dirty="0"/>
            <a:t>Funktion</a:t>
          </a:r>
        </a:p>
      </dgm:t>
    </dgm:pt>
    <dgm:pt modelId="{6D9B6DEA-3B5A-5144-9C57-54546C4FA0D1}" type="parTrans" cxnId="{E40303B0-B0C5-5D4D-A8CE-151D393EED07}">
      <dgm:prSet/>
      <dgm:spPr/>
      <dgm:t>
        <a:bodyPr/>
        <a:lstStyle/>
        <a:p>
          <a:endParaRPr lang="de-DE"/>
        </a:p>
      </dgm:t>
    </dgm:pt>
    <dgm:pt modelId="{EF3D0CD1-7DD9-E847-A10C-CD2E411357C8}" type="sibTrans" cxnId="{E40303B0-B0C5-5D4D-A8CE-151D393EED07}">
      <dgm:prSet/>
      <dgm:spPr/>
      <dgm:t>
        <a:bodyPr/>
        <a:lstStyle/>
        <a:p>
          <a:endParaRPr lang="de-DE"/>
        </a:p>
      </dgm:t>
    </dgm:pt>
    <dgm:pt modelId="{15C2332D-FFC1-9042-90DE-FEA033D9EEEF}">
      <dgm:prSet phldrT="[Text]"/>
      <dgm:spPr/>
      <dgm:t>
        <a:bodyPr/>
        <a:lstStyle/>
        <a:p>
          <a:r>
            <a:rPr lang="de-DE" dirty="0"/>
            <a:t>indirekter</a:t>
          </a:r>
          <a:br>
            <a:rPr lang="de-DE" dirty="0"/>
          </a:br>
          <a:r>
            <a:rPr lang="de-DE" dirty="0"/>
            <a:t>Nutzen</a:t>
          </a:r>
        </a:p>
      </dgm:t>
    </dgm:pt>
    <dgm:pt modelId="{3E749DC7-9A12-7A46-84C3-D3EE027AC9A5}" type="parTrans" cxnId="{3E1F473C-1BCD-C54D-ADD4-0241D709CA8B}">
      <dgm:prSet/>
      <dgm:spPr/>
      <dgm:t>
        <a:bodyPr/>
        <a:lstStyle/>
        <a:p>
          <a:endParaRPr lang="de-DE"/>
        </a:p>
      </dgm:t>
    </dgm:pt>
    <dgm:pt modelId="{9A9ACBB4-F790-7A46-873A-9051024329B4}" type="sibTrans" cxnId="{3E1F473C-1BCD-C54D-ADD4-0241D709CA8B}">
      <dgm:prSet/>
      <dgm:spPr/>
      <dgm:t>
        <a:bodyPr/>
        <a:lstStyle/>
        <a:p>
          <a:endParaRPr lang="de-DE"/>
        </a:p>
      </dgm:t>
    </dgm:pt>
    <dgm:pt modelId="{D8510293-AF0A-8F4C-A4CD-AADBB6D0C8D5}">
      <dgm:prSet phldrT="[Text]"/>
      <dgm:spPr/>
      <dgm:t>
        <a:bodyPr/>
        <a:lstStyle/>
        <a:p>
          <a:r>
            <a:rPr lang="de-DE" dirty="0"/>
            <a:t>Gewinn</a:t>
          </a:r>
        </a:p>
      </dgm:t>
    </dgm:pt>
    <dgm:pt modelId="{B8463539-3385-FA43-BFF8-F77825B12D6C}" type="parTrans" cxnId="{5FEB9620-BEA6-3547-8178-5896A2C392A1}">
      <dgm:prSet/>
      <dgm:spPr/>
      <dgm:t>
        <a:bodyPr/>
        <a:lstStyle/>
        <a:p>
          <a:endParaRPr lang="de-DE"/>
        </a:p>
      </dgm:t>
    </dgm:pt>
    <dgm:pt modelId="{1D0E349D-203E-B945-9FDC-531586F55516}" type="sibTrans" cxnId="{5FEB9620-BEA6-3547-8178-5896A2C392A1}">
      <dgm:prSet/>
      <dgm:spPr/>
      <dgm:t>
        <a:bodyPr/>
        <a:lstStyle/>
        <a:p>
          <a:endParaRPr lang="de-DE"/>
        </a:p>
      </dgm:t>
    </dgm:pt>
    <dgm:pt modelId="{E660A670-2072-0445-9CD8-7FD7035C9ED3}">
      <dgm:prSet phldrT="[Text]"/>
      <dgm:spPr/>
      <dgm:t>
        <a:bodyPr/>
        <a:lstStyle/>
        <a:p>
          <a:r>
            <a:rPr lang="de-DE" dirty="0"/>
            <a:t>Ent-sorgung</a:t>
          </a:r>
        </a:p>
      </dgm:t>
    </dgm:pt>
    <dgm:pt modelId="{332DB85E-72AE-6B41-A82E-15CDA9E075C0}" type="parTrans" cxnId="{AC3A97FC-F176-D348-A139-89ED652C7755}">
      <dgm:prSet/>
      <dgm:spPr/>
      <dgm:t>
        <a:bodyPr/>
        <a:lstStyle/>
        <a:p>
          <a:endParaRPr lang="de-DE"/>
        </a:p>
      </dgm:t>
    </dgm:pt>
    <dgm:pt modelId="{3ED51EA1-4B97-EB4E-96B9-CD51D0D04D3E}" type="sibTrans" cxnId="{AC3A97FC-F176-D348-A139-89ED652C7755}">
      <dgm:prSet/>
      <dgm:spPr/>
      <dgm:t>
        <a:bodyPr/>
        <a:lstStyle/>
        <a:p>
          <a:endParaRPr lang="de-DE"/>
        </a:p>
      </dgm:t>
    </dgm:pt>
    <dgm:pt modelId="{DC978AA9-F623-1440-9DDB-54EC67BF0459}">
      <dgm:prSet phldrT="[Text]"/>
      <dgm:spPr/>
      <dgm:t>
        <a:bodyPr/>
        <a:lstStyle/>
        <a:p>
          <a:r>
            <a:rPr lang="de-DE" dirty="0"/>
            <a:t>Kosten</a:t>
          </a:r>
        </a:p>
      </dgm:t>
    </dgm:pt>
    <dgm:pt modelId="{729CEDE7-BA78-A04B-9184-C32BF9BE7D8F}" type="parTrans" cxnId="{F12FE693-35AF-424A-9F4C-9D1C2991CEC7}">
      <dgm:prSet/>
      <dgm:spPr/>
      <dgm:t>
        <a:bodyPr/>
        <a:lstStyle/>
        <a:p>
          <a:endParaRPr lang="de-DE"/>
        </a:p>
      </dgm:t>
    </dgm:pt>
    <dgm:pt modelId="{52067B1E-082A-3A46-9C0F-48D3DF43B493}" type="sibTrans" cxnId="{F12FE693-35AF-424A-9F4C-9D1C2991CEC7}">
      <dgm:prSet/>
      <dgm:spPr/>
      <dgm:t>
        <a:bodyPr/>
        <a:lstStyle/>
        <a:p>
          <a:endParaRPr lang="de-DE"/>
        </a:p>
      </dgm:t>
    </dgm:pt>
    <dgm:pt modelId="{D18494C0-895D-B941-95F1-3EDDE0D6D315}" type="pres">
      <dgm:prSet presAssocID="{A2CB99F1-9A57-374C-83FF-5336E17C79DC}" presName="Name0" presStyleCnt="0">
        <dgm:presLayoutVars>
          <dgm:chMax val="1"/>
          <dgm:chPref val="1"/>
          <dgm:dir/>
          <dgm:animOne val="branch"/>
          <dgm:animLvl val="lvl"/>
        </dgm:presLayoutVars>
      </dgm:prSet>
      <dgm:spPr/>
    </dgm:pt>
    <dgm:pt modelId="{A1FE4AC7-1321-1E40-A3AB-4253DDEA1885}" type="pres">
      <dgm:prSet presAssocID="{B64D42B6-38D0-FE41-A206-FA85129C0ECB}" presName="singleCycle" presStyleCnt="0"/>
      <dgm:spPr/>
    </dgm:pt>
    <dgm:pt modelId="{FDDFD677-AC4C-754D-8E4A-CFE68B9C1E08}" type="pres">
      <dgm:prSet presAssocID="{B64D42B6-38D0-FE41-A206-FA85129C0ECB}" presName="singleCenter" presStyleLbl="node1" presStyleIdx="0" presStyleCnt="8">
        <dgm:presLayoutVars>
          <dgm:chMax val="7"/>
          <dgm:chPref val="7"/>
        </dgm:presLayoutVars>
      </dgm:prSet>
      <dgm:spPr/>
    </dgm:pt>
    <dgm:pt modelId="{FF4B4FE0-0B4B-824C-9AC7-8CBA7CAE34A7}" type="pres">
      <dgm:prSet presAssocID="{5DF76442-1103-1345-9975-FD249C97F59D}" presName="Name56" presStyleLbl="parChTrans1D2" presStyleIdx="0" presStyleCnt="7"/>
      <dgm:spPr/>
    </dgm:pt>
    <dgm:pt modelId="{2E705AAE-667A-2344-BD60-13B5C271B4D8}" type="pres">
      <dgm:prSet presAssocID="{AD7E893B-D742-C341-805B-51347E5CD49F}" presName="text0" presStyleLbl="node1" presStyleIdx="1" presStyleCnt="8">
        <dgm:presLayoutVars>
          <dgm:bulletEnabled val="1"/>
        </dgm:presLayoutVars>
      </dgm:prSet>
      <dgm:spPr/>
    </dgm:pt>
    <dgm:pt modelId="{079C3C95-5187-2940-B69A-2E9F50E6D520}" type="pres">
      <dgm:prSet presAssocID="{3E749DC7-9A12-7A46-84C3-D3EE027AC9A5}" presName="Name56" presStyleLbl="parChTrans1D2" presStyleIdx="1" presStyleCnt="7"/>
      <dgm:spPr/>
    </dgm:pt>
    <dgm:pt modelId="{F08017C7-5124-7846-B2E6-5341F55501DE}" type="pres">
      <dgm:prSet presAssocID="{15C2332D-FFC1-9042-90DE-FEA033D9EEEF}" presName="text0" presStyleLbl="node1" presStyleIdx="2" presStyleCnt="8">
        <dgm:presLayoutVars>
          <dgm:bulletEnabled val="1"/>
        </dgm:presLayoutVars>
      </dgm:prSet>
      <dgm:spPr/>
    </dgm:pt>
    <dgm:pt modelId="{EE0BBAB9-2635-FD4F-B91E-0736CCA071FB}" type="pres">
      <dgm:prSet presAssocID="{0CDC1542-7D09-9448-9BE2-000A99DD43E8}" presName="Name56" presStyleLbl="parChTrans1D2" presStyleIdx="2" presStyleCnt="7"/>
      <dgm:spPr/>
    </dgm:pt>
    <dgm:pt modelId="{53DFBBF8-49B1-4E49-952F-97EA605CE642}" type="pres">
      <dgm:prSet presAssocID="{C123E3F8-A4D7-5041-80E4-26FAEF2F85F7}" presName="text0" presStyleLbl="node1" presStyleIdx="3" presStyleCnt="8">
        <dgm:presLayoutVars>
          <dgm:bulletEnabled val="1"/>
        </dgm:presLayoutVars>
      </dgm:prSet>
      <dgm:spPr/>
    </dgm:pt>
    <dgm:pt modelId="{0F7DFD5C-41A7-754A-A38B-71D9B85CE5AF}" type="pres">
      <dgm:prSet presAssocID="{6D9B6DEA-3B5A-5144-9C57-54546C4FA0D1}" presName="Name56" presStyleLbl="parChTrans1D2" presStyleIdx="3" presStyleCnt="7"/>
      <dgm:spPr/>
    </dgm:pt>
    <dgm:pt modelId="{29883E22-1557-F94B-8A15-DDB867B65675}" type="pres">
      <dgm:prSet presAssocID="{41B4906C-5D46-AD49-B52F-362221C7AD64}" presName="text0" presStyleLbl="node1" presStyleIdx="4" presStyleCnt="8">
        <dgm:presLayoutVars>
          <dgm:bulletEnabled val="1"/>
        </dgm:presLayoutVars>
      </dgm:prSet>
      <dgm:spPr/>
    </dgm:pt>
    <dgm:pt modelId="{D4F99CA2-82CD-F849-AA4B-CAA72F82D0E5}" type="pres">
      <dgm:prSet presAssocID="{B8463539-3385-FA43-BFF8-F77825B12D6C}" presName="Name56" presStyleLbl="parChTrans1D2" presStyleIdx="4" presStyleCnt="7"/>
      <dgm:spPr/>
    </dgm:pt>
    <dgm:pt modelId="{AAA7EFDF-440A-A04D-AD7F-06DDBEA1D396}" type="pres">
      <dgm:prSet presAssocID="{D8510293-AF0A-8F4C-A4CD-AADBB6D0C8D5}" presName="text0" presStyleLbl="node1" presStyleIdx="5" presStyleCnt="8">
        <dgm:presLayoutVars>
          <dgm:bulletEnabled val="1"/>
        </dgm:presLayoutVars>
      </dgm:prSet>
      <dgm:spPr/>
    </dgm:pt>
    <dgm:pt modelId="{47420BE8-D588-8F4B-9E71-911FA6762F04}" type="pres">
      <dgm:prSet presAssocID="{729CEDE7-BA78-A04B-9184-C32BF9BE7D8F}" presName="Name56" presStyleLbl="parChTrans1D2" presStyleIdx="5" presStyleCnt="7"/>
      <dgm:spPr/>
    </dgm:pt>
    <dgm:pt modelId="{A05F8D7C-1FAA-AA47-A4EB-240E3C110338}" type="pres">
      <dgm:prSet presAssocID="{DC978AA9-F623-1440-9DDB-54EC67BF0459}" presName="text0" presStyleLbl="node1" presStyleIdx="6" presStyleCnt="8">
        <dgm:presLayoutVars>
          <dgm:bulletEnabled val="1"/>
        </dgm:presLayoutVars>
      </dgm:prSet>
      <dgm:spPr/>
    </dgm:pt>
    <dgm:pt modelId="{3407949F-9B01-EE47-A597-21E408DEB713}" type="pres">
      <dgm:prSet presAssocID="{332DB85E-72AE-6B41-A82E-15CDA9E075C0}" presName="Name56" presStyleLbl="parChTrans1D2" presStyleIdx="6" presStyleCnt="7"/>
      <dgm:spPr/>
    </dgm:pt>
    <dgm:pt modelId="{AA858EBB-97C0-354F-9233-E067E674D59C}" type="pres">
      <dgm:prSet presAssocID="{E660A670-2072-0445-9CD8-7FD7035C9ED3}" presName="text0" presStyleLbl="node1" presStyleIdx="7" presStyleCnt="8">
        <dgm:presLayoutVars>
          <dgm:bulletEnabled val="1"/>
        </dgm:presLayoutVars>
      </dgm:prSet>
      <dgm:spPr/>
    </dgm:pt>
  </dgm:ptLst>
  <dgm:cxnLst>
    <dgm:cxn modelId="{725C0713-983D-A247-9AE1-DBB05745A722}" type="presOf" srcId="{332DB85E-72AE-6B41-A82E-15CDA9E075C0}" destId="{3407949F-9B01-EE47-A597-21E408DEB713}" srcOrd="0" destOrd="0" presId="urn:microsoft.com/office/officeart/2008/layout/RadialCluster"/>
    <dgm:cxn modelId="{5FEB9620-BEA6-3547-8178-5896A2C392A1}" srcId="{B64D42B6-38D0-FE41-A206-FA85129C0ECB}" destId="{D8510293-AF0A-8F4C-A4CD-AADBB6D0C8D5}" srcOrd="4" destOrd="0" parTransId="{B8463539-3385-FA43-BFF8-F77825B12D6C}" sibTransId="{1D0E349D-203E-B945-9FDC-531586F55516}"/>
    <dgm:cxn modelId="{D5BDE92C-12C7-4147-9B22-18B86B26676E}" type="presOf" srcId="{B64D42B6-38D0-FE41-A206-FA85129C0ECB}" destId="{FDDFD677-AC4C-754D-8E4A-CFE68B9C1E08}" srcOrd="0" destOrd="0" presId="urn:microsoft.com/office/officeart/2008/layout/RadialCluster"/>
    <dgm:cxn modelId="{AA7F6B30-4915-6A4F-82DC-E030255116F9}" srcId="{B64D42B6-38D0-FE41-A206-FA85129C0ECB}" destId="{C123E3F8-A4D7-5041-80E4-26FAEF2F85F7}" srcOrd="2" destOrd="0" parTransId="{0CDC1542-7D09-9448-9BE2-000A99DD43E8}" sibTransId="{EBBA0CFF-5ABC-6A43-9501-D6EC36D82E8A}"/>
    <dgm:cxn modelId="{856D6B35-0428-7C4A-9C48-2F21AA2F08FE}" type="presOf" srcId="{41B4906C-5D46-AD49-B52F-362221C7AD64}" destId="{29883E22-1557-F94B-8A15-DDB867B65675}" srcOrd="0" destOrd="0" presId="urn:microsoft.com/office/officeart/2008/layout/RadialCluster"/>
    <dgm:cxn modelId="{6F77DF37-4575-AC44-A849-B943AF8F5DB4}" type="presOf" srcId="{0CDC1542-7D09-9448-9BE2-000A99DD43E8}" destId="{EE0BBAB9-2635-FD4F-B91E-0736CCA071FB}" srcOrd="0" destOrd="0" presId="urn:microsoft.com/office/officeart/2008/layout/RadialCluster"/>
    <dgm:cxn modelId="{8301DD38-3EF3-0145-9B5D-09D7E014A183}" type="presOf" srcId="{3E749DC7-9A12-7A46-84C3-D3EE027AC9A5}" destId="{079C3C95-5187-2940-B69A-2E9F50E6D520}" srcOrd="0" destOrd="0" presId="urn:microsoft.com/office/officeart/2008/layout/RadialCluster"/>
    <dgm:cxn modelId="{3E1F473C-1BCD-C54D-ADD4-0241D709CA8B}" srcId="{B64D42B6-38D0-FE41-A206-FA85129C0ECB}" destId="{15C2332D-FFC1-9042-90DE-FEA033D9EEEF}" srcOrd="1" destOrd="0" parTransId="{3E749DC7-9A12-7A46-84C3-D3EE027AC9A5}" sibTransId="{9A9ACBB4-F790-7A46-873A-9051024329B4}"/>
    <dgm:cxn modelId="{AFE0AA3E-5E37-E941-9023-F685C8905929}" type="presOf" srcId="{15C2332D-FFC1-9042-90DE-FEA033D9EEEF}" destId="{F08017C7-5124-7846-B2E6-5341F55501DE}" srcOrd="0" destOrd="0" presId="urn:microsoft.com/office/officeart/2008/layout/RadialCluster"/>
    <dgm:cxn modelId="{89F54F45-A797-7A42-B0EC-EF3BC0E10BCA}" srcId="{A2CB99F1-9A57-374C-83FF-5336E17C79DC}" destId="{B64D42B6-38D0-FE41-A206-FA85129C0ECB}" srcOrd="0" destOrd="0" parTransId="{8FA44651-FA78-C548-8AE8-DD66CD86141D}" sibTransId="{02560FC1-29A9-9949-989E-7B45B08A5063}"/>
    <dgm:cxn modelId="{9AD01747-8A72-C648-8243-346D2EB3E925}" type="presOf" srcId="{B8463539-3385-FA43-BFF8-F77825B12D6C}" destId="{D4F99CA2-82CD-F849-AA4B-CAA72F82D0E5}" srcOrd="0" destOrd="0" presId="urn:microsoft.com/office/officeart/2008/layout/RadialCluster"/>
    <dgm:cxn modelId="{E73FC34E-A723-B345-898C-A3C83CC21F3D}" srcId="{B64D42B6-38D0-FE41-A206-FA85129C0ECB}" destId="{AD7E893B-D742-C341-805B-51347E5CD49F}" srcOrd="0" destOrd="0" parTransId="{5DF76442-1103-1345-9975-FD249C97F59D}" sibTransId="{F311DBC0-6FB7-664B-96E1-498419EF1B7B}"/>
    <dgm:cxn modelId="{94DCAE55-C902-684B-9F10-E142C44351BC}" type="presOf" srcId="{D8510293-AF0A-8F4C-A4CD-AADBB6D0C8D5}" destId="{AAA7EFDF-440A-A04D-AD7F-06DDBEA1D396}" srcOrd="0" destOrd="0" presId="urn:microsoft.com/office/officeart/2008/layout/RadialCluster"/>
    <dgm:cxn modelId="{30035676-52C2-C848-84CF-83DBD1AFB491}" type="presOf" srcId="{AD7E893B-D742-C341-805B-51347E5CD49F}" destId="{2E705AAE-667A-2344-BD60-13B5C271B4D8}" srcOrd="0" destOrd="0" presId="urn:microsoft.com/office/officeart/2008/layout/RadialCluster"/>
    <dgm:cxn modelId="{B2F39B81-1A47-3340-ACF4-3D75A0EC9C10}" type="presOf" srcId="{5DF76442-1103-1345-9975-FD249C97F59D}" destId="{FF4B4FE0-0B4B-824C-9AC7-8CBA7CAE34A7}" srcOrd="0" destOrd="0" presId="urn:microsoft.com/office/officeart/2008/layout/RadialCluster"/>
    <dgm:cxn modelId="{D6379A83-483B-A544-9C2E-6C9C4374C599}" type="presOf" srcId="{6D9B6DEA-3B5A-5144-9C57-54546C4FA0D1}" destId="{0F7DFD5C-41A7-754A-A38B-71D9B85CE5AF}" srcOrd="0" destOrd="0" presId="urn:microsoft.com/office/officeart/2008/layout/RadialCluster"/>
    <dgm:cxn modelId="{F12FE693-35AF-424A-9F4C-9D1C2991CEC7}" srcId="{B64D42B6-38D0-FE41-A206-FA85129C0ECB}" destId="{DC978AA9-F623-1440-9DDB-54EC67BF0459}" srcOrd="5" destOrd="0" parTransId="{729CEDE7-BA78-A04B-9184-C32BF9BE7D8F}" sibTransId="{52067B1E-082A-3A46-9C0F-48D3DF43B493}"/>
    <dgm:cxn modelId="{6F7A2798-59FF-0A4A-BDF7-A27E3F6CA14C}" type="presOf" srcId="{C123E3F8-A4D7-5041-80E4-26FAEF2F85F7}" destId="{53DFBBF8-49B1-4E49-952F-97EA605CE642}" srcOrd="0" destOrd="0" presId="urn:microsoft.com/office/officeart/2008/layout/RadialCluster"/>
    <dgm:cxn modelId="{551BD39A-0DBA-E946-B24A-EA6F21405081}" type="presOf" srcId="{DC978AA9-F623-1440-9DDB-54EC67BF0459}" destId="{A05F8D7C-1FAA-AA47-A4EB-240E3C110338}" srcOrd="0" destOrd="0" presId="urn:microsoft.com/office/officeart/2008/layout/RadialCluster"/>
    <dgm:cxn modelId="{E40303B0-B0C5-5D4D-A8CE-151D393EED07}" srcId="{B64D42B6-38D0-FE41-A206-FA85129C0ECB}" destId="{41B4906C-5D46-AD49-B52F-362221C7AD64}" srcOrd="3" destOrd="0" parTransId="{6D9B6DEA-3B5A-5144-9C57-54546C4FA0D1}" sibTransId="{EF3D0CD1-7DD9-E847-A10C-CD2E411357C8}"/>
    <dgm:cxn modelId="{6A717AE6-9F4E-1442-B18F-A6192E312819}" type="presOf" srcId="{A2CB99F1-9A57-374C-83FF-5336E17C79DC}" destId="{D18494C0-895D-B941-95F1-3EDDE0D6D315}" srcOrd="0" destOrd="0" presId="urn:microsoft.com/office/officeart/2008/layout/RadialCluster"/>
    <dgm:cxn modelId="{F655AAF7-8BC0-BD43-998A-D1402EB040D4}" type="presOf" srcId="{729CEDE7-BA78-A04B-9184-C32BF9BE7D8F}" destId="{47420BE8-D588-8F4B-9E71-911FA6762F04}" srcOrd="0" destOrd="0" presId="urn:microsoft.com/office/officeart/2008/layout/RadialCluster"/>
    <dgm:cxn modelId="{F1A472F8-6A38-9149-818A-54F49AA56B02}" type="presOf" srcId="{E660A670-2072-0445-9CD8-7FD7035C9ED3}" destId="{AA858EBB-97C0-354F-9233-E067E674D59C}" srcOrd="0" destOrd="0" presId="urn:microsoft.com/office/officeart/2008/layout/RadialCluster"/>
    <dgm:cxn modelId="{AC3A97FC-F176-D348-A139-89ED652C7755}" srcId="{B64D42B6-38D0-FE41-A206-FA85129C0ECB}" destId="{E660A670-2072-0445-9CD8-7FD7035C9ED3}" srcOrd="6" destOrd="0" parTransId="{332DB85E-72AE-6B41-A82E-15CDA9E075C0}" sibTransId="{3ED51EA1-4B97-EB4E-96B9-CD51D0D04D3E}"/>
    <dgm:cxn modelId="{B7F6DE69-BEDE-514E-B8A1-8A7D6E885E2A}" type="presParOf" srcId="{D18494C0-895D-B941-95F1-3EDDE0D6D315}" destId="{A1FE4AC7-1321-1E40-A3AB-4253DDEA1885}" srcOrd="0" destOrd="0" presId="urn:microsoft.com/office/officeart/2008/layout/RadialCluster"/>
    <dgm:cxn modelId="{3AC5918F-4668-4946-8B22-9A04CDBAA025}" type="presParOf" srcId="{A1FE4AC7-1321-1E40-A3AB-4253DDEA1885}" destId="{FDDFD677-AC4C-754D-8E4A-CFE68B9C1E08}" srcOrd="0" destOrd="0" presId="urn:microsoft.com/office/officeart/2008/layout/RadialCluster"/>
    <dgm:cxn modelId="{51BA8CCE-B99C-F841-A568-4F1053FDA793}" type="presParOf" srcId="{A1FE4AC7-1321-1E40-A3AB-4253DDEA1885}" destId="{FF4B4FE0-0B4B-824C-9AC7-8CBA7CAE34A7}" srcOrd="1" destOrd="0" presId="urn:microsoft.com/office/officeart/2008/layout/RadialCluster"/>
    <dgm:cxn modelId="{719975C6-C299-FF47-8A53-5715DD33024D}" type="presParOf" srcId="{A1FE4AC7-1321-1E40-A3AB-4253DDEA1885}" destId="{2E705AAE-667A-2344-BD60-13B5C271B4D8}" srcOrd="2" destOrd="0" presId="urn:microsoft.com/office/officeart/2008/layout/RadialCluster"/>
    <dgm:cxn modelId="{77E7F244-1BD0-C84D-8CF1-EECA59E3EC47}" type="presParOf" srcId="{A1FE4AC7-1321-1E40-A3AB-4253DDEA1885}" destId="{079C3C95-5187-2940-B69A-2E9F50E6D520}" srcOrd="3" destOrd="0" presId="urn:microsoft.com/office/officeart/2008/layout/RadialCluster"/>
    <dgm:cxn modelId="{B27146D4-CDCB-EF45-B06E-7DFF9E923864}" type="presParOf" srcId="{A1FE4AC7-1321-1E40-A3AB-4253DDEA1885}" destId="{F08017C7-5124-7846-B2E6-5341F55501DE}" srcOrd="4" destOrd="0" presId="urn:microsoft.com/office/officeart/2008/layout/RadialCluster"/>
    <dgm:cxn modelId="{044CE044-1FC7-3840-93A1-DDED2B54A654}" type="presParOf" srcId="{A1FE4AC7-1321-1E40-A3AB-4253DDEA1885}" destId="{EE0BBAB9-2635-FD4F-B91E-0736CCA071FB}" srcOrd="5" destOrd="0" presId="urn:microsoft.com/office/officeart/2008/layout/RadialCluster"/>
    <dgm:cxn modelId="{551FF470-9A71-524D-9F7D-0CF63B91B1E9}" type="presParOf" srcId="{A1FE4AC7-1321-1E40-A3AB-4253DDEA1885}" destId="{53DFBBF8-49B1-4E49-952F-97EA605CE642}" srcOrd="6" destOrd="0" presId="urn:microsoft.com/office/officeart/2008/layout/RadialCluster"/>
    <dgm:cxn modelId="{62DE77A2-EF37-D14E-8FB7-44D58A4E67BC}" type="presParOf" srcId="{A1FE4AC7-1321-1E40-A3AB-4253DDEA1885}" destId="{0F7DFD5C-41A7-754A-A38B-71D9B85CE5AF}" srcOrd="7" destOrd="0" presId="urn:microsoft.com/office/officeart/2008/layout/RadialCluster"/>
    <dgm:cxn modelId="{CB9F6B25-8933-A842-9ADF-56ACB4093CE7}" type="presParOf" srcId="{A1FE4AC7-1321-1E40-A3AB-4253DDEA1885}" destId="{29883E22-1557-F94B-8A15-DDB867B65675}" srcOrd="8" destOrd="0" presId="urn:microsoft.com/office/officeart/2008/layout/RadialCluster"/>
    <dgm:cxn modelId="{1CC55F15-8D7B-E840-934C-B2F35496CA70}" type="presParOf" srcId="{A1FE4AC7-1321-1E40-A3AB-4253DDEA1885}" destId="{D4F99CA2-82CD-F849-AA4B-CAA72F82D0E5}" srcOrd="9" destOrd="0" presId="urn:microsoft.com/office/officeart/2008/layout/RadialCluster"/>
    <dgm:cxn modelId="{25C94223-DD49-534D-84D8-95B0B2CF41C4}" type="presParOf" srcId="{A1FE4AC7-1321-1E40-A3AB-4253DDEA1885}" destId="{AAA7EFDF-440A-A04D-AD7F-06DDBEA1D396}" srcOrd="10" destOrd="0" presId="urn:microsoft.com/office/officeart/2008/layout/RadialCluster"/>
    <dgm:cxn modelId="{76B739C7-FD8E-5945-81F8-D4E249C8839A}" type="presParOf" srcId="{A1FE4AC7-1321-1E40-A3AB-4253DDEA1885}" destId="{47420BE8-D588-8F4B-9E71-911FA6762F04}" srcOrd="11" destOrd="0" presId="urn:microsoft.com/office/officeart/2008/layout/RadialCluster"/>
    <dgm:cxn modelId="{3CC940A7-61E9-4040-8AFD-0FF5B7503DF9}" type="presParOf" srcId="{A1FE4AC7-1321-1E40-A3AB-4253DDEA1885}" destId="{A05F8D7C-1FAA-AA47-A4EB-240E3C110338}" srcOrd="12" destOrd="0" presId="urn:microsoft.com/office/officeart/2008/layout/RadialCluster"/>
    <dgm:cxn modelId="{58927008-319C-EC4D-94E7-91B979E90154}" type="presParOf" srcId="{A1FE4AC7-1321-1E40-A3AB-4253DDEA1885}" destId="{3407949F-9B01-EE47-A597-21E408DEB713}" srcOrd="13" destOrd="0" presId="urn:microsoft.com/office/officeart/2008/layout/RadialCluster"/>
    <dgm:cxn modelId="{CCC26A10-37CD-5342-A519-10D00BD25F37}" type="presParOf" srcId="{A1FE4AC7-1321-1E40-A3AB-4253DDEA1885}" destId="{AA858EBB-97C0-354F-9233-E067E674D59C}"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83201FEF-D6F9-9E4C-AD22-513F97D6513F}"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de-DE"/>
        </a:p>
      </dgm:t>
    </dgm:pt>
    <dgm:pt modelId="{71B04B66-BCBF-1048-950F-552EAA34976B}">
      <dgm:prSet phldrT="[Text]"/>
      <dgm:spPr/>
      <dgm:t>
        <a:bodyPr/>
        <a:lstStyle/>
        <a:p>
          <a:r>
            <a:rPr lang="de-DE" dirty="0"/>
            <a:t>Produkt</a:t>
          </a:r>
        </a:p>
      </dgm:t>
    </dgm:pt>
    <dgm:pt modelId="{B9C9775F-410A-E54F-BE8B-760D6EFB293F}" type="parTrans" cxnId="{DE9D1D49-91A9-A842-B0AC-1412B6E6D4F9}">
      <dgm:prSet/>
      <dgm:spPr/>
      <dgm:t>
        <a:bodyPr/>
        <a:lstStyle/>
        <a:p>
          <a:endParaRPr lang="de-DE"/>
        </a:p>
      </dgm:t>
    </dgm:pt>
    <dgm:pt modelId="{82D4430A-7C2C-5740-9A9D-3623474949FC}" type="sibTrans" cxnId="{DE9D1D49-91A9-A842-B0AC-1412B6E6D4F9}">
      <dgm:prSet/>
      <dgm:spPr/>
      <dgm:t>
        <a:bodyPr/>
        <a:lstStyle/>
        <a:p>
          <a:endParaRPr lang="de-DE"/>
        </a:p>
      </dgm:t>
    </dgm:pt>
    <dgm:pt modelId="{19BA4B0A-D92C-8A44-9760-BBFFB6FFAC42}">
      <dgm:prSet phldrT="[Text]"/>
      <dgm:spPr/>
      <dgm:t>
        <a:bodyPr/>
        <a:lstStyle/>
        <a:p>
          <a:r>
            <a:rPr lang="de-DE" dirty="0"/>
            <a:t>Wertschöpfung</a:t>
          </a:r>
        </a:p>
      </dgm:t>
    </dgm:pt>
    <dgm:pt modelId="{C18F661D-0A13-654B-A536-50358B6B672E}" type="parTrans" cxnId="{10430AC2-CC81-1648-BF9A-67A28107E60C}">
      <dgm:prSet/>
      <dgm:spPr/>
      <dgm:t>
        <a:bodyPr/>
        <a:lstStyle/>
        <a:p>
          <a:endParaRPr lang="de-DE" dirty="0"/>
        </a:p>
      </dgm:t>
    </dgm:pt>
    <dgm:pt modelId="{13254AAB-3407-6240-A596-2F2A061AFF19}" type="sibTrans" cxnId="{10430AC2-CC81-1648-BF9A-67A28107E60C}">
      <dgm:prSet/>
      <dgm:spPr/>
      <dgm:t>
        <a:bodyPr/>
        <a:lstStyle/>
        <a:p>
          <a:endParaRPr lang="de-DE"/>
        </a:p>
      </dgm:t>
    </dgm:pt>
    <dgm:pt modelId="{7E78F33B-A221-CB4D-9C22-DEA55F12B567}">
      <dgm:prSet phldrT="[Text]"/>
      <dgm:spPr/>
      <dgm:t>
        <a:bodyPr/>
        <a:lstStyle/>
        <a:p>
          <a:r>
            <a:rPr lang="de-DE" dirty="0"/>
            <a:t>W-Kette</a:t>
          </a:r>
        </a:p>
      </dgm:t>
    </dgm:pt>
    <dgm:pt modelId="{3FCB7452-E63F-E24F-8107-F3C7E510C651}" type="parTrans" cxnId="{57223416-3F95-1946-B853-69FCAC2CD07F}">
      <dgm:prSet/>
      <dgm:spPr/>
      <dgm:t>
        <a:bodyPr/>
        <a:lstStyle/>
        <a:p>
          <a:endParaRPr lang="de-DE" dirty="0"/>
        </a:p>
      </dgm:t>
    </dgm:pt>
    <dgm:pt modelId="{99510A79-EBFC-414D-A08C-C364DC0FB8C6}" type="sibTrans" cxnId="{57223416-3F95-1946-B853-69FCAC2CD07F}">
      <dgm:prSet/>
      <dgm:spPr/>
      <dgm:t>
        <a:bodyPr/>
        <a:lstStyle/>
        <a:p>
          <a:endParaRPr lang="de-DE"/>
        </a:p>
      </dgm:t>
    </dgm:pt>
    <dgm:pt modelId="{63B383A4-B332-844D-9617-980196326C69}">
      <dgm:prSet phldrT="[Text]"/>
      <dgm:spPr/>
      <dgm:t>
        <a:bodyPr/>
        <a:lstStyle/>
        <a:p>
          <a:r>
            <a:rPr lang="de-DE" dirty="0"/>
            <a:t>Ressourcen</a:t>
          </a:r>
        </a:p>
      </dgm:t>
    </dgm:pt>
    <dgm:pt modelId="{0DF88D3C-B4B1-6542-AE5F-91C8FE852329}" type="parTrans" cxnId="{19605AD3-3F46-6849-AA7F-99BF508A46F5}">
      <dgm:prSet/>
      <dgm:spPr/>
      <dgm:t>
        <a:bodyPr/>
        <a:lstStyle/>
        <a:p>
          <a:endParaRPr lang="de-DE" dirty="0"/>
        </a:p>
      </dgm:t>
    </dgm:pt>
    <dgm:pt modelId="{75E72385-C30D-D546-90FA-A8002D3CF82C}" type="sibTrans" cxnId="{19605AD3-3F46-6849-AA7F-99BF508A46F5}">
      <dgm:prSet/>
      <dgm:spPr/>
      <dgm:t>
        <a:bodyPr/>
        <a:lstStyle/>
        <a:p>
          <a:endParaRPr lang="de-DE"/>
        </a:p>
      </dgm:t>
    </dgm:pt>
    <dgm:pt modelId="{FFF2045F-3794-884B-BD8A-C7673FF216EE}">
      <dgm:prSet phldrT="[Text]"/>
      <dgm:spPr/>
      <dgm:t>
        <a:bodyPr/>
        <a:lstStyle/>
        <a:p>
          <a:r>
            <a:rPr lang="de-DE" dirty="0"/>
            <a:t>Umwelt</a:t>
          </a:r>
        </a:p>
      </dgm:t>
    </dgm:pt>
    <dgm:pt modelId="{A6D0FD08-1CED-5B49-94FD-FCD94AACA797}" type="parTrans" cxnId="{DE4A8083-7CDE-6542-BA50-7BA42AFD12BF}">
      <dgm:prSet/>
      <dgm:spPr/>
      <dgm:t>
        <a:bodyPr/>
        <a:lstStyle/>
        <a:p>
          <a:endParaRPr lang="de-DE" dirty="0"/>
        </a:p>
      </dgm:t>
    </dgm:pt>
    <dgm:pt modelId="{AC5D5C68-266C-A247-A9AA-8C1348ECB75D}" type="sibTrans" cxnId="{DE4A8083-7CDE-6542-BA50-7BA42AFD12BF}">
      <dgm:prSet/>
      <dgm:spPr/>
      <dgm:t>
        <a:bodyPr/>
        <a:lstStyle/>
        <a:p>
          <a:endParaRPr lang="de-DE"/>
        </a:p>
      </dgm:t>
    </dgm:pt>
    <dgm:pt modelId="{9627324C-6759-554C-BA56-3835DA614DEB}">
      <dgm:prSet phldrT="[Text]"/>
      <dgm:spPr/>
      <dgm:t>
        <a:bodyPr/>
        <a:lstStyle/>
        <a:p>
          <a:r>
            <a:rPr lang="de-DE" dirty="0"/>
            <a:t>Gewinn</a:t>
          </a:r>
        </a:p>
      </dgm:t>
    </dgm:pt>
    <dgm:pt modelId="{3A9DD8BC-55D7-4B42-8A93-21DD5F6C15A7}" type="parTrans" cxnId="{FFA9539C-C429-974A-9912-C04352E007D5}">
      <dgm:prSet/>
      <dgm:spPr/>
      <dgm:t>
        <a:bodyPr/>
        <a:lstStyle/>
        <a:p>
          <a:endParaRPr lang="de-DE" dirty="0"/>
        </a:p>
      </dgm:t>
    </dgm:pt>
    <dgm:pt modelId="{59706414-96AB-5749-8456-D83242D82AC5}" type="sibTrans" cxnId="{FFA9539C-C429-974A-9912-C04352E007D5}">
      <dgm:prSet/>
      <dgm:spPr/>
      <dgm:t>
        <a:bodyPr/>
        <a:lstStyle/>
        <a:p>
          <a:endParaRPr lang="de-DE"/>
        </a:p>
      </dgm:t>
    </dgm:pt>
    <dgm:pt modelId="{AD00AE52-2A02-DC40-B118-00850FBE634B}">
      <dgm:prSet phldrT="[Text]"/>
      <dgm:spPr/>
      <dgm:t>
        <a:bodyPr/>
        <a:lstStyle/>
        <a:p>
          <a:r>
            <a:rPr lang="de-DE" dirty="0"/>
            <a:t>Produktion</a:t>
          </a:r>
        </a:p>
      </dgm:t>
    </dgm:pt>
    <dgm:pt modelId="{44DE5960-D2F7-D742-B28B-E2E1335C8FDD}" type="parTrans" cxnId="{F089DA49-1185-3447-B618-AD53FFCC2258}">
      <dgm:prSet/>
      <dgm:spPr/>
      <dgm:t>
        <a:bodyPr/>
        <a:lstStyle/>
        <a:p>
          <a:endParaRPr lang="de-DE" dirty="0"/>
        </a:p>
      </dgm:t>
    </dgm:pt>
    <dgm:pt modelId="{6B07A2D6-65B2-7845-ABD0-69436639FD59}" type="sibTrans" cxnId="{F089DA49-1185-3447-B618-AD53FFCC2258}">
      <dgm:prSet/>
      <dgm:spPr/>
      <dgm:t>
        <a:bodyPr/>
        <a:lstStyle/>
        <a:p>
          <a:endParaRPr lang="de-DE"/>
        </a:p>
      </dgm:t>
    </dgm:pt>
    <dgm:pt modelId="{02E8A5B6-8786-654E-BA28-557D1C356AAE}" type="pres">
      <dgm:prSet presAssocID="{83201FEF-D6F9-9E4C-AD22-513F97D6513F}" presName="Name0" presStyleCnt="0">
        <dgm:presLayoutVars>
          <dgm:chPref val="1"/>
          <dgm:dir/>
          <dgm:animOne val="branch"/>
          <dgm:animLvl val="lvl"/>
          <dgm:resizeHandles val="exact"/>
        </dgm:presLayoutVars>
      </dgm:prSet>
      <dgm:spPr/>
    </dgm:pt>
    <dgm:pt modelId="{495F7911-3F5E-D047-9673-011E02453E52}" type="pres">
      <dgm:prSet presAssocID="{71B04B66-BCBF-1048-950F-552EAA34976B}" presName="root1" presStyleCnt="0"/>
      <dgm:spPr/>
    </dgm:pt>
    <dgm:pt modelId="{C5A32C0E-2333-0641-9A2B-02F1088A4F57}" type="pres">
      <dgm:prSet presAssocID="{71B04B66-BCBF-1048-950F-552EAA34976B}" presName="LevelOneTextNode" presStyleLbl="node0" presStyleIdx="0" presStyleCnt="1">
        <dgm:presLayoutVars>
          <dgm:chPref val="3"/>
        </dgm:presLayoutVars>
      </dgm:prSet>
      <dgm:spPr/>
    </dgm:pt>
    <dgm:pt modelId="{FCF0E278-A9D0-A443-9AD4-D70F39C2D72A}" type="pres">
      <dgm:prSet presAssocID="{71B04B66-BCBF-1048-950F-552EAA34976B}" presName="level2hierChild" presStyleCnt="0"/>
      <dgm:spPr/>
    </dgm:pt>
    <dgm:pt modelId="{053530CF-70ED-DD4C-82EB-EB05D459A0F7}" type="pres">
      <dgm:prSet presAssocID="{3A9DD8BC-55D7-4B42-8A93-21DD5F6C15A7}" presName="conn2-1" presStyleLbl="parChTrans1D2" presStyleIdx="0" presStyleCnt="6"/>
      <dgm:spPr/>
    </dgm:pt>
    <dgm:pt modelId="{E2E67CC1-592C-DF44-AD70-E75F71140E1D}" type="pres">
      <dgm:prSet presAssocID="{3A9DD8BC-55D7-4B42-8A93-21DD5F6C15A7}" presName="connTx" presStyleLbl="parChTrans1D2" presStyleIdx="0" presStyleCnt="6"/>
      <dgm:spPr/>
    </dgm:pt>
    <dgm:pt modelId="{6F5CECBA-8ED0-3143-957C-A8D57767941A}" type="pres">
      <dgm:prSet presAssocID="{9627324C-6759-554C-BA56-3835DA614DEB}" presName="root2" presStyleCnt="0"/>
      <dgm:spPr/>
    </dgm:pt>
    <dgm:pt modelId="{20D73928-ABA9-6B49-AE14-B3B15145C1DE}" type="pres">
      <dgm:prSet presAssocID="{9627324C-6759-554C-BA56-3835DA614DEB}" presName="LevelTwoTextNode" presStyleLbl="node2" presStyleIdx="0" presStyleCnt="6">
        <dgm:presLayoutVars>
          <dgm:chPref val="3"/>
        </dgm:presLayoutVars>
      </dgm:prSet>
      <dgm:spPr/>
    </dgm:pt>
    <dgm:pt modelId="{A5C076EA-3058-184A-AD13-E06ECF7A992C}" type="pres">
      <dgm:prSet presAssocID="{9627324C-6759-554C-BA56-3835DA614DEB}" presName="level3hierChild" presStyleCnt="0"/>
      <dgm:spPr/>
    </dgm:pt>
    <dgm:pt modelId="{2A066EC5-5EAB-304B-90B4-B9759A73AC89}" type="pres">
      <dgm:prSet presAssocID="{C18F661D-0A13-654B-A536-50358B6B672E}" presName="conn2-1" presStyleLbl="parChTrans1D2" presStyleIdx="1" presStyleCnt="6"/>
      <dgm:spPr/>
    </dgm:pt>
    <dgm:pt modelId="{FE4B4892-9204-484B-871A-23461905D9F2}" type="pres">
      <dgm:prSet presAssocID="{C18F661D-0A13-654B-A536-50358B6B672E}" presName="connTx" presStyleLbl="parChTrans1D2" presStyleIdx="1" presStyleCnt="6"/>
      <dgm:spPr/>
    </dgm:pt>
    <dgm:pt modelId="{D5C96BA5-2559-FB43-9F39-34209E21BBDF}" type="pres">
      <dgm:prSet presAssocID="{19BA4B0A-D92C-8A44-9760-BBFFB6FFAC42}" presName="root2" presStyleCnt="0"/>
      <dgm:spPr/>
    </dgm:pt>
    <dgm:pt modelId="{498C2B61-E534-F74A-8108-FBCACAC9AA0C}" type="pres">
      <dgm:prSet presAssocID="{19BA4B0A-D92C-8A44-9760-BBFFB6FFAC42}" presName="LevelTwoTextNode" presStyleLbl="node2" presStyleIdx="1" presStyleCnt="6">
        <dgm:presLayoutVars>
          <dgm:chPref val="3"/>
        </dgm:presLayoutVars>
      </dgm:prSet>
      <dgm:spPr/>
    </dgm:pt>
    <dgm:pt modelId="{B0303236-18C6-BE47-81AB-21D30427863F}" type="pres">
      <dgm:prSet presAssocID="{19BA4B0A-D92C-8A44-9760-BBFFB6FFAC42}" presName="level3hierChild" presStyleCnt="0"/>
      <dgm:spPr/>
    </dgm:pt>
    <dgm:pt modelId="{BF133579-8CEE-C849-8357-81D6AA91EB0F}" type="pres">
      <dgm:prSet presAssocID="{3FCB7452-E63F-E24F-8107-F3C7E510C651}" presName="conn2-1" presStyleLbl="parChTrans1D2" presStyleIdx="2" presStyleCnt="6"/>
      <dgm:spPr/>
    </dgm:pt>
    <dgm:pt modelId="{A59E484A-7802-6A49-A6D9-161DCE13C89C}" type="pres">
      <dgm:prSet presAssocID="{3FCB7452-E63F-E24F-8107-F3C7E510C651}" presName="connTx" presStyleLbl="parChTrans1D2" presStyleIdx="2" presStyleCnt="6"/>
      <dgm:spPr/>
    </dgm:pt>
    <dgm:pt modelId="{2EEC4BC3-04E6-E84D-ACED-B78FDB28AB2C}" type="pres">
      <dgm:prSet presAssocID="{7E78F33B-A221-CB4D-9C22-DEA55F12B567}" presName="root2" presStyleCnt="0"/>
      <dgm:spPr/>
    </dgm:pt>
    <dgm:pt modelId="{F9D36B02-8717-C14D-AAC8-8CB1AADF65EB}" type="pres">
      <dgm:prSet presAssocID="{7E78F33B-A221-CB4D-9C22-DEA55F12B567}" presName="LevelTwoTextNode" presStyleLbl="node2" presStyleIdx="2" presStyleCnt="6">
        <dgm:presLayoutVars>
          <dgm:chPref val="3"/>
        </dgm:presLayoutVars>
      </dgm:prSet>
      <dgm:spPr/>
    </dgm:pt>
    <dgm:pt modelId="{69624BEB-CF94-FA4C-BDF2-3BCB7621BED2}" type="pres">
      <dgm:prSet presAssocID="{7E78F33B-A221-CB4D-9C22-DEA55F12B567}" presName="level3hierChild" presStyleCnt="0"/>
      <dgm:spPr/>
    </dgm:pt>
    <dgm:pt modelId="{A29B9E4E-D2AC-9F4A-A875-1B74C2285F1E}" type="pres">
      <dgm:prSet presAssocID="{44DE5960-D2F7-D742-B28B-E2E1335C8FDD}" presName="conn2-1" presStyleLbl="parChTrans1D2" presStyleIdx="3" presStyleCnt="6"/>
      <dgm:spPr/>
    </dgm:pt>
    <dgm:pt modelId="{53433EFC-B1E7-4643-A6AA-5A1914AB9558}" type="pres">
      <dgm:prSet presAssocID="{44DE5960-D2F7-D742-B28B-E2E1335C8FDD}" presName="connTx" presStyleLbl="parChTrans1D2" presStyleIdx="3" presStyleCnt="6"/>
      <dgm:spPr/>
    </dgm:pt>
    <dgm:pt modelId="{5D431FE2-34FA-A94B-BB7A-5320B3127F70}" type="pres">
      <dgm:prSet presAssocID="{AD00AE52-2A02-DC40-B118-00850FBE634B}" presName="root2" presStyleCnt="0"/>
      <dgm:spPr/>
    </dgm:pt>
    <dgm:pt modelId="{19489AE5-84CC-5446-8318-40C67D2B29D0}" type="pres">
      <dgm:prSet presAssocID="{AD00AE52-2A02-DC40-B118-00850FBE634B}" presName="LevelTwoTextNode" presStyleLbl="node2" presStyleIdx="3" presStyleCnt="6">
        <dgm:presLayoutVars>
          <dgm:chPref val="3"/>
        </dgm:presLayoutVars>
      </dgm:prSet>
      <dgm:spPr/>
    </dgm:pt>
    <dgm:pt modelId="{2875C670-F532-B546-83BF-3194D1B82B0C}" type="pres">
      <dgm:prSet presAssocID="{AD00AE52-2A02-DC40-B118-00850FBE634B}" presName="level3hierChild" presStyleCnt="0"/>
      <dgm:spPr/>
    </dgm:pt>
    <dgm:pt modelId="{9A7524FC-D50D-5642-B4F5-5999E2B8E16E}" type="pres">
      <dgm:prSet presAssocID="{0DF88D3C-B4B1-6542-AE5F-91C8FE852329}" presName="conn2-1" presStyleLbl="parChTrans1D2" presStyleIdx="4" presStyleCnt="6"/>
      <dgm:spPr/>
    </dgm:pt>
    <dgm:pt modelId="{03AC96CB-1A87-F845-81FB-8BDDC4D60759}" type="pres">
      <dgm:prSet presAssocID="{0DF88D3C-B4B1-6542-AE5F-91C8FE852329}" presName="connTx" presStyleLbl="parChTrans1D2" presStyleIdx="4" presStyleCnt="6"/>
      <dgm:spPr/>
    </dgm:pt>
    <dgm:pt modelId="{B4E83C59-CEC1-B140-8FA2-42C4AB930701}" type="pres">
      <dgm:prSet presAssocID="{63B383A4-B332-844D-9617-980196326C69}" presName="root2" presStyleCnt="0"/>
      <dgm:spPr/>
    </dgm:pt>
    <dgm:pt modelId="{A2758F26-83EF-C740-83C3-32994DE1C06A}" type="pres">
      <dgm:prSet presAssocID="{63B383A4-B332-844D-9617-980196326C69}" presName="LevelTwoTextNode" presStyleLbl="node2" presStyleIdx="4" presStyleCnt="6">
        <dgm:presLayoutVars>
          <dgm:chPref val="3"/>
        </dgm:presLayoutVars>
      </dgm:prSet>
      <dgm:spPr/>
    </dgm:pt>
    <dgm:pt modelId="{18E9E8EA-388B-D043-8B31-BA0C5F442BAC}" type="pres">
      <dgm:prSet presAssocID="{63B383A4-B332-844D-9617-980196326C69}" presName="level3hierChild" presStyleCnt="0"/>
      <dgm:spPr/>
    </dgm:pt>
    <dgm:pt modelId="{EF42F5A6-BFD5-1049-A70C-FEA51A98A515}" type="pres">
      <dgm:prSet presAssocID="{A6D0FD08-1CED-5B49-94FD-FCD94AACA797}" presName="conn2-1" presStyleLbl="parChTrans1D2" presStyleIdx="5" presStyleCnt="6"/>
      <dgm:spPr/>
    </dgm:pt>
    <dgm:pt modelId="{018D7326-710B-DB4C-82A4-1D95840D8764}" type="pres">
      <dgm:prSet presAssocID="{A6D0FD08-1CED-5B49-94FD-FCD94AACA797}" presName="connTx" presStyleLbl="parChTrans1D2" presStyleIdx="5" presStyleCnt="6"/>
      <dgm:spPr/>
    </dgm:pt>
    <dgm:pt modelId="{9877EBF4-0CA3-0144-9E9B-3E6A13902A5C}" type="pres">
      <dgm:prSet presAssocID="{FFF2045F-3794-884B-BD8A-C7673FF216EE}" presName="root2" presStyleCnt="0"/>
      <dgm:spPr/>
    </dgm:pt>
    <dgm:pt modelId="{F7CBB470-A0AB-7041-B767-2A48706F3BD7}" type="pres">
      <dgm:prSet presAssocID="{FFF2045F-3794-884B-BD8A-C7673FF216EE}" presName="LevelTwoTextNode" presStyleLbl="node2" presStyleIdx="5" presStyleCnt="6" custLinFactNeighborY="2656">
        <dgm:presLayoutVars>
          <dgm:chPref val="3"/>
        </dgm:presLayoutVars>
      </dgm:prSet>
      <dgm:spPr/>
    </dgm:pt>
    <dgm:pt modelId="{CC3AF67E-6325-AE46-8951-D41DDEE7BC4A}" type="pres">
      <dgm:prSet presAssocID="{FFF2045F-3794-884B-BD8A-C7673FF216EE}" presName="level3hierChild" presStyleCnt="0"/>
      <dgm:spPr/>
    </dgm:pt>
  </dgm:ptLst>
  <dgm:cxnLst>
    <dgm:cxn modelId="{99E79B02-01C0-0245-872D-9FCF365CA461}" type="presOf" srcId="{0DF88D3C-B4B1-6542-AE5F-91C8FE852329}" destId="{9A7524FC-D50D-5642-B4F5-5999E2B8E16E}" srcOrd="0" destOrd="0" presId="urn:microsoft.com/office/officeart/2008/layout/HorizontalMultiLevelHierarchy"/>
    <dgm:cxn modelId="{3BF24605-3DB6-0240-B3E9-A926DFC500F6}" type="presOf" srcId="{7E78F33B-A221-CB4D-9C22-DEA55F12B567}" destId="{F9D36B02-8717-C14D-AAC8-8CB1AADF65EB}" srcOrd="0" destOrd="0" presId="urn:microsoft.com/office/officeart/2008/layout/HorizontalMultiLevelHierarchy"/>
    <dgm:cxn modelId="{57223416-3F95-1946-B853-69FCAC2CD07F}" srcId="{71B04B66-BCBF-1048-950F-552EAA34976B}" destId="{7E78F33B-A221-CB4D-9C22-DEA55F12B567}" srcOrd="2" destOrd="0" parTransId="{3FCB7452-E63F-E24F-8107-F3C7E510C651}" sibTransId="{99510A79-EBFC-414D-A08C-C364DC0FB8C6}"/>
    <dgm:cxn modelId="{34751323-6CDF-2B40-B317-6E5EB4718222}" type="presOf" srcId="{44DE5960-D2F7-D742-B28B-E2E1335C8FDD}" destId="{A29B9E4E-D2AC-9F4A-A875-1B74C2285F1E}" srcOrd="0" destOrd="0" presId="urn:microsoft.com/office/officeart/2008/layout/HorizontalMultiLevelHierarchy"/>
    <dgm:cxn modelId="{7DBE702A-DB74-5740-847C-99D1FE9AA2E1}" type="presOf" srcId="{3FCB7452-E63F-E24F-8107-F3C7E510C651}" destId="{BF133579-8CEE-C849-8357-81D6AA91EB0F}" srcOrd="0" destOrd="0" presId="urn:microsoft.com/office/officeart/2008/layout/HorizontalMultiLevelHierarchy"/>
    <dgm:cxn modelId="{BD19152F-D091-5C41-B008-D8EDCECB2CA3}" type="presOf" srcId="{AD00AE52-2A02-DC40-B118-00850FBE634B}" destId="{19489AE5-84CC-5446-8318-40C67D2B29D0}" srcOrd="0" destOrd="0" presId="urn:microsoft.com/office/officeart/2008/layout/HorizontalMultiLevelHierarchy"/>
    <dgm:cxn modelId="{6CBD5848-A6B7-844A-821C-99FB721F5A76}" type="presOf" srcId="{19BA4B0A-D92C-8A44-9760-BBFFB6FFAC42}" destId="{498C2B61-E534-F74A-8108-FBCACAC9AA0C}" srcOrd="0" destOrd="0" presId="urn:microsoft.com/office/officeart/2008/layout/HorizontalMultiLevelHierarchy"/>
    <dgm:cxn modelId="{DE9D1D49-91A9-A842-B0AC-1412B6E6D4F9}" srcId="{83201FEF-D6F9-9E4C-AD22-513F97D6513F}" destId="{71B04B66-BCBF-1048-950F-552EAA34976B}" srcOrd="0" destOrd="0" parTransId="{B9C9775F-410A-E54F-BE8B-760D6EFB293F}" sibTransId="{82D4430A-7C2C-5740-9A9D-3623474949FC}"/>
    <dgm:cxn modelId="{54BF3D49-E493-3643-A171-AE0B694D4450}" type="presOf" srcId="{3A9DD8BC-55D7-4B42-8A93-21DD5F6C15A7}" destId="{053530CF-70ED-DD4C-82EB-EB05D459A0F7}" srcOrd="0" destOrd="0" presId="urn:microsoft.com/office/officeart/2008/layout/HorizontalMultiLevelHierarchy"/>
    <dgm:cxn modelId="{F089DA49-1185-3447-B618-AD53FFCC2258}" srcId="{71B04B66-BCBF-1048-950F-552EAA34976B}" destId="{AD00AE52-2A02-DC40-B118-00850FBE634B}" srcOrd="3" destOrd="0" parTransId="{44DE5960-D2F7-D742-B28B-E2E1335C8FDD}" sibTransId="{6B07A2D6-65B2-7845-ABD0-69436639FD59}"/>
    <dgm:cxn modelId="{864A415E-186D-694B-893A-3F8C2A463845}" type="presOf" srcId="{63B383A4-B332-844D-9617-980196326C69}" destId="{A2758F26-83EF-C740-83C3-32994DE1C06A}" srcOrd="0" destOrd="0" presId="urn:microsoft.com/office/officeart/2008/layout/HorizontalMultiLevelHierarchy"/>
    <dgm:cxn modelId="{B14A075F-C10D-B548-A542-BF90462D9367}" type="presOf" srcId="{A6D0FD08-1CED-5B49-94FD-FCD94AACA797}" destId="{EF42F5A6-BFD5-1049-A70C-FEA51A98A515}" srcOrd="0" destOrd="0" presId="urn:microsoft.com/office/officeart/2008/layout/HorizontalMultiLevelHierarchy"/>
    <dgm:cxn modelId="{21475A6A-C953-E844-A51B-3971C61969BF}" type="presOf" srcId="{3FCB7452-E63F-E24F-8107-F3C7E510C651}" destId="{A59E484A-7802-6A49-A6D9-161DCE13C89C}" srcOrd="1" destOrd="0" presId="urn:microsoft.com/office/officeart/2008/layout/HorizontalMultiLevelHierarchy"/>
    <dgm:cxn modelId="{6A911583-CAF3-0643-A95E-F564FC48EA58}" type="presOf" srcId="{C18F661D-0A13-654B-A536-50358B6B672E}" destId="{2A066EC5-5EAB-304B-90B4-B9759A73AC89}" srcOrd="0" destOrd="0" presId="urn:microsoft.com/office/officeart/2008/layout/HorizontalMultiLevelHierarchy"/>
    <dgm:cxn modelId="{DE4A8083-7CDE-6542-BA50-7BA42AFD12BF}" srcId="{71B04B66-BCBF-1048-950F-552EAA34976B}" destId="{FFF2045F-3794-884B-BD8A-C7673FF216EE}" srcOrd="5" destOrd="0" parTransId="{A6D0FD08-1CED-5B49-94FD-FCD94AACA797}" sibTransId="{AC5D5C68-266C-A247-A9AA-8C1348ECB75D}"/>
    <dgm:cxn modelId="{9753D884-ACA0-5345-BF14-8D134D3D825C}" type="presOf" srcId="{C18F661D-0A13-654B-A536-50358B6B672E}" destId="{FE4B4892-9204-484B-871A-23461905D9F2}" srcOrd="1" destOrd="0" presId="urn:microsoft.com/office/officeart/2008/layout/HorizontalMultiLevelHierarchy"/>
    <dgm:cxn modelId="{B5481D88-B2D5-8048-9E2E-413CB7845F07}" type="presOf" srcId="{71B04B66-BCBF-1048-950F-552EAA34976B}" destId="{C5A32C0E-2333-0641-9A2B-02F1088A4F57}" srcOrd="0" destOrd="0" presId="urn:microsoft.com/office/officeart/2008/layout/HorizontalMultiLevelHierarchy"/>
    <dgm:cxn modelId="{FFA9539C-C429-974A-9912-C04352E007D5}" srcId="{71B04B66-BCBF-1048-950F-552EAA34976B}" destId="{9627324C-6759-554C-BA56-3835DA614DEB}" srcOrd="0" destOrd="0" parTransId="{3A9DD8BC-55D7-4B42-8A93-21DD5F6C15A7}" sibTransId="{59706414-96AB-5749-8456-D83242D82AC5}"/>
    <dgm:cxn modelId="{D7EA81BB-0033-D149-857B-7D3CC2D8AD2B}" type="presOf" srcId="{9627324C-6759-554C-BA56-3835DA614DEB}" destId="{20D73928-ABA9-6B49-AE14-B3B15145C1DE}" srcOrd="0" destOrd="0" presId="urn:microsoft.com/office/officeart/2008/layout/HorizontalMultiLevelHierarchy"/>
    <dgm:cxn modelId="{10430AC2-CC81-1648-BF9A-67A28107E60C}" srcId="{71B04B66-BCBF-1048-950F-552EAA34976B}" destId="{19BA4B0A-D92C-8A44-9760-BBFFB6FFAC42}" srcOrd="1" destOrd="0" parTransId="{C18F661D-0A13-654B-A536-50358B6B672E}" sibTransId="{13254AAB-3407-6240-A596-2F2A061AFF19}"/>
    <dgm:cxn modelId="{E02BDAC7-C507-3341-8A23-97D102D0D264}" type="presOf" srcId="{A6D0FD08-1CED-5B49-94FD-FCD94AACA797}" destId="{018D7326-710B-DB4C-82A4-1D95840D8764}" srcOrd="1" destOrd="0" presId="urn:microsoft.com/office/officeart/2008/layout/HorizontalMultiLevelHierarchy"/>
    <dgm:cxn modelId="{73E699CC-7732-2245-B7C4-CDE956F01566}" type="presOf" srcId="{44DE5960-D2F7-D742-B28B-E2E1335C8FDD}" destId="{53433EFC-B1E7-4643-A6AA-5A1914AB9558}" srcOrd="1" destOrd="0" presId="urn:microsoft.com/office/officeart/2008/layout/HorizontalMultiLevelHierarchy"/>
    <dgm:cxn modelId="{19605AD3-3F46-6849-AA7F-99BF508A46F5}" srcId="{71B04B66-BCBF-1048-950F-552EAA34976B}" destId="{63B383A4-B332-844D-9617-980196326C69}" srcOrd="4" destOrd="0" parTransId="{0DF88D3C-B4B1-6542-AE5F-91C8FE852329}" sibTransId="{75E72385-C30D-D546-90FA-A8002D3CF82C}"/>
    <dgm:cxn modelId="{5B0C1CEA-9B70-CD49-A9EA-AF3843CB187E}" type="presOf" srcId="{3A9DD8BC-55D7-4B42-8A93-21DD5F6C15A7}" destId="{E2E67CC1-592C-DF44-AD70-E75F71140E1D}" srcOrd="1" destOrd="0" presId="urn:microsoft.com/office/officeart/2008/layout/HorizontalMultiLevelHierarchy"/>
    <dgm:cxn modelId="{3F1BFAF3-A689-014D-A337-8A6899FF21C3}" type="presOf" srcId="{83201FEF-D6F9-9E4C-AD22-513F97D6513F}" destId="{02E8A5B6-8786-654E-BA28-557D1C356AAE}" srcOrd="0" destOrd="0" presId="urn:microsoft.com/office/officeart/2008/layout/HorizontalMultiLevelHierarchy"/>
    <dgm:cxn modelId="{6154B6F9-F8FA-1142-BDF2-C62D029C33EF}" type="presOf" srcId="{0DF88D3C-B4B1-6542-AE5F-91C8FE852329}" destId="{03AC96CB-1A87-F845-81FB-8BDDC4D60759}" srcOrd="1" destOrd="0" presId="urn:microsoft.com/office/officeart/2008/layout/HorizontalMultiLevelHierarchy"/>
    <dgm:cxn modelId="{2E094BFC-B81B-5A46-9738-9ADDBEAD07ED}" type="presOf" srcId="{FFF2045F-3794-884B-BD8A-C7673FF216EE}" destId="{F7CBB470-A0AB-7041-B767-2A48706F3BD7}" srcOrd="0" destOrd="0" presId="urn:microsoft.com/office/officeart/2008/layout/HorizontalMultiLevelHierarchy"/>
    <dgm:cxn modelId="{6914D6BC-2E0B-C74A-9294-56032DB798F9}" type="presParOf" srcId="{02E8A5B6-8786-654E-BA28-557D1C356AAE}" destId="{495F7911-3F5E-D047-9673-011E02453E52}" srcOrd="0" destOrd="0" presId="urn:microsoft.com/office/officeart/2008/layout/HorizontalMultiLevelHierarchy"/>
    <dgm:cxn modelId="{81BF4CB9-B72E-2547-AA45-76B21D19A43E}" type="presParOf" srcId="{495F7911-3F5E-D047-9673-011E02453E52}" destId="{C5A32C0E-2333-0641-9A2B-02F1088A4F57}" srcOrd="0" destOrd="0" presId="urn:microsoft.com/office/officeart/2008/layout/HorizontalMultiLevelHierarchy"/>
    <dgm:cxn modelId="{333764A3-02AC-AD46-9439-8AF8B622DE37}" type="presParOf" srcId="{495F7911-3F5E-D047-9673-011E02453E52}" destId="{FCF0E278-A9D0-A443-9AD4-D70F39C2D72A}" srcOrd="1" destOrd="0" presId="urn:microsoft.com/office/officeart/2008/layout/HorizontalMultiLevelHierarchy"/>
    <dgm:cxn modelId="{770D0E87-2FF6-1849-B5A4-E42E3E59D93D}" type="presParOf" srcId="{FCF0E278-A9D0-A443-9AD4-D70F39C2D72A}" destId="{053530CF-70ED-DD4C-82EB-EB05D459A0F7}" srcOrd="0" destOrd="0" presId="urn:microsoft.com/office/officeart/2008/layout/HorizontalMultiLevelHierarchy"/>
    <dgm:cxn modelId="{1DD5F89C-236B-9242-A857-5D6E4CFA618E}" type="presParOf" srcId="{053530CF-70ED-DD4C-82EB-EB05D459A0F7}" destId="{E2E67CC1-592C-DF44-AD70-E75F71140E1D}" srcOrd="0" destOrd="0" presId="urn:microsoft.com/office/officeart/2008/layout/HorizontalMultiLevelHierarchy"/>
    <dgm:cxn modelId="{8C34ACFC-7B02-0346-80F3-CBB5574C07A6}" type="presParOf" srcId="{FCF0E278-A9D0-A443-9AD4-D70F39C2D72A}" destId="{6F5CECBA-8ED0-3143-957C-A8D57767941A}" srcOrd="1" destOrd="0" presId="urn:microsoft.com/office/officeart/2008/layout/HorizontalMultiLevelHierarchy"/>
    <dgm:cxn modelId="{DB5B56A2-7241-DC48-9141-5703220BB226}" type="presParOf" srcId="{6F5CECBA-8ED0-3143-957C-A8D57767941A}" destId="{20D73928-ABA9-6B49-AE14-B3B15145C1DE}" srcOrd="0" destOrd="0" presId="urn:microsoft.com/office/officeart/2008/layout/HorizontalMultiLevelHierarchy"/>
    <dgm:cxn modelId="{00AA574C-6FD4-8A46-9119-427E0E4C2357}" type="presParOf" srcId="{6F5CECBA-8ED0-3143-957C-A8D57767941A}" destId="{A5C076EA-3058-184A-AD13-E06ECF7A992C}" srcOrd="1" destOrd="0" presId="urn:microsoft.com/office/officeart/2008/layout/HorizontalMultiLevelHierarchy"/>
    <dgm:cxn modelId="{C29BFD50-D8E0-2E4C-B369-2717DC0188DC}" type="presParOf" srcId="{FCF0E278-A9D0-A443-9AD4-D70F39C2D72A}" destId="{2A066EC5-5EAB-304B-90B4-B9759A73AC89}" srcOrd="2" destOrd="0" presId="urn:microsoft.com/office/officeart/2008/layout/HorizontalMultiLevelHierarchy"/>
    <dgm:cxn modelId="{1FDE8B49-80EA-E041-A402-CE77CDCB4BFA}" type="presParOf" srcId="{2A066EC5-5EAB-304B-90B4-B9759A73AC89}" destId="{FE4B4892-9204-484B-871A-23461905D9F2}" srcOrd="0" destOrd="0" presId="urn:microsoft.com/office/officeart/2008/layout/HorizontalMultiLevelHierarchy"/>
    <dgm:cxn modelId="{F7B5A439-E6AA-5A44-BFA4-289A51C4CACD}" type="presParOf" srcId="{FCF0E278-A9D0-A443-9AD4-D70F39C2D72A}" destId="{D5C96BA5-2559-FB43-9F39-34209E21BBDF}" srcOrd="3" destOrd="0" presId="urn:microsoft.com/office/officeart/2008/layout/HorizontalMultiLevelHierarchy"/>
    <dgm:cxn modelId="{B0798EC5-3C92-824B-BDFE-49053CC965B5}" type="presParOf" srcId="{D5C96BA5-2559-FB43-9F39-34209E21BBDF}" destId="{498C2B61-E534-F74A-8108-FBCACAC9AA0C}" srcOrd="0" destOrd="0" presId="urn:microsoft.com/office/officeart/2008/layout/HorizontalMultiLevelHierarchy"/>
    <dgm:cxn modelId="{8AD0E08A-149A-B34C-BC76-D5C96F7C26C4}" type="presParOf" srcId="{D5C96BA5-2559-FB43-9F39-34209E21BBDF}" destId="{B0303236-18C6-BE47-81AB-21D30427863F}" srcOrd="1" destOrd="0" presId="urn:microsoft.com/office/officeart/2008/layout/HorizontalMultiLevelHierarchy"/>
    <dgm:cxn modelId="{29250B8B-395F-CE4E-A62A-BE3E4F450FEB}" type="presParOf" srcId="{FCF0E278-A9D0-A443-9AD4-D70F39C2D72A}" destId="{BF133579-8CEE-C849-8357-81D6AA91EB0F}" srcOrd="4" destOrd="0" presId="urn:microsoft.com/office/officeart/2008/layout/HorizontalMultiLevelHierarchy"/>
    <dgm:cxn modelId="{353FA927-CA00-DD4D-AF45-EE1A891F8D8F}" type="presParOf" srcId="{BF133579-8CEE-C849-8357-81D6AA91EB0F}" destId="{A59E484A-7802-6A49-A6D9-161DCE13C89C}" srcOrd="0" destOrd="0" presId="urn:microsoft.com/office/officeart/2008/layout/HorizontalMultiLevelHierarchy"/>
    <dgm:cxn modelId="{84BE7EF4-9FE7-4546-91CB-3ABA6019433D}" type="presParOf" srcId="{FCF0E278-A9D0-A443-9AD4-D70F39C2D72A}" destId="{2EEC4BC3-04E6-E84D-ACED-B78FDB28AB2C}" srcOrd="5" destOrd="0" presId="urn:microsoft.com/office/officeart/2008/layout/HorizontalMultiLevelHierarchy"/>
    <dgm:cxn modelId="{E1D2E8AA-54AC-424B-AE27-A8B2D0FEBEF3}" type="presParOf" srcId="{2EEC4BC3-04E6-E84D-ACED-B78FDB28AB2C}" destId="{F9D36B02-8717-C14D-AAC8-8CB1AADF65EB}" srcOrd="0" destOrd="0" presId="urn:microsoft.com/office/officeart/2008/layout/HorizontalMultiLevelHierarchy"/>
    <dgm:cxn modelId="{6D7687EA-81A7-1646-BA9F-8A866B4CC9CC}" type="presParOf" srcId="{2EEC4BC3-04E6-E84D-ACED-B78FDB28AB2C}" destId="{69624BEB-CF94-FA4C-BDF2-3BCB7621BED2}" srcOrd="1" destOrd="0" presId="urn:microsoft.com/office/officeart/2008/layout/HorizontalMultiLevelHierarchy"/>
    <dgm:cxn modelId="{1CE1EA24-6AC0-8143-B80B-83AB2D80D294}" type="presParOf" srcId="{FCF0E278-A9D0-A443-9AD4-D70F39C2D72A}" destId="{A29B9E4E-D2AC-9F4A-A875-1B74C2285F1E}" srcOrd="6" destOrd="0" presId="urn:microsoft.com/office/officeart/2008/layout/HorizontalMultiLevelHierarchy"/>
    <dgm:cxn modelId="{65DB8F2B-AC68-334B-84D7-DE4681CBDDDC}" type="presParOf" srcId="{A29B9E4E-D2AC-9F4A-A875-1B74C2285F1E}" destId="{53433EFC-B1E7-4643-A6AA-5A1914AB9558}" srcOrd="0" destOrd="0" presId="urn:microsoft.com/office/officeart/2008/layout/HorizontalMultiLevelHierarchy"/>
    <dgm:cxn modelId="{79725BE7-0EDF-AC45-9151-C7CFCD92ECA8}" type="presParOf" srcId="{FCF0E278-A9D0-A443-9AD4-D70F39C2D72A}" destId="{5D431FE2-34FA-A94B-BB7A-5320B3127F70}" srcOrd="7" destOrd="0" presId="urn:microsoft.com/office/officeart/2008/layout/HorizontalMultiLevelHierarchy"/>
    <dgm:cxn modelId="{5AECCC61-D92E-DD40-BA69-83EEDDC3FF5B}" type="presParOf" srcId="{5D431FE2-34FA-A94B-BB7A-5320B3127F70}" destId="{19489AE5-84CC-5446-8318-40C67D2B29D0}" srcOrd="0" destOrd="0" presId="urn:microsoft.com/office/officeart/2008/layout/HorizontalMultiLevelHierarchy"/>
    <dgm:cxn modelId="{9A725B8F-1BF5-F548-ABC8-56DE9A176501}" type="presParOf" srcId="{5D431FE2-34FA-A94B-BB7A-5320B3127F70}" destId="{2875C670-F532-B546-83BF-3194D1B82B0C}" srcOrd="1" destOrd="0" presId="urn:microsoft.com/office/officeart/2008/layout/HorizontalMultiLevelHierarchy"/>
    <dgm:cxn modelId="{2C4075D0-17AA-F84C-8337-A1387D4931CC}" type="presParOf" srcId="{FCF0E278-A9D0-A443-9AD4-D70F39C2D72A}" destId="{9A7524FC-D50D-5642-B4F5-5999E2B8E16E}" srcOrd="8" destOrd="0" presId="urn:microsoft.com/office/officeart/2008/layout/HorizontalMultiLevelHierarchy"/>
    <dgm:cxn modelId="{317AB99C-07D7-C54E-AB0F-1CF8BC63F712}" type="presParOf" srcId="{9A7524FC-D50D-5642-B4F5-5999E2B8E16E}" destId="{03AC96CB-1A87-F845-81FB-8BDDC4D60759}" srcOrd="0" destOrd="0" presId="urn:microsoft.com/office/officeart/2008/layout/HorizontalMultiLevelHierarchy"/>
    <dgm:cxn modelId="{ED0FD651-BEA4-FD47-83BC-870D1438B89E}" type="presParOf" srcId="{FCF0E278-A9D0-A443-9AD4-D70F39C2D72A}" destId="{B4E83C59-CEC1-B140-8FA2-42C4AB930701}" srcOrd="9" destOrd="0" presId="urn:microsoft.com/office/officeart/2008/layout/HorizontalMultiLevelHierarchy"/>
    <dgm:cxn modelId="{C3F91865-ACDB-7B4D-9EDF-1948B83AEBBB}" type="presParOf" srcId="{B4E83C59-CEC1-B140-8FA2-42C4AB930701}" destId="{A2758F26-83EF-C740-83C3-32994DE1C06A}" srcOrd="0" destOrd="0" presId="urn:microsoft.com/office/officeart/2008/layout/HorizontalMultiLevelHierarchy"/>
    <dgm:cxn modelId="{94882573-CFC2-A74D-8E2C-28F847BD263B}" type="presParOf" srcId="{B4E83C59-CEC1-B140-8FA2-42C4AB930701}" destId="{18E9E8EA-388B-D043-8B31-BA0C5F442BAC}" srcOrd="1" destOrd="0" presId="urn:microsoft.com/office/officeart/2008/layout/HorizontalMultiLevelHierarchy"/>
    <dgm:cxn modelId="{CC7EF272-18C9-354F-9C4E-4D978ACC8CF8}" type="presParOf" srcId="{FCF0E278-A9D0-A443-9AD4-D70F39C2D72A}" destId="{EF42F5A6-BFD5-1049-A70C-FEA51A98A515}" srcOrd="10" destOrd="0" presId="urn:microsoft.com/office/officeart/2008/layout/HorizontalMultiLevelHierarchy"/>
    <dgm:cxn modelId="{D5DC5742-C7F3-304B-9BFF-8C5350DC24DE}" type="presParOf" srcId="{EF42F5A6-BFD5-1049-A70C-FEA51A98A515}" destId="{018D7326-710B-DB4C-82A4-1D95840D8764}" srcOrd="0" destOrd="0" presId="urn:microsoft.com/office/officeart/2008/layout/HorizontalMultiLevelHierarchy"/>
    <dgm:cxn modelId="{833F5CC4-FA32-5C4A-B900-62291CDF2E68}" type="presParOf" srcId="{FCF0E278-A9D0-A443-9AD4-D70F39C2D72A}" destId="{9877EBF4-0CA3-0144-9E9B-3E6A13902A5C}" srcOrd="11" destOrd="0" presId="urn:microsoft.com/office/officeart/2008/layout/HorizontalMultiLevelHierarchy"/>
    <dgm:cxn modelId="{235A7E60-B050-914B-96CD-6A9EA83303E6}" type="presParOf" srcId="{9877EBF4-0CA3-0144-9E9B-3E6A13902A5C}" destId="{F7CBB470-A0AB-7041-B767-2A48706F3BD7}" srcOrd="0" destOrd="0" presId="urn:microsoft.com/office/officeart/2008/layout/HorizontalMultiLevelHierarchy"/>
    <dgm:cxn modelId="{3FEBCCC0-1AB2-0C44-915D-1BD527B9CAE4}" type="presParOf" srcId="{9877EBF4-0CA3-0144-9E9B-3E6A13902A5C}" destId="{CC3AF67E-6325-AE46-8951-D41DDEE7BC4A}"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2CB99F1-9A57-374C-83FF-5336E17C79DC}" type="doc">
      <dgm:prSet loTypeId="urn:microsoft.com/office/officeart/2008/layout/RadialCluster" loCatId="" qsTypeId="urn:microsoft.com/office/officeart/2005/8/quickstyle/simple1" qsCatId="simple" csTypeId="urn:microsoft.com/office/officeart/2005/8/colors/accent1_2" csCatId="accent1" phldr="1"/>
      <dgm:spPr/>
      <dgm:t>
        <a:bodyPr/>
        <a:lstStyle/>
        <a:p>
          <a:endParaRPr lang="de-DE"/>
        </a:p>
      </dgm:t>
    </dgm:pt>
    <dgm:pt modelId="{B64D42B6-38D0-FE41-A206-FA85129C0ECB}">
      <dgm:prSet phldrT="[Text]"/>
      <dgm:spPr/>
      <dgm:t>
        <a:bodyPr/>
        <a:lstStyle/>
        <a:p>
          <a:r>
            <a:rPr lang="de-DE" dirty="0"/>
            <a:t>Produkt</a:t>
          </a:r>
        </a:p>
      </dgm:t>
    </dgm:pt>
    <dgm:pt modelId="{8FA44651-FA78-C548-8AE8-DD66CD86141D}" type="parTrans" cxnId="{89F54F45-A797-7A42-B0EC-EF3BC0E10BCA}">
      <dgm:prSet/>
      <dgm:spPr/>
      <dgm:t>
        <a:bodyPr/>
        <a:lstStyle/>
        <a:p>
          <a:endParaRPr lang="de-DE"/>
        </a:p>
      </dgm:t>
    </dgm:pt>
    <dgm:pt modelId="{02560FC1-29A9-9949-989E-7B45B08A5063}" type="sibTrans" cxnId="{89F54F45-A797-7A42-B0EC-EF3BC0E10BCA}">
      <dgm:prSet/>
      <dgm:spPr/>
      <dgm:t>
        <a:bodyPr/>
        <a:lstStyle/>
        <a:p>
          <a:endParaRPr lang="de-DE"/>
        </a:p>
      </dgm:t>
    </dgm:pt>
    <dgm:pt modelId="{AD7E893B-D742-C341-805B-51347E5CD49F}">
      <dgm:prSet phldrT="[Text]"/>
      <dgm:spPr/>
      <dgm:t>
        <a:bodyPr/>
        <a:lstStyle/>
        <a:p>
          <a:r>
            <a:rPr lang="de-DE" dirty="0"/>
            <a:t>Direkter</a:t>
          </a:r>
          <a:br>
            <a:rPr lang="de-DE" dirty="0"/>
          </a:br>
          <a:r>
            <a:rPr lang="de-DE" dirty="0"/>
            <a:t>Nutzen</a:t>
          </a:r>
        </a:p>
      </dgm:t>
    </dgm:pt>
    <dgm:pt modelId="{5DF76442-1103-1345-9975-FD249C97F59D}" type="parTrans" cxnId="{E73FC34E-A723-B345-898C-A3C83CC21F3D}">
      <dgm:prSet/>
      <dgm:spPr/>
      <dgm:t>
        <a:bodyPr/>
        <a:lstStyle/>
        <a:p>
          <a:endParaRPr lang="de-DE"/>
        </a:p>
      </dgm:t>
    </dgm:pt>
    <dgm:pt modelId="{F311DBC0-6FB7-664B-96E1-498419EF1B7B}" type="sibTrans" cxnId="{E73FC34E-A723-B345-898C-A3C83CC21F3D}">
      <dgm:prSet/>
      <dgm:spPr/>
      <dgm:t>
        <a:bodyPr/>
        <a:lstStyle/>
        <a:p>
          <a:endParaRPr lang="de-DE"/>
        </a:p>
      </dgm:t>
    </dgm:pt>
    <dgm:pt modelId="{C123E3F8-A4D7-5041-80E4-26FAEF2F85F7}">
      <dgm:prSet phldrT="[Text]"/>
      <dgm:spPr/>
      <dgm:t>
        <a:bodyPr/>
        <a:lstStyle/>
        <a:p>
          <a:r>
            <a:rPr lang="de-DE" dirty="0"/>
            <a:t>Wert</a:t>
          </a:r>
        </a:p>
      </dgm:t>
    </dgm:pt>
    <dgm:pt modelId="{0CDC1542-7D09-9448-9BE2-000A99DD43E8}" type="parTrans" cxnId="{AA7F6B30-4915-6A4F-82DC-E030255116F9}">
      <dgm:prSet/>
      <dgm:spPr/>
      <dgm:t>
        <a:bodyPr/>
        <a:lstStyle/>
        <a:p>
          <a:endParaRPr lang="de-DE"/>
        </a:p>
      </dgm:t>
    </dgm:pt>
    <dgm:pt modelId="{EBBA0CFF-5ABC-6A43-9501-D6EC36D82E8A}" type="sibTrans" cxnId="{AA7F6B30-4915-6A4F-82DC-E030255116F9}">
      <dgm:prSet/>
      <dgm:spPr/>
      <dgm:t>
        <a:bodyPr/>
        <a:lstStyle/>
        <a:p>
          <a:endParaRPr lang="de-DE"/>
        </a:p>
      </dgm:t>
    </dgm:pt>
    <dgm:pt modelId="{41B4906C-5D46-AD49-B52F-362221C7AD64}">
      <dgm:prSet phldrT="[Text]"/>
      <dgm:spPr/>
      <dgm:t>
        <a:bodyPr/>
        <a:lstStyle/>
        <a:p>
          <a:r>
            <a:rPr lang="de-DE" dirty="0"/>
            <a:t>Funktion</a:t>
          </a:r>
        </a:p>
      </dgm:t>
    </dgm:pt>
    <dgm:pt modelId="{6D9B6DEA-3B5A-5144-9C57-54546C4FA0D1}" type="parTrans" cxnId="{E40303B0-B0C5-5D4D-A8CE-151D393EED07}">
      <dgm:prSet/>
      <dgm:spPr/>
      <dgm:t>
        <a:bodyPr/>
        <a:lstStyle/>
        <a:p>
          <a:endParaRPr lang="de-DE"/>
        </a:p>
      </dgm:t>
    </dgm:pt>
    <dgm:pt modelId="{EF3D0CD1-7DD9-E847-A10C-CD2E411357C8}" type="sibTrans" cxnId="{E40303B0-B0C5-5D4D-A8CE-151D393EED07}">
      <dgm:prSet/>
      <dgm:spPr/>
      <dgm:t>
        <a:bodyPr/>
        <a:lstStyle/>
        <a:p>
          <a:endParaRPr lang="de-DE"/>
        </a:p>
      </dgm:t>
    </dgm:pt>
    <dgm:pt modelId="{15C2332D-FFC1-9042-90DE-FEA033D9EEEF}">
      <dgm:prSet phldrT="[Text]"/>
      <dgm:spPr/>
      <dgm:t>
        <a:bodyPr/>
        <a:lstStyle/>
        <a:p>
          <a:r>
            <a:rPr lang="de-DE" dirty="0"/>
            <a:t>indirekter</a:t>
          </a:r>
          <a:br>
            <a:rPr lang="de-DE" dirty="0"/>
          </a:br>
          <a:r>
            <a:rPr lang="de-DE" dirty="0"/>
            <a:t>Nutzen</a:t>
          </a:r>
        </a:p>
      </dgm:t>
    </dgm:pt>
    <dgm:pt modelId="{3E749DC7-9A12-7A46-84C3-D3EE027AC9A5}" type="parTrans" cxnId="{3E1F473C-1BCD-C54D-ADD4-0241D709CA8B}">
      <dgm:prSet/>
      <dgm:spPr/>
      <dgm:t>
        <a:bodyPr/>
        <a:lstStyle/>
        <a:p>
          <a:endParaRPr lang="de-DE"/>
        </a:p>
      </dgm:t>
    </dgm:pt>
    <dgm:pt modelId="{9A9ACBB4-F790-7A46-873A-9051024329B4}" type="sibTrans" cxnId="{3E1F473C-1BCD-C54D-ADD4-0241D709CA8B}">
      <dgm:prSet/>
      <dgm:spPr/>
      <dgm:t>
        <a:bodyPr/>
        <a:lstStyle/>
        <a:p>
          <a:endParaRPr lang="de-DE"/>
        </a:p>
      </dgm:t>
    </dgm:pt>
    <dgm:pt modelId="{D8510293-AF0A-8F4C-A4CD-AADBB6D0C8D5}">
      <dgm:prSet phldrT="[Text]"/>
      <dgm:spPr/>
      <dgm:t>
        <a:bodyPr/>
        <a:lstStyle/>
        <a:p>
          <a:r>
            <a:rPr lang="de-DE" dirty="0"/>
            <a:t>Gewinn</a:t>
          </a:r>
        </a:p>
      </dgm:t>
    </dgm:pt>
    <dgm:pt modelId="{B8463539-3385-FA43-BFF8-F77825B12D6C}" type="parTrans" cxnId="{5FEB9620-BEA6-3547-8178-5896A2C392A1}">
      <dgm:prSet/>
      <dgm:spPr/>
      <dgm:t>
        <a:bodyPr/>
        <a:lstStyle/>
        <a:p>
          <a:endParaRPr lang="de-DE"/>
        </a:p>
      </dgm:t>
    </dgm:pt>
    <dgm:pt modelId="{1D0E349D-203E-B945-9FDC-531586F55516}" type="sibTrans" cxnId="{5FEB9620-BEA6-3547-8178-5896A2C392A1}">
      <dgm:prSet/>
      <dgm:spPr/>
      <dgm:t>
        <a:bodyPr/>
        <a:lstStyle/>
        <a:p>
          <a:endParaRPr lang="de-DE"/>
        </a:p>
      </dgm:t>
    </dgm:pt>
    <dgm:pt modelId="{E660A670-2072-0445-9CD8-7FD7035C9ED3}">
      <dgm:prSet phldrT="[Text]"/>
      <dgm:spPr/>
      <dgm:t>
        <a:bodyPr/>
        <a:lstStyle/>
        <a:p>
          <a:r>
            <a:rPr lang="de-DE" dirty="0"/>
            <a:t>Ent-sorgung</a:t>
          </a:r>
        </a:p>
      </dgm:t>
    </dgm:pt>
    <dgm:pt modelId="{332DB85E-72AE-6B41-A82E-15CDA9E075C0}" type="parTrans" cxnId="{AC3A97FC-F176-D348-A139-89ED652C7755}">
      <dgm:prSet/>
      <dgm:spPr/>
      <dgm:t>
        <a:bodyPr/>
        <a:lstStyle/>
        <a:p>
          <a:endParaRPr lang="de-DE"/>
        </a:p>
      </dgm:t>
    </dgm:pt>
    <dgm:pt modelId="{3ED51EA1-4B97-EB4E-96B9-CD51D0D04D3E}" type="sibTrans" cxnId="{AC3A97FC-F176-D348-A139-89ED652C7755}">
      <dgm:prSet/>
      <dgm:spPr/>
      <dgm:t>
        <a:bodyPr/>
        <a:lstStyle/>
        <a:p>
          <a:endParaRPr lang="de-DE"/>
        </a:p>
      </dgm:t>
    </dgm:pt>
    <dgm:pt modelId="{DC978AA9-F623-1440-9DDB-54EC67BF0459}">
      <dgm:prSet phldrT="[Text]"/>
      <dgm:spPr/>
      <dgm:t>
        <a:bodyPr/>
        <a:lstStyle/>
        <a:p>
          <a:r>
            <a:rPr lang="de-DE" dirty="0"/>
            <a:t>Kosten</a:t>
          </a:r>
        </a:p>
      </dgm:t>
    </dgm:pt>
    <dgm:pt modelId="{729CEDE7-BA78-A04B-9184-C32BF9BE7D8F}" type="parTrans" cxnId="{F12FE693-35AF-424A-9F4C-9D1C2991CEC7}">
      <dgm:prSet/>
      <dgm:spPr/>
      <dgm:t>
        <a:bodyPr/>
        <a:lstStyle/>
        <a:p>
          <a:endParaRPr lang="de-DE"/>
        </a:p>
      </dgm:t>
    </dgm:pt>
    <dgm:pt modelId="{52067B1E-082A-3A46-9C0F-48D3DF43B493}" type="sibTrans" cxnId="{F12FE693-35AF-424A-9F4C-9D1C2991CEC7}">
      <dgm:prSet/>
      <dgm:spPr/>
      <dgm:t>
        <a:bodyPr/>
        <a:lstStyle/>
        <a:p>
          <a:endParaRPr lang="de-DE"/>
        </a:p>
      </dgm:t>
    </dgm:pt>
    <dgm:pt modelId="{D18494C0-895D-B941-95F1-3EDDE0D6D315}" type="pres">
      <dgm:prSet presAssocID="{A2CB99F1-9A57-374C-83FF-5336E17C79DC}" presName="Name0" presStyleCnt="0">
        <dgm:presLayoutVars>
          <dgm:chMax val="1"/>
          <dgm:chPref val="1"/>
          <dgm:dir/>
          <dgm:animOne val="branch"/>
          <dgm:animLvl val="lvl"/>
        </dgm:presLayoutVars>
      </dgm:prSet>
      <dgm:spPr/>
    </dgm:pt>
    <dgm:pt modelId="{A1FE4AC7-1321-1E40-A3AB-4253DDEA1885}" type="pres">
      <dgm:prSet presAssocID="{B64D42B6-38D0-FE41-A206-FA85129C0ECB}" presName="singleCycle" presStyleCnt="0"/>
      <dgm:spPr/>
    </dgm:pt>
    <dgm:pt modelId="{FDDFD677-AC4C-754D-8E4A-CFE68B9C1E08}" type="pres">
      <dgm:prSet presAssocID="{B64D42B6-38D0-FE41-A206-FA85129C0ECB}" presName="singleCenter" presStyleLbl="node1" presStyleIdx="0" presStyleCnt="8">
        <dgm:presLayoutVars>
          <dgm:chMax val="7"/>
          <dgm:chPref val="7"/>
        </dgm:presLayoutVars>
      </dgm:prSet>
      <dgm:spPr/>
    </dgm:pt>
    <dgm:pt modelId="{FF4B4FE0-0B4B-824C-9AC7-8CBA7CAE34A7}" type="pres">
      <dgm:prSet presAssocID="{5DF76442-1103-1345-9975-FD249C97F59D}" presName="Name56" presStyleLbl="parChTrans1D2" presStyleIdx="0" presStyleCnt="7"/>
      <dgm:spPr/>
    </dgm:pt>
    <dgm:pt modelId="{2E705AAE-667A-2344-BD60-13B5C271B4D8}" type="pres">
      <dgm:prSet presAssocID="{AD7E893B-D742-C341-805B-51347E5CD49F}" presName="text0" presStyleLbl="node1" presStyleIdx="1" presStyleCnt="8">
        <dgm:presLayoutVars>
          <dgm:bulletEnabled val="1"/>
        </dgm:presLayoutVars>
      </dgm:prSet>
      <dgm:spPr/>
    </dgm:pt>
    <dgm:pt modelId="{079C3C95-5187-2940-B69A-2E9F50E6D520}" type="pres">
      <dgm:prSet presAssocID="{3E749DC7-9A12-7A46-84C3-D3EE027AC9A5}" presName="Name56" presStyleLbl="parChTrans1D2" presStyleIdx="1" presStyleCnt="7"/>
      <dgm:spPr/>
    </dgm:pt>
    <dgm:pt modelId="{F08017C7-5124-7846-B2E6-5341F55501DE}" type="pres">
      <dgm:prSet presAssocID="{15C2332D-FFC1-9042-90DE-FEA033D9EEEF}" presName="text0" presStyleLbl="node1" presStyleIdx="2" presStyleCnt="8">
        <dgm:presLayoutVars>
          <dgm:bulletEnabled val="1"/>
        </dgm:presLayoutVars>
      </dgm:prSet>
      <dgm:spPr/>
    </dgm:pt>
    <dgm:pt modelId="{EE0BBAB9-2635-FD4F-B91E-0736CCA071FB}" type="pres">
      <dgm:prSet presAssocID="{0CDC1542-7D09-9448-9BE2-000A99DD43E8}" presName="Name56" presStyleLbl="parChTrans1D2" presStyleIdx="2" presStyleCnt="7"/>
      <dgm:spPr/>
    </dgm:pt>
    <dgm:pt modelId="{53DFBBF8-49B1-4E49-952F-97EA605CE642}" type="pres">
      <dgm:prSet presAssocID="{C123E3F8-A4D7-5041-80E4-26FAEF2F85F7}" presName="text0" presStyleLbl="node1" presStyleIdx="3" presStyleCnt="8">
        <dgm:presLayoutVars>
          <dgm:bulletEnabled val="1"/>
        </dgm:presLayoutVars>
      </dgm:prSet>
      <dgm:spPr/>
    </dgm:pt>
    <dgm:pt modelId="{0F7DFD5C-41A7-754A-A38B-71D9B85CE5AF}" type="pres">
      <dgm:prSet presAssocID="{6D9B6DEA-3B5A-5144-9C57-54546C4FA0D1}" presName="Name56" presStyleLbl="parChTrans1D2" presStyleIdx="3" presStyleCnt="7"/>
      <dgm:spPr/>
    </dgm:pt>
    <dgm:pt modelId="{29883E22-1557-F94B-8A15-DDB867B65675}" type="pres">
      <dgm:prSet presAssocID="{41B4906C-5D46-AD49-B52F-362221C7AD64}" presName="text0" presStyleLbl="node1" presStyleIdx="4" presStyleCnt="8">
        <dgm:presLayoutVars>
          <dgm:bulletEnabled val="1"/>
        </dgm:presLayoutVars>
      </dgm:prSet>
      <dgm:spPr/>
    </dgm:pt>
    <dgm:pt modelId="{D4F99CA2-82CD-F849-AA4B-CAA72F82D0E5}" type="pres">
      <dgm:prSet presAssocID="{B8463539-3385-FA43-BFF8-F77825B12D6C}" presName="Name56" presStyleLbl="parChTrans1D2" presStyleIdx="4" presStyleCnt="7"/>
      <dgm:spPr/>
    </dgm:pt>
    <dgm:pt modelId="{AAA7EFDF-440A-A04D-AD7F-06DDBEA1D396}" type="pres">
      <dgm:prSet presAssocID="{D8510293-AF0A-8F4C-A4CD-AADBB6D0C8D5}" presName="text0" presStyleLbl="node1" presStyleIdx="5" presStyleCnt="8">
        <dgm:presLayoutVars>
          <dgm:bulletEnabled val="1"/>
        </dgm:presLayoutVars>
      </dgm:prSet>
      <dgm:spPr/>
    </dgm:pt>
    <dgm:pt modelId="{47420BE8-D588-8F4B-9E71-911FA6762F04}" type="pres">
      <dgm:prSet presAssocID="{729CEDE7-BA78-A04B-9184-C32BF9BE7D8F}" presName="Name56" presStyleLbl="parChTrans1D2" presStyleIdx="5" presStyleCnt="7"/>
      <dgm:spPr/>
    </dgm:pt>
    <dgm:pt modelId="{A05F8D7C-1FAA-AA47-A4EB-240E3C110338}" type="pres">
      <dgm:prSet presAssocID="{DC978AA9-F623-1440-9DDB-54EC67BF0459}" presName="text0" presStyleLbl="node1" presStyleIdx="6" presStyleCnt="8">
        <dgm:presLayoutVars>
          <dgm:bulletEnabled val="1"/>
        </dgm:presLayoutVars>
      </dgm:prSet>
      <dgm:spPr/>
    </dgm:pt>
    <dgm:pt modelId="{3407949F-9B01-EE47-A597-21E408DEB713}" type="pres">
      <dgm:prSet presAssocID="{332DB85E-72AE-6B41-A82E-15CDA9E075C0}" presName="Name56" presStyleLbl="parChTrans1D2" presStyleIdx="6" presStyleCnt="7"/>
      <dgm:spPr/>
    </dgm:pt>
    <dgm:pt modelId="{AA858EBB-97C0-354F-9233-E067E674D59C}" type="pres">
      <dgm:prSet presAssocID="{E660A670-2072-0445-9CD8-7FD7035C9ED3}" presName="text0" presStyleLbl="node1" presStyleIdx="7" presStyleCnt="8">
        <dgm:presLayoutVars>
          <dgm:bulletEnabled val="1"/>
        </dgm:presLayoutVars>
      </dgm:prSet>
      <dgm:spPr/>
    </dgm:pt>
  </dgm:ptLst>
  <dgm:cxnLst>
    <dgm:cxn modelId="{725C0713-983D-A247-9AE1-DBB05745A722}" type="presOf" srcId="{332DB85E-72AE-6B41-A82E-15CDA9E075C0}" destId="{3407949F-9B01-EE47-A597-21E408DEB713}" srcOrd="0" destOrd="0" presId="urn:microsoft.com/office/officeart/2008/layout/RadialCluster"/>
    <dgm:cxn modelId="{5FEB9620-BEA6-3547-8178-5896A2C392A1}" srcId="{B64D42B6-38D0-FE41-A206-FA85129C0ECB}" destId="{D8510293-AF0A-8F4C-A4CD-AADBB6D0C8D5}" srcOrd="4" destOrd="0" parTransId="{B8463539-3385-FA43-BFF8-F77825B12D6C}" sibTransId="{1D0E349D-203E-B945-9FDC-531586F55516}"/>
    <dgm:cxn modelId="{D5BDE92C-12C7-4147-9B22-18B86B26676E}" type="presOf" srcId="{B64D42B6-38D0-FE41-A206-FA85129C0ECB}" destId="{FDDFD677-AC4C-754D-8E4A-CFE68B9C1E08}" srcOrd="0" destOrd="0" presId="urn:microsoft.com/office/officeart/2008/layout/RadialCluster"/>
    <dgm:cxn modelId="{AA7F6B30-4915-6A4F-82DC-E030255116F9}" srcId="{B64D42B6-38D0-FE41-A206-FA85129C0ECB}" destId="{C123E3F8-A4D7-5041-80E4-26FAEF2F85F7}" srcOrd="2" destOrd="0" parTransId="{0CDC1542-7D09-9448-9BE2-000A99DD43E8}" sibTransId="{EBBA0CFF-5ABC-6A43-9501-D6EC36D82E8A}"/>
    <dgm:cxn modelId="{856D6B35-0428-7C4A-9C48-2F21AA2F08FE}" type="presOf" srcId="{41B4906C-5D46-AD49-B52F-362221C7AD64}" destId="{29883E22-1557-F94B-8A15-DDB867B65675}" srcOrd="0" destOrd="0" presId="urn:microsoft.com/office/officeart/2008/layout/RadialCluster"/>
    <dgm:cxn modelId="{6F77DF37-4575-AC44-A849-B943AF8F5DB4}" type="presOf" srcId="{0CDC1542-7D09-9448-9BE2-000A99DD43E8}" destId="{EE0BBAB9-2635-FD4F-B91E-0736CCA071FB}" srcOrd="0" destOrd="0" presId="urn:microsoft.com/office/officeart/2008/layout/RadialCluster"/>
    <dgm:cxn modelId="{8301DD38-3EF3-0145-9B5D-09D7E014A183}" type="presOf" srcId="{3E749DC7-9A12-7A46-84C3-D3EE027AC9A5}" destId="{079C3C95-5187-2940-B69A-2E9F50E6D520}" srcOrd="0" destOrd="0" presId="urn:microsoft.com/office/officeart/2008/layout/RadialCluster"/>
    <dgm:cxn modelId="{3E1F473C-1BCD-C54D-ADD4-0241D709CA8B}" srcId="{B64D42B6-38D0-FE41-A206-FA85129C0ECB}" destId="{15C2332D-FFC1-9042-90DE-FEA033D9EEEF}" srcOrd="1" destOrd="0" parTransId="{3E749DC7-9A12-7A46-84C3-D3EE027AC9A5}" sibTransId="{9A9ACBB4-F790-7A46-873A-9051024329B4}"/>
    <dgm:cxn modelId="{AFE0AA3E-5E37-E941-9023-F685C8905929}" type="presOf" srcId="{15C2332D-FFC1-9042-90DE-FEA033D9EEEF}" destId="{F08017C7-5124-7846-B2E6-5341F55501DE}" srcOrd="0" destOrd="0" presId="urn:microsoft.com/office/officeart/2008/layout/RadialCluster"/>
    <dgm:cxn modelId="{89F54F45-A797-7A42-B0EC-EF3BC0E10BCA}" srcId="{A2CB99F1-9A57-374C-83FF-5336E17C79DC}" destId="{B64D42B6-38D0-FE41-A206-FA85129C0ECB}" srcOrd="0" destOrd="0" parTransId="{8FA44651-FA78-C548-8AE8-DD66CD86141D}" sibTransId="{02560FC1-29A9-9949-989E-7B45B08A5063}"/>
    <dgm:cxn modelId="{9AD01747-8A72-C648-8243-346D2EB3E925}" type="presOf" srcId="{B8463539-3385-FA43-BFF8-F77825B12D6C}" destId="{D4F99CA2-82CD-F849-AA4B-CAA72F82D0E5}" srcOrd="0" destOrd="0" presId="urn:microsoft.com/office/officeart/2008/layout/RadialCluster"/>
    <dgm:cxn modelId="{E73FC34E-A723-B345-898C-A3C83CC21F3D}" srcId="{B64D42B6-38D0-FE41-A206-FA85129C0ECB}" destId="{AD7E893B-D742-C341-805B-51347E5CD49F}" srcOrd="0" destOrd="0" parTransId="{5DF76442-1103-1345-9975-FD249C97F59D}" sibTransId="{F311DBC0-6FB7-664B-96E1-498419EF1B7B}"/>
    <dgm:cxn modelId="{94DCAE55-C902-684B-9F10-E142C44351BC}" type="presOf" srcId="{D8510293-AF0A-8F4C-A4CD-AADBB6D0C8D5}" destId="{AAA7EFDF-440A-A04D-AD7F-06DDBEA1D396}" srcOrd="0" destOrd="0" presId="urn:microsoft.com/office/officeart/2008/layout/RadialCluster"/>
    <dgm:cxn modelId="{30035676-52C2-C848-84CF-83DBD1AFB491}" type="presOf" srcId="{AD7E893B-D742-C341-805B-51347E5CD49F}" destId="{2E705AAE-667A-2344-BD60-13B5C271B4D8}" srcOrd="0" destOrd="0" presId="urn:microsoft.com/office/officeart/2008/layout/RadialCluster"/>
    <dgm:cxn modelId="{B2F39B81-1A47-3340-ACF4-3D75A0EC9C10}" type="presOf" srcId="{5DF76442-1103-1345-9975-FD249C97F59D}" destId="{FF4B4FE0-0B4B-824C-9AC7-8CBA7CAE34A7}" srcOrd="0" destOrd="0" presId="urn:microsoft.com/office/officeart/2008/layout/RadialCluster"/>
    <dgm:cxn modelId="{D6379A83-483B-A544-9C2E-6C9C4374C599}" type="presOf" srcId="{6D9B6DEA-3B5A-5144-9C57-54546C4FA0D1}" destId="{0F7DFD5C-41A7-754A-A38B-71D9B85CE5AF}" srcOrd="0" destOrd="0" presId="urn:microsoft.com/office/officeart/2008/layout/RadialCluster"/>
    <dgm:cxn modelId="{F12FE693-35AF-424A-9F4C-9D1C2991CEC7}" srcId="{B64D42B6-38D0-FE41-A206-FA85129C0ECB}" destId="{DC978AA9-F623-1440-9DDB-54EC67BF0459}" srcOrd="5" destOrd="0" parTransId="{729CEDE7-BA78-A04B-9184-C32BF9BE7D8F}" sibTransId="{52067B1E-082A-3A46-9C0F-48D3DF43B493}"/>
    <dgm:cxn modelId="{6F7A2798-59FF-0A4A-BDF7-A27E3F6CA14C}" type="presOf" srcId="{C123E3F8-A4D7-5041-80E4-26FAEF2F85F7}" destId="{53DFBBF8-49B1-4E49-952F-97EA605CE642}" srcOrd="0" destOrd="0" presId="urn:microsoft.com/office/officeart/2008/layout/RadialCluster"/>
    <dgm:cxn modelId="{551BD39A-0DBA-E946-B24A-EA6F21405081}" type="presOf" srcId="{DC978AA9-F623-1440-9DDB-54EC67BF0459}" destId="{A05F8D7C-1FAA-AA47-A4EB-240E3C110338}" srcOrd="0" destOrd="0" presId="urn:microsoft.com/office/officeart/2008/layout/RadialCluster"/>
    <dgm:cxn modelId="{E40303B0-B0C5-5D4D-A8CE-151D393EED07}" srcId="{B64D42B6-38D0-FE41-A206-FA85129C0ECB}" destId="{41B4906C-5D46-AD49-B52F-362221C7AD64}" srcOrd="3" destOrd="0" parTransId="{6D9B6DEA-3B5A-5144-9C57-54546C4FA0D1}" sibTransId="{EF3D0CD1-7DD9-E847-A10C-CD2E411357C8}"/>
    <dgm:cxn modelId="{6A717AE6-9F4E-1442-B18F-A6192E312819}" type="presOf" srcId="{A2CB99F1-9A57-374C-83FF-5336E17C79DC}" destId="{D18494C0-895D-B941-95F1-3EDDE0D6D315}" srcOrd="0" destOrd="0" presId="urn:microsoft.com/office/officeart/2008/layout/RadialCluster"/>
    <dgm:cxn modelId="{F655AAF7-8BC0-BD43-998A-D1402EB040D4}" type="presOf" srcId="{729CEDE7-BA78-A04B-9184-C32BF9BE7D8F}" destId="{47420BE8-D588-8F4B-9E71-911FA6762F04}" srcOrd="0" destOrd="0" presId="urn:microsoft.com/office/officeart/2008/layout/RadialCluster"/>
    <dgm:cxn modelId="{F1A472F8-6A38-9149-818A-54F49AA56B02}" type="presOf" srcId="{E660A670-2072-0445-9CD8-7FD7035C9ED3}" destId="{AA858EBB-97C0-354F-9233-E067E674D59C}" srcOrd="0" destOrd="0" presId="urn:microsoft.com/office/officeart/2008/layout/RadialCluster"/>
    <dgm:cxn modelId="{AC3A97FC-F176-D348-A139-89ED652C7755}" srcId="{B64D42B6-38D0-FE41-A206-FA85129C0ECB}" destId="{E660A670-2072-0445-9CD8-7FD7035C9ED3}" srcOrd="6" destOrd="0" parTransId="{332DB85E-72AE-6B41-A82E-15CDA9E075C0}" sibTransId="{3ED51EA1-4B97-EB4E-96B9-CD51D0D04D3E}"/>
    <dgm:cxn modelId="{B7F6DE69-BEDE-514E-B8A1-8A7D6E885E2A}" type="presParOf" srcId="{D18494C0-895D-B941-95F1-3EDDE0D6D315}" destId="{A1FE4AC7-1321-1E40-A3AB-4253DDEA1885}" srcOrd="0" destOrd="0" presId="urn:microsoft.com/office/officeart/2008/layout/RadialCluster"/>
    <dgm:cxn modelId="{3AC5918F-4668-4946-8B22-9A04CDBAA025}" type="presParOf" srcId="{A1FE4AC7-1321-1E40-A3AB-4253DDEA1885}" destId="{FDDFD677-AC4C-754D-8E4A-CFE68B9C1E08}" srcOrd="0" destOrd="0" presId="urn:microsoft.com/office/officeart/2008/layout/RadialCluster"/>
    <dgm:cxn modelId="{51BA8CCE-B99C-F841-A568-4F1053FDA793}" type="presParOf" srcId="{A1FE4AC7-1321-1E40-A3AB-4253DDEA1885}" destId="{FF4B4FE0-0B4B-824C-9AC7-8CBA7CAE34A7}" srcOrd="1" destOrd="0" presId="urn:microsoft.com/office/officeart/2008/layout/RadialCluster"/>
    <dgm:cxn modelId="{719975C6-C299-FF47-8A53-5715DD33024D}" type="presParOf" srcId="{A1FE4AC7-1321-1E40-A3AB-4253DDEA1885}" destId="{2E705AAE-667A-2344-BD60-13B5C271B4D8}" srcOrd="2" destOrd="0" presId="urn:microsoft.com/office/officeart/2008/layout/RadialCluster"/>
    <dgm:cxn modelId="{77E7F244-1BD0-C84D-8CF1-EECA59E3EC47}" type="presParOf" srcId="{A1FE4AC7-1321-1E40-A3AB-4253DDEA1885}" destId="{079C3C95-5187-2940-B69A-2E9F50E6D520}" srcOrd="3" destOrd="0" presId="urn:microsoft.com/office/officeart/2008/layout/RadialCluster"/>
    <dgm:cxn modelId="{B27146D4-CDCB-EF45-B06E-7DFF9E923864}" type="presParOf" srcId="{A1FE4AC7-1321-1E40-A3AB-4253DDEA1885}" destId="{F08017C7-5124-7846-B2E6-5341F55501DE}" srcOrd="4" destOrd="0" presId="urn:microsoft.com/office/officeart/2008/layout/RadialCluster"/>
    <dgm:cxn modelId="{044CE044-1FC7-3840-93A1-DDED2B54A654}" type="presParOf" srcId="{A1FE4AC7-1321-1E40-A3AB-4253DDEA1885}" destId="{EE0BBAB9-2635-FD4F-B91E-0736CCA071FB}" srcOrd="5" destOrd="0" presId="urn:microsoft.com/office/officeart/2008/layout/RadialCluster"/>
    <dgm:cxn modelId="{551FF470-9A71-524D-9F7D-0CF63B91B1E9}" type="presParOf" srcId="{A1FE4AC7-1321-1E40-A3AB-4253DDEA1885}" destId="{53DFBBF8-49B1-4E49-952F-97EA605CE642}" srcOrd="6" destOrd="0" presId="urn:microsoft.com/office/officeart/2008/layout/RadialCluster"/>
    <dgm:cxn modelId="{62DE77A2-EF37-D14E-8FB7-44D58A4E67BC}" type="presParOf" srcId="{A1FE4AC7-1321-1E40-A3AB-4253DDEA1885}" destId="{0F7DFD5C-41A7-754A-A38B-71D9B85CE5AF}" srcOrd="7" destOrd="0" presId="urn:microsoft.com/office/officeart/2008/layout/RadialCluster"/>
    <dgm:cxn modelId="{CB9F6B25-8933-A842-9ADF-56ACB4093CE7}" type="presParOf" srcId="{A1FE4AC7-1321-1E40-A3AB-4253DDEA1885}" destId="{29883E22-1557-F94B-8A15-DDB867B65675}" srcOrd="8" destOrd="0" presId="urn:microsoft.com/office/officeart/2008/layout/RadialCluster"/>
    <dgm:cxn modelId="{1CC55F15-8D7B-E840-934C-B2F35496CA70}" type="presParOf" srcId="{A1FE4AC7-1321-1E40-A3AB-4253DDEA1885}" destId="{D4F99CA2-82CD-F849-AA4B-CAA72F82D0E5}" srcOrd="9" destOrd="0" presId="urn:microsoft.com/office/officeart/2008/layout/RadialCluster"/>
    <dgm:cxn modelId="{25C94223-DD49-534D-84D8-95B0B2CF41C4}" type="presParOf" srcId="{A1FE4AC7-1321-1E40-A3AB-4253DDEA1885}" destId="{AAA7EFDF-440A-A04D-AD7F-06DDBEA1D396}" srcOrd="10" destOrd="0" presId="urn:microsoft.com/office/officeart/2008/layout/RadialCluster"/>
    <dgm:cxn modelId="{76B739C7-FD8E-5945-81F8-D4E249C8839A}" type="presParOf" srcId="{A1FE4AC7-1321-1E40-A3AB-4253DDEA1885}" destId="{47420BE8-D588-8F4B-9E71-911FA6762F04}" srcOrd="11" destOrd="0" presId="urn:microsoft.com/office/officeart/2008/layout/RadialCluster"/>
    <dgm:cxn modelId="{3CC940A7-61E9-4040-8AFD-0FF5B7503DF9}" type="presParOf" srcId="{A1FE4AC7-1321-1E40-A3AB-4253DDEA1885}" destId="{A05F8D7C-1FAA-AA47-A4EB-240E3C110338}" srcOrd="12" destOrd="0" presId="urn:microsoft.com/office/officeart/2008/layout/RadialCluster"/>
    <dgm:cxn modelId="{58927008-319C-EC4D-94E7-91B979E90154}" type="presParOf" srcId="{A1FE4AC7-1321-1E40-A3AB-4253DDEA1885}" destId="{3407949F-9B01-EE47-A597-21E408DEB713}" srcOrd="13" destOrd="0" presId="urn:microsoft.com/office/officeart/2008/layout/RadialCluster"/>
    <dgm:cxn modelId="{CCC26A10-37CD-5342-A519-10D00BD25F37}" type="presParOf" srcId="{A1FE4AC7-1321-1E40-A3AB-4253DDEA1885}" destId="{AA858EBB-97C0-354F-9233-E067E674D59C}"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83201FEF-D6F9-9E4C-AD22-513F97D6513F}"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de-DE"/>
        </a:p>
      </dgm:t>
    </dgm:pt>
    <dgm:pt modelId="{71B04B66-BCBF-1048-950F-552EAA34976B}">
      <dgm:prSet phldrT="[Text]"/>
      <dgm:spPr/>
      <dgm:t>
        <a:bodyPr/>
        <a:lstStyle/>
        <a:p>
          <a:r>
            <a:rPr lang="de-DE" dirty="0"/>
            <a:t>Produkt</a:t>
          </a:r>
        </a:p>
      </dgm:t>
    </dgm:pt>
    <dgm:pt modelId="{B9C9775F-410A-E54F-BE8B-760D6EFB293F}" type="parTrans" cxnId="{DE9D1D49-91A9-A842-B0AC-1412B6E6D4F9}">
      <dgm:prSet/>
      <dgm:spPr/>
      <dgm:t>
        <a:bodyPr/>
        <a:lstStyle/>
        <a:p>
          <a:endParaRPr lang="de-DE"/>
        </a:p>
      </dgm:t>
    </dgm:pt>
    <dgm:pt modelId="{82D4430A-7C2C-5740-9A9D-3623474949FC}" type="sibTrans" cxnId="{DE9D1D49-91A9-A842-B0AC-1412B6E6D4F9}">
      <dgm:prSet/>
      <dgm:spPr/>
      <dgm:t>
        <a:bodyPr/>
        <a:lstStyle/>
        <a:p>
          <a:endParaRPr lang="de-DE"/>
        </a:p>
      </dgm:t>
    </dgm:pt>
    <dgm:pt modelId="{19BA4B0A-D92C-8A44-9760-BBFFB6FFAC42}">
      <dgm:prSet phldrT="[Text]"/>
      <dgm:spPr/>
      <dgm:t>
        <a:bodyPr/>
        <a:lstStyle/>
        <a:p>
          <a:r>
            <a:rPr lang="de-DE" dirty="0"/>
            <a:t>Wertschöpfung</a:t>
          </a:r>
        </a:p>
      </dgm:t>
    </dgm:pt>
    <dgm:pt modelId="{C18F661D-0A13-654B-A536-50358B6B672E}" type="parTrans" cxnId="{10430AC2-CC81-1648-BF9A-67A28107E60C}">
      <dgm:prSet/>
      <dgm:spPr/>
      <dgm:t>
        <a:bodyPr/>
        <a:lstStyle/>
        <a:p>
          <a:endParaRPr lang="de-DE" dirty="0"/>
        </a:p>
      </dgm:t>
    </dgm:pt>
    <dgm:pt modelId="{13254AAB-3407-6240-A596-2F2A061AFF19}" type="sibTrans" cxnId="{10430AC2-CC81-1648-BF9A-67A28107E60C}">
      <dgm:prSet/>
      <dgm:spPr/>
      <dgm:t>
        <a:bodyPr/>
        <a:lstStyle/>
        <a:p>
          <a:endParaRPr lang="de-DE"/>
        </a:p>
      </dgm:t>
    </dgm:pt>
    <dgm:pt modelId="{7E78F33B-A221-CB4D-9C22-DEA55F12B567}">
      <dgm:prSet phldrT="[Text]"/>
      <dgm:spPr/>
      <dgm:t>
        <a:bodyPr/>
        <a:lstStyle/>
        <a:p>
          <a:r>
            <a:rPr lang="de-DE" dirty="0"/>
            <a:t>W-Kette</a:t>
          </a:r>
        </a:p>
      </dgm:t>
    </dgm:pt>
    <dgm:pt modelId="{3FCB7452-E63F-E24F-8107-F3C7E510C651}" type="parTrans" cxnId="{57223416-3F95-1946-B853-69FCAC2CD07F}">
      <dgm:prSet/>
      <dgm:spPr/>
      <dgm:t>
        <a:bodyPr/>
        <a:lstStyle/>
        <a:p>
          <a:endParaRPr lang="de-DE" dirty="0"/>
        </a:p>
      </dgm:t>
    </dgm:pt>
    <dgm:pt modelId="{99510A79-EBFC-414D-A08C-C364DC0FB8C6}" type="sibTrans" cxnId="{57223416-3F95-1946-B853-69FCAC2CD07F}">
      <dgm:prSet/>
      <dgm:spPr/>
      <dgm:t>
        <a:bodyPr/>
        <a:lstStyle/>
        <a:p>
          <a:endParaRPr lang="de-DE"/>
        </a:p>
      </dgm:t>
    </dgm:pt>
    <dgm:pt modelId="{63B383A4-B332-844D-9617-980196326C69}">
      <dgm:prSet phldrT="[Text]"/>
      <dgm:spPr/>
      <dgm:t>
        <a:bodyPr/>
        <a:lstStyle/>
        <a:p>
          <a:r>
            <a:rPr lang="de-DE" dirty="0"/>
            <a:t>Ressourcen</a:t>
          </a:r>
        </a:p>
      </dgm:t>
    </dgm:pt>
    <dgm:pt modelId="{0DF88D3C-B4B1-6542-AE5F-91C8FE852329}" type="parTrans" cxnId="{19605AD3-3F46-6849-AA7F-99BF508A46F5}">
      <dgm:prSet/>
      <dgm:spPr/>
      <dgm:t>
        <a:bodyPr/>
        <a:lstStyle/>
        <a:p>
          <a:endParaRPr lang="de-DE" dirty="0"/>
        </a:p>
      </dgm:t>
    </dgm:pt>
    <dgm:pt modelId="{75E72385-C30D-D546-90FA-A8002D3CF82C}" type="sibTrans" cxnId="{19605AD3-3F46-6849-AA7F-99BF508A46F5}">
      <dgm:prSet/>
      <dgm:spPr/>
      <dgm:t>
        <a:bodyPr/>
        <a:lstStyle/>
        <a:p>
          <a:endParaRPr lang="de-DE"/>
        </a:p>
      </dgm:t>
    </dgm:pt>
    <dgm:pt modelId="{FFF2045F-3794-884B-BD8A-C7673FF216EE}">
      <dgm:prSet phldrT="[Text]"/>
      <dgm:spPr/>
      <dgm:t>
        <a:bodyPr/>
        <a:lstStyle/>
        <a:p>
          <a:r>
            <a:rPr lang="de-DE" dirty="0"/>
            <a:t>Umwelt</a:t>
          </a:r>
        </a:p>
      </dgm:t>
    </dgm:pt>
    <dgm:pt modelId="{A6D0FD08-1CED-5B49-94FD-FCD94AACA797}" type="parTrans" cxnId="{DE4A8083-7CDE-6542-BA50-7BA42AFD12BF}">
      <dgm:prSet/>
      <dgm:spPr/>
      <dgm:t>
        <a:bodyPr/>
        <a:lstStyle/>
        <a:p>
          <a:endParaRPr lang="de-DE" dirty="0"/>
        </a:p>
      </dgm:t>
    </dgm:pt>
    <dgm:pt modelId="{AC5D5C68-266C-A247-A9AA-8C1348ECB75D}" type="sibTrans" cxnId="{DE4A8083-7CDE-6542-BA50-7BA42AFD12BF}">
      <dgm:prSet/>
      <dgm:spPr/>
      <dgm:t>
        <a:bodyPr/>
        <a:lstStyle/>
        <a:p>
          <a:endParaRPr lang="de-DE"/>
        </a:p>
      </dgm:t>
    </dgm:pt>
    <dgm:pt modelId="{9627324C-6759-554C-BA56-3835DA614DEB}">
      <dgm:prSet phldrT="[Text]"/>
      <dgm:spPr/>
      <dgm:t>
        <a:bodyPr/>
        <a:lstStyle/>
        <a:p>
          <a:r>
            <a:rPr lang="de-DE" dirty="0"/>
            <a:t>Gewinn</a:t>
          </a:r>
        </a:p>
      </dgm:t>
    </dgm:pt>
    <dgm:pt modelId="{3A9DD8BC-55D7-4B42-8A93-21DD5F6C15A7}" type="parTrans" cxnId="{FFA9539C-C429-974A-9912-C04352E007D5}">
      <dgm:prSet/>
      <dgm:spPr/>
      <dgm:t>
        <a:bodyPr/>
        <a:lstStyle/>
        <a:p>
          <a:endParaRPr lang="de-DE" dirty="0"/>
        </a:p>
      </dgm:t>
    </dgm:pt>
    <dgm:pt modelId="{59706414-96AB-5749-8456-D83242D82AC5}" type="sibTrans" cxnId="{FFA9539C-C429-974A-9912-C04352E007D5}">
      <dgm:prSet/>
      <dgm:spPr/>
      <dgm:t>
        <a:bodyPr/>
        <a:lstStyle/>
        <a:p>
          <a:endParaRPr lang="de-DE"/>
        </a:p>
      </dgm:t>
    </dgm:pt>
    <dgm:pt modelId="{AD00AE52-2A02-DC40-B118-00850FBE634B}">
      <dgm:prSet phldrT="[Text]"/>
      <dgm:spPr/>
      <dgm:t>
        <a:bodyPr/>
        <a:lstStyle/>
        <a:p>
          <a:r>
            <a:rPr lang="de-DE" dirty="0"/>
            <a:t>Produktion</a:t>
          </a:r>
        </a:p>
      </dgm:t>
    </dgm:pt>
    <dgm:pt modelId="{44DE5960-D2F7-D742-B28B-E2E1335C8FDD}" type="parTrans" cxnId="{F089DA49-1185-3447-B618-AD53FFCC2258}">
      <dgm:prSet/>
      <dgm:spPr/>
      <dgm:t>
        <a:bodyPr/>
        <a:lstStyle/>
        <a:p>
          <a:endParaRPr lang="de-DE" dirty="0"/>
        </a:p>
      </dgm:t>
    </dgm:pt>
    <dgm:pt modelId="{6B07A2D6-65B2-7845-ABD0-69436639FD59}" type="sibTrans" cxnId="{F089DA49-1185-3447-B618-AD53FFCC2258}">
      <dgm:prSet/>
      <dgm:spPr/>
      <dgm:t>
        <a:bodyPr/>
        <a:lstStyle/>
        <a:p>
          <a:endParaRPr lang="de-DE"/>
        </a:p>
      </dgm:t>
    </dgm:pt>
    <dgm:pt modelId="{02E8A5B6-8786-654E-BA28-557D1C356AAE}" type="pres">
      <dgm:prSet presAssocID="{83201FEF-D6F9-9E4C-AD22-513F97D6513F}" presName="Name0" presStyleCnt="0">
        <dgm:presLayoutVars>
          <dgm:chPref val="1"/>
          <dgm:dir/>
          <dgm:animOne val="branch"/>
          <dgm:animLvl val="lvl"/>
          <dgm:resizeHandles val="exact"/>
        </dgm:presLayoutVars>
      </dgm:prSet>
      <dgm:spPr/>
    </dgm:pt>
    <dgm:pt modelId="{495F7911-3F5E-D047-9673-011E02453E52}" type="pres">
      <dgm:prSet presAssocID="{71B04B66-BCBF-1048-950F-552EAA34976B}" presName="root1" presStyleCnt="0"/>
      <dgm:spPr/>
    </dgm:pt>
    <dgm:pt modelId="{C5A32C0E-2333-0641-9A2B-02F1088A4F57}" type="pres">
      <dgm:prSet presAssocID="{71B04B66-BCBF-1048-950F-552EAA34976B}" presName="LevelOneTextNode" presStyleLbl="node0" presStyleIdx="0" presStyleCnt="1">
        <dgm:presLayoutVars>
          <dgm:chPref val="3"/>
        </dgm:presLayoutVars>
      </dgm:prSet>
      <dgm:spPr/>
    </dgm:pt>
    <dgm:pt modelId="{FCF0E278-A9D0-A443-9AD4-D70F39C2D72A}" type="pres">
      <dgm:prSet presAssocID="{71B04B66-BCBF-1048-950F-552EAA34976B}" presName="level2hierChild" presStyleCnt="0"/>
      <dgm:spPr/>
    </dgm:pt>
    <dgm:pt modelId="{053530CF-70ED-DD4C-82EB-EB05D459A0F7}" type="pres">
      <dgm:prSet presAssocID="{3A9DD8BC-55D7-4B42-8A93-21DD5F6C15A7}" presName="conn2-1" presStyleLbl="parChTrans1D2" presStyleIdx="0" presStyleCnt="6"/>
      <dgm:spPr/>
    </dgm:pt>
    <dgm:pt modelId="{E2E67CC1-592C-DF44-AD70-E75F71140E1D}" type="pres">
      <dgm:prSet presAssocID="{3A9DD8BC-55D7-4B42-8A93-21DD5F6C15A7}" presName="connTx" presStyleLbl="parChTrans1D2" presStyleIdx="0" presStyleCnt="6"/>
      <dgm:spPr/>
    </dgm:pt>
    <dgm:pt modelId="{6F5CECBA-8ED0-3143-957C-A8D57767941A}" type="pres">
      <dgm:prSet presAssocID="{9627324C-6759-554C-BA56-3835DA614DEB}" presName="root2" presStyleCnt="0"/>
      <dgm:spPr/>
    </dgm:pt>
    <dgm:pt modelId="{20D73928-ABA9-6B49-AE14-B3B15145C1DE}" type="pres">
      <dgm:prSet presAssocID="{9627324C-6759-554C-BA56-3835DA614DEB}" presName="LevelTwoTextNode" presStyleLbl="node2" presStyleIdx="0" presStyleCnt="6">
        <dgm:presLayoutVars>
          <dgm:chPref val="3"/>
        </dgm:presLayoutVars>
      </dgm:prSet>
      <dgm:spPr/>
    </dgm:pt>
    <dgm:pt modelId="{A5C076EA-3058-184A-AD13-E06ECF7A992C}" type="pres">
      <dgm:prSet presAssocID="{9627324C-6759-554C-BA56-3835DA614DEB}" presName="level3hierChild" presStyleCnt="0"/>
      <dgm:spPr/>
    </dgm:pt>
    <dgm:pt modelId="{2A066EC5-5EAB-304B-90B4-B9759A73AC89}" type="pres">
      <dgm:prSet presAssocID="{C18F661D-0A13-654B-A536-50358B6B672E}" presName="conn2-1" presStyleLbl="parChTrans1D2" presStyleIdx="1" presStyleCnt="6"/>
      <dgm:spPr/>
    </dgm:pt>
    <dgm:pt modelId="{FE4B4892-9204-484B-871A-23461905D9F2}" type="pres">
      <dgm:prSet presAssocID="{C18F661D-0A13-654B-A536-50358B6B672E}" presName="connTx" presStyleLbl="parChTrans1D2" presStyleIdx="1" presStyleCnt="6"/>
      <dgm:spPr/>
    </dgm:pt>
    <dgm:pt modelId="{D5C96BA5-2559-FB43-9F39-34209E21BBDF}" type="pres">
      <dgm:prSet presAssocID="{19BA4B0A-D92C-8A44-9760-BBFFB6FFAC42}" presName="root2" presStyleCnt="0"/>
      <dgm:spPr/>
    </dgm:pt>
    <dgm:pt modelId="{498C2B61-E534-F74A-8108-FBCACAC9AA0C}" type="pres">
      <dgm:prSet presAssocID="{19BA4B0A-D92C-8A44-9760-BBFFB6FFAC42}" presName="LevelTwoTextNode" presStyleLbl="node2" presStyleIdx="1" presStyleCnt="6">
        <dgm:presLayoutVars>
          <dgm:chPref val="3"/>
        </dgm:presLayoutVars>
      </dgm:prSet>
      <dgm:spPr/>
    </dgm:pt>
    <dgm:pt modelId="{B0303236-18C6-BE47-81AB-21D30427863F}" type="pres">
      <dgm:prSet presAssocID="{19BA4B0A-D92C-8A44-9760-BBFFB6FFAC42}" presName="level3hierChild" presStyleCnt="0"/>
      <dgm:spPr/>
    </dgm:pt>
    <dgm:pt modelId="{BF133579-8CEE-C849-8357-81D6AA91EB0F}" type="pres">
      <dgm:prSet presAssocID="{3FCB7452-E63F-E24F-8107-F3C7E510C651}" presName="conn2-1" presStyleLbl="parChTrans1D2" presStyleIdx="2" presStyleCnt="6"/>
      <dgm:spPr/>
    </dgm:pt>
    <dgm:pt modelId="{A59E484A-7802-6A49-A6D9-161DCE13C89C}" type="pres">
      <dgm:prSet presAssocID="{3FCB7452-E63F-E24F-8107-F3C7E510C651}" presName="connTx" presStyleLbl="parChTrans1D2" presStyleIdx="2" presStyleCnt="6"/>
      <dgm:spPr/>
    </dgm:pt>
    <dgm:pt modelId="{2EEC4BC3-04E6-E84D-ACED-B78FDB28AB2C}" type="pres">
      <dgm:prSet presAssocID="{7E78F33B-A221-CB4D-9C22-DEA55F12B567}" presName="root2" presStyleCnt="0"/>
      <dgm:spPr/>
    </dgm:pt>
    <dgm:pt modelId="{F9D36B02-8717-C14D-AAC8-8CB1AADF65EB}" type="pres">
      <dgm:prSet presAssocID="{7E78F33B-A221-CB4D-9C22-DEA55F12B567}" presName="LevelTwoTextNode" presStyleLbl="node2" presStyleIdx="2" presStyleCnt="6">
        <dgm:presLayoutVars>
          <dgm:chPref val="3"/>
        </dgm:presLayoutVars>
      </dgm:prSet>
      <dgm:spPr/>
    </dgm:pt>
    <dgm:pt modelId="{69624BEB-CF94-FA4C-BDF2-3BCB7621BED2}" type="pres">
      <dgm:prSet presAssocID="{7E78F33B-A221-CB4D-9C22-DEA55F12B567}" presName="level3hierChild" presStyleCnt="0"/>
      <dgm:spPr/>
    </dgm:pt>
    <dgm:pt modelId="{A29B9E4E-D2AC-9F4A-A875-1B74C2285F1E}" type="pres">
      <dgm:prSet presAssocID="{44DE5960-D2F7-D742-B28B-E2E1335C8FDD}" presName="conn2-1" presStyleLbl="parChTrans1D2" presStyleIdx="3" presStyleCnt="6"/>
      <dgm:spPr/>
    </dgm:pt>
    <dgm:pt modelId="{53433EFC-B1E7-4643-A6AA-5A1914AB9558}" type="pres">
      <dgm:prSet presAssocID="{44DE5960-D2F7-D742-B28B-E2E1335C8FDD}" presName="connTx" presStyleLbl="parChTrans1D2" presStyleIdx="3" presStyleCnt="6"/>
      <dgm:spPr/>
    </dgm:pt>
    <dgm:pt modelId="{5D431FE2-34FA-A94B-BB7A-5320B3127F70}" type="pres">
      <dgm:prSet presAssocID="{AD00AE52-2A02-DC40-B118-00850FBE634B}" presName="root2" presStyleCnt="0"/>
      <dgm:spPr/>
    </dgm:pt>
    <dgm:pt modelId="{19489AE5-84CC-5446-8318-40C67D2B29D0}" type="pres">
      <dgm:prSet presAssocID="{AD00AE52-2A02-DC40-B118-00850FBE634B}" presName="LevelTwoTextNode" presStyleLbl="node2" presStyleIdx="3" presStyleCnt="6">
        <dgm:presLayoutVars>
          <dgm:chPref val="3"/>
        </dgm:presLayoutVars>
      </dgm:prSet>
      <dgm:spPr/>
    </dgm:pt>
    <dgm:pt modelId="{2875C670-F532-B546-83BF-3194D1B82B0C}" type="pres">
      <dgm:prSet presAssocID="{AD00AE52-2A02-DC40-B118-00850FBE634B}" presName="level3hierChild" presStyleCnt="0"/>
      <dgm:spPr/>
    </dgm:pt>
    <dgm:pt modelId="{9A7524FC-D50D-5642-B4F5-5999E2B8E16E}" type="pres">
      <dgm:prSet presAssocID="{0DF88D3C-B4B1-6542-AE5F-91C8FE852329}" presName="conn2-1" presStyleLbl="parChTrans1D2" presStyleIdx="4" presStyleCnt="6"/>
      <dgm:spPr/>
    </dgm:pt>
    <dgm:pt modelId="{03AC96CB-1A87-F845-81FB-8BDDC4D60759}" type="pres">
      <dgm:prSet presAssocID="{0DF88D3C-B4B1-6542-AE5F-91C8FE852329}" presName="connTx" presStyleLbl="parChTrans1D2" presStyleIdx="4" presStyleCnt="6"/>
      <dgm:spPr/>
    </dgm:pt>
    <dgm:pt modelId="{B4E83C59-CEC1-B140-8FA2-42C4AB930701}" type="pres">
      <dgm:prSet presAssocID="{63B383A4-B332-844D-9617-980196326C69}" presName="root2" presStyleCnt="0"/>
      <dgm:spPr/>
    </dgm:pt>
    <dgm:pt modelId="{A2758F26-83EF-C740-83C3-32994DE1C06A}" type="pres">
      <dgm:prSet presAssocID="{63B383A4-B332-844D-9617-980196326C69}" presName="LevelTwoTextNode" presStyleLbl="node2" presStyleIdx="4" presStyleCnt="6">
        <dgm:presLayoutVars>
          <dgm:chPref val="3"/>
        </dgm:presLayoutVars>
      </dgm:prSet>
      <dgm:spPr/>
    </dgm:pt>
    <dgm:pt modelId="{18E9E8EA-388B-D043-8B31-BA0C5F442BAC}" type="pres">
      <dgm:prSet presAssocID="{63B383A4-B332-844D-9617-980196326C69}" presName="level3hierChild" presStyleCnt="0"/>
      <dgm:spPr/>
    </dgm:pt>
    <dgm:pt modelId="{EF42F5A6-BFD5-1049-A70C-FEA51A98A515}" type="pres">
      <dgm:prSet presAssocID="{A6D0FD08-1CED-5B49-94FD-FCD94AACA797}" presName="conn2-1" presStyleLbl="parChTrans1D2" presStyleIdx="5" presStyleCnt="6"/>
      <dgm:spPr/>
    </dgm:pt>
    <dgm:pt modelId="{018D7326-710B-DB4C-82A4-1D95840D8764}" type="pres">
      <dgm:prSet presAssocID="{A6D0FD08-1CED-5B49-94FD-FCD94AACA797}" presName="connTx" presStyleLbl="parChTrans1D2" presStyleIdx="5" presStyleCnt="6"/>
      <dgm:spPr/>
    </dgm:pt>
    <dgm:pt modelId="{9877EBF4-0CA3-0144-9E9B-3E6A13902A5C}" type="pres">
      <dgm:prSet presAssocID="{FFF2045F-3794-884B-BD8A-C7673FF216EE}" presName="root2" presStyleCnt="0"/>
      <dgm:spPr/>
    </dgm:pt>
    <dgm:pt modelId="{F7CBB470-A0AB-7041-B767-2A48706F3BD7}" type="pres">
      <dgm:prSet presAssocID="{FFF2045F-3794-884B-BD8A-C7673FF216EE}" presName="LevelTwoTextNode" presStyleLbl="node2" presStyleIdx="5" presStyleCnt="6" custLinFactNeighborY="2656">
        <dgm:presLayoutVars>
          <dgm:chPref val="3"/>
        </dgm:presLayoutVars>
      </dgm:prSet>
      <dgm:spPr/>
    </dgm:pt>
    <dgm:pt modelId="{CC3AF67E-6325-AE46-8951-D41DDEE7BC4A}" type="pres">
      <dgm:prSet presAssocID="{FFF2045F-3794-884B-BD8A-C7673FF216EE}" presName="level3hierChild" presStyleCnt="0"/>
      <dgm:spPr/>
    </dgm:pt>
  </dgm:ptLst>
  <dgm:cxnLst>
    <dgm:cxn modelId="{99E79B02-01C0-0245-872D-9FCF365CA461}" type="presOf" srcId="{0DF88D3C-B4B1-6542-AE5F-91C8FE852329}" destId="{9A7524FC-D50D-5642-B4F5-5999E2B8E16E}" srcOrd="0" destOrd="0" presId="urn:microsoft.com/office/officeart/2008/layout/HorizontalMultiLevelHierarchy"/>
    <dgm:cxn modelId="{3BF24605-3DB6-0240-B3E9-A926DFC500F6}" type="presOf" srcId="{7E78F33B-A221-CB4D-9C22-DEA55F12B567}" destId="{F9D36B02-8717-C14D-AAC8-8CB1AADF65EB}" srcOrd="0" destOrd="0" presId="urn:microsoft.com/office/officeart/2008/layout/HorizontalMultiLevelHierarchy"/>
    <dgm:cxn modelId="{57223416-3F95-1946-B853-69FCAC2CD07F}" srcId="{71B04B66-BCBF-1048-950F-552EAA34976B}" destId="{7E78F33B-A221-CB4D-9C22-DEA55F12B567}" srcOrd="2" destOrd="0" parTransId="{3FCB7452-E63F-E24F-8107-F3C7E510C651}" sibTransId="{99510A79-EBFC-414D-A08C-C364DC0FB8C6}"/>
    <dgm:cxn modelId="{34751323-6CDF-2B40-B317-6E5EB4718222}" type="presOf" srcId="{44DE5960-D2F7-D742-B28B-E2E1335C8FDD}" destId="{A29B9E4E-D2AC-9F4A-A875-1B74C2285F1E}" srcOrd="0" destOrd="0" presId="urn:microsoft.com/office/officeart/2008/layout/HorizontalMultiLevelHierarchy"/>
    <dgm:cxn modelId="{7DBE702A-DB74-5740-847C-99D1FE9AA2E1}" type="presOf" srcId="{3FCB7452-E63F-E24F-8107-F3C7E510C651}" destId="{BF133579-8CEE-C849-8357-81D6AA91EB0F}" srcOrd="0" destOrd="0" presId="urn:microsoft.com/office/officeart/2008/layout/HorizontalMultiLevelHierarchy"/>
    <dgm:cxn modelId="{BD19152F-D091-5C41-B008-D8EDCECB2CA3}" type="presOf" srcId="{AD00AE52-2A02-DC40-B118-00850FBE634B}" destId="{19489AE5-84CC-5446-8318-40C67D2B29D0}" srcOrd="0" destOrd="0" presId="urn:microsoft.com/office/officeart/2008/layout/HorizontalMultiLevelHierarchy"/>
    <dgm:cxn modelId="{6CBD5848-A6B7-844A-821C-99FB721F5A76}" type="presOf" srcId="{19BA4B0A-D92C-8A44-9760-BBFFB6FFAC42}" destId="{498C2B61-E534-F74A-8108-FBCACAC9AA0C}" srcOrd="0" destOrd="0" presId="urn:microsoft.com/office/officeart/2008/layout/HorizontalMultiLevelHierarchy"/>
    <dgm:cxn modelId="{DE9D1D49-91A9-A842-B0AC-1412B6E6D4F9}" srcId="{83201FEF-D6F9-9E4C-AD22-513F97D6513F}" destId="{71B04B66-BCBF-1048-950F-552EAA34976B}" srcOrd="0" destOrd="0" parTransId="{B9C9775F-410A-E54F-BE8B-760D6EFB293F}" sibTransId="{82D4430A-7C2C-5740-9A9D-3623474949FC}"/>
    <dgm:cxn modelId="{54BF3D49-E493-3643-A171-AE0B694D4450}" type="presOf" srcId="{3A9DD8BC-55D7-4B42-8A93-21DD5F6C15A7}" destId="{053530CF-70ED-DD4C-82EB-EB05D459A0F7}" srcOrd="0" destOrd="0" presId="urn:microsoft.com/office/officeart/2008/layout/HorizontalMultiLevelHierarchy"/>
    <dgm:cxn modelId="{F089DA49-1185-3447-B618-AD53FFCC2258}" srcId="{71B04B66-BCBF-1048-950F-552EAA34976B}" destId="{AD00AE52-2A02-DC40-B118-00850FBE634B}" srcOrd="3" destOrd="0" parTransId="{44DE5960-D2F7-D742-B28B-E2E1335C8FDD}" sibTransId="{6B07A2D6-65B2-7845-ABD0-69436639FD59}"/>
    <dgm:cxn modelId="{864A415E-186D-694B-893A-3F8C2A463845}" type="presOf" srcId="{63B383A4-B332-844D-9617-980196326C69}" destId="{A2758F26-83EF-C740-83C3-32994DE1C06A}" srcOrd="0" destOrd="0" presId="urn:microsoft.com/office/officeart/2008/layout/HorizontalMultiLevelHierarchy"/>
    <dgm:cxn modelId="{B14A075F-C10D-B548-A542-BF90462D9367}" type="presOf" srcId="{A6D0FD08-1CED-5B49-94FD-FCD94AACA797}" destId="{EF42F5A6-BFD5-1049-A70C-FEA51A98A515}" srcOrd="0" destOrd="0" presId="urn:microsoft.com/office/officeart/2008/layout/HorizontalMultiLevelHierarchy"/>
    <dgm:cxn modelId="{21475A6A-C953-E844-A51B-3971C61969BF}" type="presOf" srcId="{3FCB7452-E63F-E24F-8107-F3C7E510C651}" destId="{A59E484A-7802-6A49-A6D9-161DCE13C89C}" srcOrd="1" destOrd="0" presId="urn:microsoft.com/office/officeart/2008/layout/HorizontalMultiLevelHierarchy"/>
    <dgm:cxn modelId="{6A911583-CAF3-0643-A95E-F564FC48EA58}" type="presOf" srcId="{C18F661D-0A13-654B-A536-50358B6B672E}" destId="{2A066EC5-5EAB-304B-90B4-B9759A73AC89}" srcOrd="0" destOrd="0" presId="urn:microsoft.com/office/officeart/2008/layout/HorizontalMultiLevelHierarchy"/>
    <dgm:cxn modelId="{DE4A8083-7CDE-6542-BA50-7BA42AFD12BF}" srcId="{71B04B66-BCBF-1048-950F-552EAA34976B}" destId="{FFF2045F-3794-884B-BD8A-C7673FF216EE}" srcOrd="5" destOrd="0" parTransId="{A6D0FD08-1CED-5B49-94FD-FCD94AACA797}" sibTransId="{AC5D5C68-266C-A247-A9AA-8C1348ECB75D}"/>
    <dgm:cxn modelId="{9753D884-ACA0-5345-BF14-8D134D3D825C}" type="presOf" srcId="{C18F661D-0A13-654B-A536-50358B6B672E}" destId="{FE4B4892-9204-484B-871A-23461905D9F2}" srcOrd="1" destOrd="0" presId="urn:microsoft.com/office/officeart/2008/layout/HorizontalMultiLevelHierarchy"/>
    <dgm:cxn modelId="{B5481D88-B2D5-8048-9E2E-413CB7845F07}" type="presOf" srcId="{71B04B66-BCBF-1048-950F-552EAA34976B}" destId="{C5A32C0E-2333-0641-9A2B-02F1088A4F57}" srcOrd="0" destOrd="0" presId="urn:microsoft.com/office/officeart/2008/layout/HorizontalMultiLevelHierarchy"/>
    <dgm:cxn modelId="{FFA9539C-C429-974A-9912-C04352E007D5}" srcId="{71B04B66-BCBF-1048-950F-552EAA34976B}" destId="{9627324C-6759-554C-BA56-3835DA614DEB}" srcOrd="0" destOrd="0" parTransId="{3A9DD8BC-55D7-4B42-8A93-21DD5F6C15A7}" sibTransId="{59706414-96AB-5749-8456-D83242D82AC5}"/>
    <dgm:cxn modelId="{D7EA81BB-0033-D149-857B-7D3CC2D8AD2B}" type="presOf" srcId="{9627324C-6759-554C-BA56-3835DA614DEB}" destId="{20D73928-ABA9-6B49-AE14-B3B15145C1DE}" srcOrd="0" destOrd="0" presId="urn:microsoft.com/office/officeart/2008/layout/HorizontalMultiLevelHierarchy"/>
    <dgm:cxn modelId="{10430AC2-CC81-1648-BF9A-67A28107E60C}" srcId="{71B04B66-BCBF-1048-950F-552EAA34976B}" destId="{19BA4B0A-D92C-8A44-9760-BBFFB6FFAC42}" srcOrd="1" destOrd="0" parTransId="{C18F661D-0A13-654B-A536-50358B6B672E}" sibTransId="{13254AAB-3407-6240-A596-2F2A061AFF19}"/>
    <dgm:cxn modelId="{E02BDAC7-C507-3341-8A23-97D102D0D264}" type="presOf" srcId="{A6D0FD08-1CED-5B49-94FD-FCD94AACA797}" destId="{018D7326-710B-DB4C-82A4-1D95840D8764}" srcOrd="1" destOrd="0" presId="urn:microsoft.com/office/officeart/2008/layout/HorizontalMultiLevelHierarchy"/>
    <dgm:cxn modelId="{73E699CC-7732-2245-B7C4-CDE956F01566}" type="presOf" srcId="{44DE5960-D2F7-D742-B28B-E2E1335C8FDD}" destId="{53433EFC-B1E7-4643-A6AA-5A1914AB9558}" srcOrd="1" destOrd="0" presId="urn:microsoft.com/office/officeart/2008/layout/HorizontalMultiLevelHierarchy"/>
    <dgm:cxn modelId="{19605AD3-3F46-6849-AA7F-99BF508A46F5}" srcId="{71B04B66-BCBF-1048-950F-552EAA34976B}" destId="{63B383A4-B332-844D-9617-980196326C69}" srcOrd="4" destOrd="0" parTransId="{0DF88D3C-B4B1-6542-AE5F-91C8FE852329}" sibTransId="{75E72385-C30D-D546-90FA-A8002D3CF82C}"/>
    <dgm:cxn modelId="{5B0C1CEA-9B70-CD49-A9EA-AF3843CB187E}" type="presOf" srcId="{3A9DD8BC-55D7-4B42-8A93-21DD5F6C15A7}" destId="{E2E67CC1-592C-DF44-AD70-E75F71140E1D}" srcOrd="1" destOrd="0" presId="urn:microsoft.com/office/officeart/2008/layout/HorizontalMultiLevelHierarchy"/>
    <dgm:cxn modelId="{3F1BFAF3-A689-014D-A337-8A6899FF21C3}" type="presOf" srcId="{83201FEF-D6F9-9E4C-AD22-513F97D6513F}" destId="{02E8A5B6-8786-654E-BA28-557D1C356AAE}" srcOrd="0" destOrd="0" presId="urn:microsoft.com/office/officeart/2008/layout/HorizontalMultiLevelHierarchy"/>
    <dgm:cxn modelId="{6154B6F9-F8FA-1142-BDF2-C62D029C33EF}" type="presOf" srcId="{0DF88D3C-B4B1-6542-AE5F-91C8FE852329}" destId="{03AC96CB-1A87-F845-81FB-8BDDC4D60759}" srcOrd="1" destOrd="0" presId="urn:microsoft.com/office/officeart/2008/layout/HorizontalMultiLevelHierarchy"/>
    <dgm:cxn modelId="{2E094BFC-B81B-5A46-9738-9ADDBEAD07ED}" type="presOf" srcId="{FFF2045F-3794-884B-BD8A-C7673FF216EE}" destId="{F7CBB470-A0AB-7041-B767-2A48706F3BD7}" srcOrd="0" destOrd="0" presId="urn:microsoft.com/office/officeart/2008/layout/HorizontalMultiLevelHierarchy"/>
    <dgm:cxn modelId="{6914D6BC-2E0B-C74A-9294-56032DB798F9}" type="presParOf" srcId="{02E8A5B6-8786-654E-BA28-557D1C356AAE}" destId="{495F7911-3F5E-D047-9673-011E02453E52}" srcOrd="0" destOrd="0" presId="urn:microsoft.com/office/officeart/2008/layout/HorizontalMultiLevelHierarchy"/>
    <dgm:cxn modelId="{81BF4CB9-B72E-2547-AA45-76B21D19A43E}" type="presParOf" srcId="{495F7911-3F5E-D047-9673-011E02453E52}" destId="{C5A32C0E-2333-0641-9A2B-02F1088A4F57}" srcOrd="0" destOrd="0" presId="urn:microsoft.com/office/officeart/2008/layout/HorizontalMultiLevelHierarchy"/>
    <dgm:cxn modelId="{333764A3-02AC-AD46-9439-8AF8B622DE37}" type="presParOf" srcId="{495F7911-3F5E-D047-9673-011E02453E52}" destId="{FCF0E278-A9D0-A443-9AD4-D70F39C2D72A}" srcOrd="1" destOrd="0" presId="urn:microsoft.com/office/officeart/2008/layout/HorizontalMultiLevelHierarchy"/>
    <dgm:cxn modelId="{770D0E87-2FF6-1849-B5A4-E42E3E59D93D}" type="presParOf" srcId="{FCF0E278-A9D0-A443-9AD4-D70F39C2D72A}" destId="{053530CF-70ED-DD4C-82EB-EB05D459A0F7}" srcOrd="0" destOrd="0" presId="urn:microsoft.com/office/officeart/2008/layout/HorizontalMultiLevelHierarchy"/>
    <dgm:cxn modelId="{1DD5F89C-236B-9242-A857-5D6E4CFA618E}" type="presParOf" srcId="{053530CF-70ED-DD4C-82EB-EB05D459A0F7}" destId="{E2E67CC1-592C-DF44-AD70-E75F71140E1D}" srcOrd="0" destOrd="0" presId="urn:microsoft.com/office/officeart/2008/layout/HorizontalMultiLevelHierarchy"/>
    <dgm:cxn modelId="{8C34ACFC-7B02-0346-80F3-CBB5574C07A6}" type="presParOf" srcId="{FCF0E278-A9D0-A443-9AD4-D70F39C2D72A}" destId="{6F5CECBA-8ED0-3143-957C-A8D57767941A}" srcOrd="1" destOrd="0" presId="urn:microsoft.com/office/officeart/2008/layout/HorizontalMultiLevelHierarchy"/>
    <dgm:cxn modelId="{DB5B56A2-7241-DC48-9141-5703220BB226}" type="presParOf" srcId="{6F5CECBA-8ED0-3143-957C-A8D57767941A}" destId="{20D73928-ABA9-6B49-AE14-B3B15145C1DE}" srcOrd="0" destOrd="0" presId="urn:microsoft.com/office/officeart/2008/layout/HorizontalMultiLevelHierarchy"/>
    <dgm:cxn modelId="{00AA574C-6FD4-8A46-9119-427E0E4C2357}" type="presParOf" srcId="{6F5CECBA-8ED0-3143-957C-A8D57767941A}" destId="{A5C076EA-3058-184A-AD13-E06ECF7A992C}" srcOrd="1" destOrd="0" presId="urn:microsoft.com/office/officeart/2008/layout/HorizontalMultiLevelHierarchy"/>
    <dgm:cxn modelId="{C29BFD50-D8E0-2E4C-B369-2717DC0188DC}" type="presParOf" srcId="{FCF0E278-A9D0-A443-9AD4-D70F39C2D72A}" destId="{2A066EC5-5EAB-304B-90B4-B9759A73AC89}" srcOrd="2" destOrd="0" presId="urn:microsoft.com/office/officeart/2008/layout/HorizontalMultiLevelHierarchy"/>
    <dgm:cxn modelId="{1FDE8B49-80EA-E041-A402-CE77CDCB4BFA}" type="presParOf" srcId="{2A066EC5-5EAB-304B-90B4-B9759A73AC89}" destId="{FE4B4892-9204-484B-871A-23461905D9F2}" srcOrd="0" destOrd="0" presId="urn:microsoft.com/office/officeart/2008/layout/HorizontalMultiLevelHierarchy"/>
    <dgm:cxn modelId="{F7B5A439-E6AA-5A44-BFA4-289A51C4CACD}" type="presParOf" srcId="{FCF0E278-A9D0-A443-9AD4-D70F39C2D72A}" destId="{D5C96BA5-2559-FB43-9F39-34209E21BBDF}" srcOrd="3" destOrd="0" presId="urn:microsoft.com/office/officeart/2008/layout/HorizontalMultiLevelHierarchy"/>
    <dgm:cxn modelId="{B0798EC5-3C92-824B-BDFE-49053CC965B5}" type="presParOf" srcId="{D5C96BA5-2559-FB43-9F39-34209E21BBDF}" destId="{498C2B61-E534-F74A-8108-FBCACAC9AA0C}" srcOrd="0" destOrd="0" presId="urn:microsoft.com/office/officeart/2008/layout/HorizontalMultiLevelHierarchy"/>
    <dgm:cxn modelId="{8AD0E08A-149A-B34C-BC76-D5C96F7C26C4}" type="presParOf" srcId="{D5C96BA5-2559-FB43-9F39-34209E21BBDF}" destId="{B0303236-18C6-BE47-81AB-21D30427863F}" srcOrd="1" destOrd="0" presId="urn:microsoft.com/office/officeart/2008/layout/HorizontalMultiLevelHierarchy"/>
    <dgm:cxn modelId="{29250B8B-395F-CE4E-A62A-BE3E4F450FEB}" type="presParOf" srcId="{FCF0E278-A9D0-A443-9AD4-D70F39C2D72A}" destId="{BF133579-8CEE-C849-8357-81D6AA91EB0F}" srcOrd="4" destOrd="0" presId="urn:microsoft.com/office/officeart/2008/layout/HorizontalMultiLevelHierarchy"/>
    <dgm:cxn modelId="{353FA927-CA00-DD4D-AF45-EE1A891F8D8F}" type="presParOf" srcId="{BF133579-8CEE-C849-8357-81D6AA91EB0F}" destId="{A59E484A-7802-6A49-A6D9-161DCE13C89C}" srcOrd="0" destOrd="0" presId="urn:microsoft.com/office/officeart/2008/layout/HorizontalMultiLevelHierarchy"/>
    <dgm:cxn modelId="{84BE7EF4-9FE7-4546-91CB-3ABA6019433D}" type="presParOf" srcId="{FCF0E278-A9D0-A443-9AD4-D70F39C2D72A}" destId="{2EEC4BC3-04E6-E84D-ACED-B78FDB28AB2C}" srcOrd="5" destOrd="0" presId="urn:microsoft.com/office/officeart/2008/layout/HorizontalMultiLevelHierarchy"/>
    <dgm:cxn modelId="{E1D2E8AA-54AC-424B-AE27-A8B2D0FEBEF3}" type="presParOf" srcId="{2EEC4BC3-04E6-E84D-ACED-B78FDB28AB2C}" destId="{F9D36B02-8717-C14D-AAC8-8CB1AADF65EB}" srcOrd="0" destOrd="0" presId="urn:microsoft.com/office/officeart/2008/layout/HorizontalMultiLevelHierarchy"/>
    <dgm:cxn modelId="{6D7687EA-81A7-1646-BA9F-8A866B4CC9CC}" type="presParOf" srcId="{2EEC4BC3-04E6-E84D-ACED-B78FDB28AB2C}" destId="{69624BEB-CF94-FA4C-BDF2-3BCB7621BED2}" srcOrd="1" destOrd="0" presId="urn:microsoft.com/office/officeart/2008/layout/HorizontalMultiLevelHierarchy"/>
    <dgm:cxn modelId="{1CE1EA24-6AC0-8143-B80B-83AB2D80D294}" type="presParOf" srcId="{FCF0E278-A9D0-A443-9AD4-D70F39C2D72A}" destId="{A29B9E4E-D2AC-9F4A-A875-1B74C2285F1E}" srcOrd="6" destOrd="0" presId="urn:microsoft.com/office/officeart/2008/layout/HorizontalMultiLevelHierarchy"/>
    <dgm:cxn modelId="{65DB8F2B-AC68-334B-84D7-DE4681CBDDDC}" type="presParOf" srcId="{A29B9E4E-D2AC-9F4A-A875-1B74C2285F1E}" destId="{53433EFC-B1E7-4643-A6AA-5A1914AB9558}" srcOrd="0" destOrd="0" presId="urn:microsoft.com/office/officeart/2008/layout/HorizontalMultiLevelHierarchy"/>
    <dgm:cxn modelId="{79725BE7-0EDF-AC45-9151-C7CFCD92ECA8}" type="presParOf" srcId="{FCF0E278-A9D0-A443-9AD4-D70F39C2D72A}" destId="{5D431FE2-34FA-A94B-BB7A-5320B3127F70}" srcOrd="7" destOrd="0" presId="urn:microsoft.com/office/officeart/2008/layout/HorizontalMultiLevelHierarchy"/>
    <dgm:cxn modelId="{5AECCC61-D92E-DD40-BA69-83EEDDC3FF5B}" type="presParOf" srcId="{5D431FE2-34FA-A94B-BB7A-5320B3127F70}" destId="{19489AE5-84CC-5446-8318-40C67D2B29D0}" srcOrd="0" destOrd="0" presId="urn:microsoft.com/office/officeart/2008/layout/HorizontalMultiLevelHierarchy"/>
    <dgm:cxn modelId="{9A725B8F-1BF5-F548-ABC8-56DE9A176501}" type="presParOf" srcId="{5D431FE2-34FA-A94B-BB7A-5320B3127F70}" destId="{2875C670-F532-B546-83BF-3194D1B82B0C}" srcOrd="1" destOrd="0" presId="urn:microsoft.com/office/officeart/2008/layout/HorizontalMultiLevelHierarchy"/>
    <dgm:cxn modelId="{2C4075D0-17AA-F84C-8337-A1387D4931CC}" type="presParOf" srcId="{FCF0E278-A9D0-A443-9AD4-D70F39C2D72A}" destId="{9A7524FC-D50D-5642-B4F5-5999E2B8E16E}" srcOrd="8" destOrd="0" presId="urn:microsoft.com/office/officeart/2008/layout/HorizontalMultiLevelHierarchy"/>
    <dgm:cxn modelId="{317AB99C-07D7-C54E-AB0F-1CF8BC63F712}" type="presParOf" srcId="{9A7524FC-D50D-5642-B4F5-5999E2B8E16E}" destId="{03AC96CB-1A87-F845-81FB-8BDDC4D60759}" srcOrd="0" destOrd="0" presId="urn:microsoft.com/office/officeart/2008/layout/HorizontalMultiLevelHierarchy"/>
    <dgm:cxn modelId="{ED0FD651-BEA4-FD47-83BC-870D1438B89E}" type="presParOf" srcId="{FCF0E278-A9D0-A443-9AD4-D70F39C2D72A}" destId="{B4E83C59-CEC1-B140-8FA2-42C4AB930701}" srcOrd="9" destOrd="0" presId="urn:microsoft.com/office/officeart/2008/layout/HorizontalMultiLevelHierarchy"/>
    <dgm:cxn modelId="{C3F91865-ACDB-7B4D-9EDF-1948B83AEBBB}" type="presParOf" srcId="{B4E83C59-CEC1-B140-8FA2-42C4AB930701}" destId="{A2758F26-83EF-C740-83C3-32994DE1C06A}" srcOrd="0" destOrd="0" presId="urn:microsoft.com/office/officeart/2008/layout/HorizontalMultiLevelHierarchy"/>
    <dgm:cxn modelId="{94882573-CFC2-A74D-8E2C-28F847BD263B}" type="presParOf" srcId="{B4E83C59-CEC1-B140-8FA2-42C4AB930701}" destId="{18E9E8EA-388B-D043-8B31-BA0C5F442BAC}" srcOrd="1" destOrd="0" presId="urn:microsoft.com/office/officeart/2008/layout/HorizontalMultiLevelHierarchy"/>
    <dgm:cxn modelId="{CC7EF272-18C9-354F-9C4E-4D978ACC8CF8}" type="presParOf" srcId="{FCF0E278-A9D0-A443-9AD4-D70F39C2D72A}" destId="{EF42F5A6-BFD5-1049-A70C-FEA51A98A515}" srcOrd="10" destOrd="0" presId="urn:microsoft.com/office/officeart/2008/layout/HorizontalMultiLevelHierarchy"/>
    <dgm:cxn modelId="{D5DC5742-C7F3-304B-9BFF-8C5350DC24DE}" type="presParOf" srcId="{EF42F5A6-BFD5-1049-A70C-FEA51A98A515}" destId="{018D7326-710B-DB4C-82A4-1D95840D8764}" srcOrd="0" destOrd="0" presId="urn:microsoft.com/office/officeart/2008/layout/HorizontalMultiLevelHierarchy"/>
    <dgm:cxn modelId="{833F5CC4-FA32-5C4A-B900-62291CDF2E68}" type="presParOf" srcId="{FCF0E278-A9D0-A443-9AD4-D70F39C2D72A}" destId="{9877EBF4-0CA3-0144-9E9B-3E6A13902A5C}" srcOrd="11" destOrd="0" presId="urn:microsoft.com/office/officeart/2008/layout/HorizontalMultiLevelHierarchy"/>
    <dgm:cxn modelId="{235A7E60-B050-914B-96CD-6A9EA83303E6}" type="presParOf" srcId="{9877EBF4-0CA3-0144-9E9B-3E6A13902A5C}" destId="{F7CBB470-A0AB-7041-B767-2A48706F3BD7}" srcOrd="0" destOrd="0" presId="urn:microsoft.com/office/officeart/2008/layout/HorizontalMultiLevelHierarchy"/>
    <dgm:cxn modelId="{3FEBCCC0-1AB2-0C44-915D-1BD527B9CAE4}" type="presParOf" srcId="{9877EBF4-0CA3-0144-9E9B-3E6A13902A5C}" destId="{CC3AF67E-6325-AE46-8951-D41DDEE7BC4A}"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1C08B-9EFB-4E49-AC7B-C9DA950CD8BD}">
      <dsp:nvSpPr>
        <dsp:cNvPr id="0" name=""/>
        <dsp:cNvSpPr/>
      </dsp:nvSpPr>
      <dsp:spPr>
        <a:xfrm>
          <a:off x="-5565649" y="-852073"/>
          <a:ext cx="6626666" cy="6626666"/>
        </a:xfrm>
        <a:prstGeom prst="blockArc">
          <a:avLst>
            <a:gd name="adj1" fmla="val 18900000"/>
            <a:gd name="adj2" fmla="val 2700000"/>
            <a:gd name="adj3" fmla="val 326"/>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4BDA7C-C9A9-DF4B-89B6-300223163A15}">
      <dsp:nvSpPr>
        <dsp:cNvPr id="0" name=""/>
        <dsp:cNvSpPr/>
      </dsp:nvSpPr>
      <dsp:spPr>
        <a:xfrm>
          <a:off x="555429" y="378443"/>
          <a:ext cx="8032449" cy="75728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dirty="0"/>
            <a:t>Nachhaltigkeit, Klimawandel und Ressourcennutzung</a:t>
          </a:r>
        </a:p>
      </dsp:txBody>
      <dsp:txXfrm>
        <a:off x="555429" y="378443"/>
        <a:ext cx="8032449" cy="757280"/>
      </dsp:txXfrm>
    </dsp:sp>
    <dsp:sp modelId="{32D3F072-2F45-7C4D-BCC1-A2FA7031A59F}">
      <dsp:nvSpPr>
        <dsp:cNvPr id="0" name=""/>
        <dsp:cNvSpPr/>
      </dsp:nvSpPr>
      <dsp:spPr>
        <a:xfrm>
          <a:off x="82129" y="283783"/>
          <a:ext cx="946600" cy="946600"/>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C43258-6437-944A-A546-A8726A8787FA}">
      <dsp:nvSpPr>
        <dsp:cNvPr id="0" name=""/>
        <dsp:cNvSpPr/>
      </dsp:nvSpPr>
      <dsp:spPr>
        <a:xfrm>
          <a:off x="989595" y="1514560"/>
          <a:ext cx="7598283" cy="757280"/>
        </a:xfrm>
        <a:prstGeom prst="rect">
          <a:avLst/>
        </a:prstGeom>
        <a:solidFill>
          <a:schemeClr val="accent3">
            <a:hueOff val="2019711"/>
            <a:satOff val="12180"/>
            <a:lumOff val="-73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dirty="0"/>
            <a:t>Materialkunde und Materialverbrauch von Aluminium</a:t>
          </a:r>
        </a:p>
      </dsp:txBody>
      <dsp:txXfrm>
        <a:off x="989595" y="1514560"/>
        <a:ext cx="7598283" cy="757280"/>
      </dsp:txXfrm>
    </dsp:sp>
    <dsp:sp modelId="{E6595FFF-D400-9F47-9BAB-CB8B3BBCE148}">
      <dsp:nvSpPr>
        <dsp:cNvPr id="0" name=""/>
        <dsp:cNvSpPr/>
      </dsp:nvSpPr>
      <dsp:spPr>
        <a:xfrm>
          <a:off x="516295" y="1419900"/>
          <a:ext cx="946600" cy="946600"/>
        </a:xfrm>
        <a:prstGeom prst="ellipse">
          <a:avLst/>
        </a:prstGeom>
        <a:solidFill>
          <a:schemeClr val="lt1">
            <a:hueOff val="0"/>
            <a:satOff val="0"/>
            <a:lumOff val="0"/>
            <a:alphaOff val="0"/>
          </a:schemeClr>
        </a:solidFill>
        <a:ln w="25400" cap="flat" cmpd="sng" algn="ctr">
          <a:solidFill>
            <a:schemeClr val="accent3">
              <a:hueOff val="2019711"/>
              <a:satOff val="12180"/>
              <a:lumOff val="-7385"/>
              <a:alphaOff val="0"/>
            </a:schemeClr>
          </a:solidFill>
          <a:prstDash val="solid"/>
        </a:ln>
        <a:effectLst/>
      </dsp:spPr>
      <dsp:style>
        <a:lnRef idx="2">
          <a:scrgbClr r="0" g="0" b="0"/>
        </a:lnRef>
        <a:fillRef idx="1">
          <a:scrgbClr r="0" g="0" b="0"/>
        </a:fillRef>
        <a:effectRef idx="0">
          <a:scrgbClr r="0" g="0" b="0"/>
        </a:effectRef>
        <a:fontRef idx="minor"/>
      </dsp:style>
    </dsp:sp>
    <dsp:sp modelId="{8B06D6B1-7FC3-E24D-B7E3-E6D6612242C5}">
      <dsp:nvSpPr>
        <dsp:cNvPr id="0" name=""/>
        <dsp:cNvSpPr/>
      </dsp:nvSpPr>
      <dsp:spPr>
        <a:xfrm>
          <a:off x="989595" y="2650678"/>
          <a:ext cx="7598283" cy="757280"/>
        </a:xfrm>
        <a:prstGeom prst="rect">
          <a:avLst/>
        </a:prstGeom>
        <a:solidFill>
          <a:schemeClr val="accent3">
            <a:hueOff val="4039423"/>
            <a:satOff val="24360"/>
            <a:lumOff val="-147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dirty="0"/>
            <a:t>Bewertungsverfahren für Nachhaltigkeit am Beispiel von Aluminiumprodukten</a:t>
          </a:r>
        </a:p>
      </dsp:txBody>
      <dsp:txXfrm>
        <a:off x="989595" y="2650678"/>
        <a:ext cx="7598283" cy="757280"/>
      </dsp:txXfrm>
    </dsp:sp>
    <dsp:sp modelId="{99CC4B0A-164C-E545-B343-C63C35D2741B}">
      <dsp:nvSpPr>
        <dsp:cNvPr id="0" name=""/>
        <dsp:cNvSpPr/>
      </dsp:nvSpPr>
      <dsp:spPr>
        <a:xfrm>
          <a:off x="516295" y="2556018"/>
          <a:ext cx="946600" cy="946600"/>
        </a:xfrm>
        <a:prstGeom prst="ellipse">
          <a:avLst/>
        </a:prstGeom>
        <a:solidFill>
          <a:schemeClr val="lt1">
            <a:hueOff val="0"/>
            <a:satOff val="0"/>
            <a:lumOff val="0"/>
            <a:alphaOff val="0"/>
          </a:schemeClr>
        </a:solidFill>
        <a:ln w="25400" cap="flat" cmpd="sng" algn="ctr">
          <a:solidFill>
            <a:schemeClr val="accent3">
              <a:hueOff val="4039423"/>
              <a:satOff val="24360"/>
              <a:lumOff val="-14770"/>
              <a:alphaOff val="0"/>
            </a:schemeClr>
          </a:solidFill>
          <a:prstDash val="solid"/>
        </a:ln>
        <a:effectLst/>
      </dsp:spPr>
      <dsp:style>
        <a:lnRef idx="2">
          <a:scrgbClr r="0" g="0" b="0"/>
        </a:lnRef>
        <a:fillRef idx="1">
          <a:scrgbClr r="0" g="0" b="0"/>
        </a:fillRef>
        <a:effectRef idx="0">
          <a:scrgbClr r="0" g="0" b="0"/>
        </a:effectRef>
        <a:fontRef idx="minor"/>
      </dsp:style>
    </dsp:sp>
    <dsp:sp modelId="{DBF999B7-1B33-8245-9A0D-13FF5DA0964E}">
      <dsp:nvSpPr>
        <dsp:cNvPr id="0" name=""/>
        <dsp:cNvSpPr/>
      </dsp:nvSpPr>
      <dsp:spPr>
        <a:xfrm>
          <a:off x="555429" y="3786796"/>
          <a:ext cx="8032449" cy="757280"/>
        </a:xfrm>
        <a:prstGeom prst="rect">
          <a:avLst/>
        </a:prstGeom>
        <a:solidFill>
          <a:schemeClr val="accent3">
            <a:hueOff val="6059134"/>
            <a:satOff val="36540"/>
            <a:lumOff val="-221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dirty="0"/>
            <a:t>Produkte, Eco-Design und Nachhaltigkeit</a:t>
          </a:r>
        </a:p>
      </dsp:txBody>
      <dsp:txXfrm>
        <a:off x="555429" y="3786796"/>
        <a:ext cx="8032449" cy="757280"/>
      </dsp:txXfrm>
    </dsp:sp>
    <dsp:sp modelId="{2F92D63D-0084-1A49-B996-753D3FB9E4A2}">
      <dsp:nvSpPr>
        <dsp:cNvPr id="0" name=""/>
        <dsp:cNvSpPr/>
      </dsp:nvSpPr>
      <dsp:spPr>
        <a:xfrm>
          <a:off x="82129" y="3692136"/>
          <a:ext cx="946600" cy="946600"/>
        </a:xfrm>
        <a:prstGeom prst="ellipse">
          <a:avLst/>
        </a:prstGeom>
        <a:solidFill>
          <a:schemeClr val="lt1">
            <a:hueOff val="0"/>
            <a:satOff val="0"/>
            <a:lumOff val="0"/>
            <a:alphaOff val="0"/>
          </a:schemeClr>
        </a:solidFill>
        <a:ln w="25400" cap="flat" cmpd="sng" algn="ctr">
          <a:solidFill>
            <a:schemeClr val="accent3">
              <a:hueOff val="6059134"/>
              <a:satOff val="36540"/>
              <a:lumOff val="-2215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1C08B-9EFB-4E49-AC7B-C9DA950CD8BD}">
      <dsp:nvSpPr>
        <dsp:cNvPr id="0" name=""/>
        <dsp:cNvSpPr/>
      </dsp:nvSpPr>
      <dsp:spPr>
        <a:xfrm>
          <a:off x="-5565649" y="-852073"/>
          <a:ext cx="6626666" cy="6626666"/>
        </a:xfrm>
        <a:prstGeom prst="blockArc">
          <a:avLst>
            <a:gd name="adj1" fmla="val 18900000"/>
            <a:gd name="adj2" fmla="val 2700000"/>
            <a:gd name="adj3" fmla="val 326"/>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4BDA7C-C9A9-DF4B-89B6-300223163A15}">
      <dsp:nvSpPr>
        <dsp:cNvPr id="0" name=""/>
        <dsp:cNvSpPr/>
      </dsp:nvSpPr>
      <dsp:spPr>
        <a:xfrm>
          <a:off x="555429" y="378443"/>
          <a:ext cx="8032449" cy="75728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45720" rIns="45720" bIns="45720" numCol="1" spcCol="1270" anchor="ctr" anchorCtr="0">
          <a:noAutofit/>
        </a:bodyPr>
        <a:lstStyle/>
        <a:p>
          <a:pPr marL="0" lvl="0" indent="0" algn="l" defTabSz="800100">
            <a:lnSpc>
              <a:spcPct val="90000"/>
            </a:lnSpc>
            <a:spcBef>
              <a:spcPct val="0"/>
            </a:spcBef>
            <a:spcAft>
              <a:spcPct val="35000"/>
            </a:spcAft>
            <a:buNone/>
          </a:pPr>
          <a:r>
            <a:rPr lang="de-DE" sz="1800" kern="1200" dirty="0"/>
            <a:t>Nachhaltigkeit: </a:t>
          </a:r>
          <a:r>
            <a:rPr lang="de-DE" sz="1800" kern="1200" dirty="0">
              <a:latin typeface="Roboto"/>
            </a:rPr>
            <a:t>Dimensionen, Sustainable Development Goals, SDG-Unterziele</a:t>
          </a:r>
          <a:endParaRPr lang="de-DE" sz="1800" kern="1200" dirty="0"/>
        </a:p>
      </dsp:txBody>
      <dsp:txXfrm>
        <a:off x="555429" y="378443"/>
        <a:ext cx="8032449" cy="757280"/>
      </dsp:txXfrm>
    </dsp:sp>
    <dsp:sp modelId="{32D3F072-2F45-7C4D-BCC1-A2FA7031A59F}">
      <dsp:nvSpPr>
        <dsp:cNvPr id="0" name=""/>
        <dsp:cNvSpPr/>
      </dsp:nvSpPr>
      <dsp:spPr>
        <a:xfrm>
          <a:off x="82129" y="283783"/>
          <a:ext cx="946600" cy="946600"/>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C43258-6437-944A-A546-A8726A8787FA}">
      <dsp:nvSpPr>
        <dsp:cNvPr id="0" name=""/>
        <dsp:cNvSpPr/>
      </dsp:nvSpPr>
      <dsp:spPr>
        <a:xfrm>
          <a:off x="989595" y="1514560"/>
          <a:ext cx="7598283" cy="757280"/>
        </a:xfrm>
        <a:prstGeom prst="rect">
          <a:avLst/>
        </a:prstGeom>
        <a:solidFill>
          <a:schemeClr val="accent3">
            <a:hueOff val="2019711"/>
            <a:satOff val="12180"/>
            <a:lumOff val="-73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45720" rIns="45720" bIns="45720" numCol="1" spcCol="1270" anchor="ctr" anchorCtr="0">
          <a:noAutofit/>
        </a:bodyPr>
        <a:lstStyle/>
        <a:p>
          <a:pPr marL="0" lvl="0" indent="0" algn="l" defTabSz="800100">
            <a:lnSpc>
              <a:spcPct val="90000"/>
            </a:lnSpc>
            <a:spcBef>
              <a:spcPct val="0"/>
            </a:spcBef>
            <a:spcAft>
              <a:spcPct val="35000"/>
            </a:spcAft>
            <a:buNone/>
          </a:pPr>
          <a:r>
            <a:rPr lang="de-DE" sz="1800" kern="1200" dirty="0"/>
            <a:t>Emissionen: </a:t>
          </a:r>
          <a:r>
            <a:rPr lang="de-DE" sz="1800" kern="1200" dirty="0">
              <a:latin typeface="Roboto"/>
              <a:ea typeface="Roboto"/>
              <a:cs typeface="Roboto"/>
              <a:sym typeface="Roboto"/>
            </a:rPr>
            <a:t>Verursacher, Quellen, CO</a:t>
          </a:r>
          <a:r>
            <a:rPr lang="de-DE" sz="1800" kern="1200" baseline="-25000" dirty="0">
              <a:latin typeface="Roboto"/>
              <a:ea typeface="Roboto"/>
              <a:cs typeface="Roboto"/>
              <a:sym typeface="Roboto"/>
            </a:rPr>
            <a:t>2</a:t>
          </a:r>
          <a:r>
            <a:rPr lang="de-DE" sz="1800" kern="1200" dirty="0">
              <a:latin typeface="Roboto"/>
              <a:ea typeface="Roboto"/>
              <a:cs typeface="Roboto"/>
              <a:sym typeface="Roboto"/>
            </a:rPr>
            <a:t>- und Temperaturanstieg, Rohstoffe, Sektoren, Nationale Folgen, Graue Energie</a:t>
          </a:r>
          <a:endParaRPr lang="de-DE" sz="1800" kern="1200" dirty="0"/>
        </a:p>
      </dsp:txBody>
      <dsp:txXfrm>
        <a:off x="989595" y="1514560"/>
        <a:ext cx="7598283" cy="757280"/>
      </dsp:txXfrm>
    </dsp:sp>
    <dsp:sp modelId="{E6595FFF-D400-9F47-9BAB-CB8B3BBCE148}">
      <dsp:nvSpPr>
        <dsp:cNvPr id="0" name=""/>
        <dsp:cNvSpPr/>
      </dsp:nvSpPr>
      <dsp:spPr>
        <a:xfrm>
          <a:off x="516295" y="1419900"/>
          <a:ext cx="946600" cy="946600"/>
        </a:xfrm>
        <a:prstGeom prst="ellipse">
          <a:avLst/>
        </a:prstGeom>
        <a:solidFill>
          <a:schemeClr val="lt1">
            <a:hueOff val="0"/>
            <a:satOff val="0"/>
            <a:lumOff val="0"/>
            <a:alphaOff val="0"/>
          </a:schemeClr>
        </a:solidFill>
        <a:ln w="25400" cap="flat" cmpd="sng" algn="ctr">
          <a:solidFill>
            <a:schemeClr val="accent3">
              <a:hueOff val="2019711"/>
              <a:satOff val="12180"/>
              <a:lumOff val="-7385"/>
              <a:alphaOff val="0"/>
            </a:schemeClr>
          </a:solidFill>
          <a:prstDash val="solid"/>
        </a:ln>
        <a:effectLst/>
      </dsp:spPr>
      <dsp:style>
        <a:lnRef idx="2">
          <a:scrgbClr r="0" g="0" b="0"/>
        </a:lnRef>
        <a:fillRef idx="1">
          <a:scrgbClr r="0" g="0" b="0"/>
        </a:fillRef>
        <a:effectRef idx="0">
          <a:scrgbClr r="0" g="0" b="0"/>
        </a:effectRef>
        <a:fontRef idx="minor"/>
      </dsp:style>
    </dsp:sp>
    <dsp:sp modelId="{8B06D6B1-7FC3-E24D-B7E3-E6D6612242C5}">
      <dsp:nvSpPr>
        <dsp:cNvPr id="0" name=""/>
        <dsp:cNvSpPr/>
      </dsp:nvSpPr>
      <dsp:spPr>
        <a:xfrm>
          <a:off x="989595" y="2650678"/>
          <a:ext cx="7598283" cy="757280"/>
        </a:xfrm>
        <a:prstGeom prst="rect">
          <a:avLst/>
        </a:prstGeom>
        <a:solidFill>
          <a:schemeClr val="accent3">
            <a:hueOff val="4039423"/>
            <a:satOff val="24360"/>
            <a:lumOff val="-147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45720" rIns="45720" bIns="45720" numCol="1" spcCol="1270" anchor="ctr" anchorCtr="0">
          <a:noAutofit/>
        </a:bodyPr>
        <a:lstStyle/>
        <a:p>
          <a:pPr marL="0" lvl="0" indent="0" algn="l" defTabSz="800100">
            <a:lnSpc>
              <a:spcPct val="90000"/>
            </a:lnSpc>
            <a:spcBef>
              <a:spcPct val="0"/>
            </a:spcBef>
            <a:spcAft>
              <a:spcPct val="35000"/>
            </a:spcAft>
            <a:buNone/>
          </a:pPr>
          <a:r>
            <a:rPr lang="de-DE" sz="1800" kern="1200" dirty="0"/>
            <a:t>Ressourcennutzung: </a:t>
          </a:r>
          <a:r>
            <a:rPr lang="de-DE" sz="1800" kern="1200" dirty="0">
              <a:latin typeface="Roboto"/>
              <a:ea typeface="Roboto"/>
              <a:cs typeface="Roboto"/>
              <a:sym typeface="Roboto"/>
            </a:rPr>
            <a:t>Rohstoff-Systematik, Indikatoren: DMC und RMC, Rohstoffflüsse, Rohstoffkonsum, DMI und RMI, Endnachfrage, </a:t>
          </a:r>
          <a:endParaRPr lang="de-DE" sz="1800" kern="1200" dirty="0"/>
        </a:p>
      </dsp:txBody>
      <dsp:txXfrm>
        <a:off x="989595" y="2650678"/>
        <a:ext cx="7598283" cy="757280"/>
      </dsp:txXfrm>
    </dsp:sp>
    <dsp:sp modelId="{99CC4B0A-164C-E545-B343-C63C35D2741B}">
      <dsp:nvSpPr>
        <dsp:cNvPr id="0" name=""/>
        <dsp:cNvSpPr/>
      </dsp:nvSpPr>
      <dsp:spPr>
        <a:xfrm>
          <a:off x="516295" y="2556018"/>
          <a:ext cx="946600" cy="946600"/>
        </a:xfrm>
        <a:prstGeom prst="ellipse">
          <a:avLst/>
        </a:prstGeom>
        <a:solidFill>
          <a:schemeClr val="lt1">
            <a:hueOff val="0"/>
            <a:satOff val="0"/>
            <a:lumOff val="0"/>
            <a:alphaOff val="0"/>
          </a:schemeClr>
        </a:solidFill>
        <a:ln w="25400" cap="flat" cmpd="sng" algn="ctr">
          <a:solidFill>
            <a:schemeClr val="accent3">
              <a:hueOff val="4039423"/>
              <a:satOff val="24360"/>
              <a:lumOff val="-14770"/>
              <a:alphaOff val="0"/>
            </a:schemeClr>
          </a:solidFill>
          <a:prstDash val="solid"/>
        </a:ln>
        <a:effectLst/>
      </dsp:spPr>
      <dsp:style>
        <a:lnRef idx="2">
          <a:scrgbClr r="0" g="0" b="0"/>
        </a:lnRef>
        <a:fillRef idx="1">
          <a:scrgbClr r="0" g="0" b="0"/>
        </a:fillRef>
        <a:effectRef idx="0">
          <a:scrgbClr r="0" g="0" b="0"/>
        </a:effectRef>
        <a:fontRef idx="minor"/>
      </dsp:style>
    </dsp:sp>
    <dsp:sp modelId="{DBF999B7-1B33-8245-9A0D-13FF5DA0964E}">
      <dsp:nvSpPr>
        <dsp:cNvPr id="0" name=""/>
        <dsp:cNvSpPr/>
      </dsp:nvSpPr>
      <dsp:spPr>
        <a:xfrm>
          <a:off x="555429" y="3786796"/>
          <a:ext cx="8032449" cy="757280"/>
        </a:xfrm>
        <a:prstGeom prst="rect">
          <a:avLst/>
        </a:prstGeom>
        <a:solidFill>
          <a:schemeClr val="accent3">
            <a:hueOff val="6059134"/>
            <a:satOff val="36540"/>
            <a:lumOff val="-221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45720" rIns="45720" bIns="45720" numCol="1" spcCol="1270" anchor="ctr" anchorCtr="0">
          <a:noAutofit/>
        </a:bodyPr>
        <a:lstStyle/>
        <a:p>
          <a:pPr marL="0" lvl="0" indent="0" algn="l" defTabSz="800100">
            <a:lnSpc>
              <a:spcPct val="90000"/>
            </a:lnSpc>
            <a:spcBef>
              <a:spcPct val="0"/>
            </a:spcBef>
            <a:spcAft>
              <a:spcPct val="35000"/>
            </a:spcAft>
            <a:buNone/>
          </a:pPr>
          <a:r>
            <a:rPr lang="de-DE" sz="1800" kern="1200" dirty="0"/>
            <a:t>Konsumgrenzen: Drei-Erden-Problem, Planetare Grenzen</a:t>
          </a:r>
        </a:p>
      </dsp:txBody>
      <dsp:txXfrm>
        <a:off x="555429" y="3786796"/>
        <a:ext cx="8032449" cy="757280"/>
      </dsp:txXfrm>
    </dsp:sp>
    <dsp:sp modelId="{2F92D63D-0084-1A49-B996-753D3FB9E4A2}">
      <dsp:nvSpPr>
        <dsp:cNvPr id="0" name=""/>
        <dsp:cNvSpPr/>
      </dsp:nvSpPr>
      <dsp:spPr>
        <a:xfrm>
          <a:off x="82129" y="3692136"/>
          <a:ext cx="946600" cy="946600"/>
        </a:xfrm>
        <a:prstGeom prst="ellipse">
          <a:avLst/>
        </a:prstGeom>
        <a:solidFill>
          <a:schemeClr val="lt1">
            <a:hueOff val="0"/>
            <a:satOff val="0"/>
            <a:lumOff val="0"/>
            <a:alphaOff val="0"/>
          </a:schemeClr>
        </a:solidFill>
        <a:ln w="25400" cap="flat" cmpd="sng" algn="ctr">
          <a:solidFill>
            <a:schemeClr val="accent3">
              <a:hueOff val="6059134"/>
              <a:satOff val="36540"/>
              <a:lumOff val="-2215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70B0AF-0BAF-47AE-AC9E-1D6FCF1C398D}">
      <dsp:nvSpPr>
        <dsp:cNvPr id="0" name=""/>
        <dsp:cNvSpPr/>
      </dsp:nvSpPr>
      <dsp:spPr>
        <a:xfrm rot="5400000">
          <a:off x="-289463" y="291455"/>
          <a:ext cx="1778967" cy="120004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latin typeface="Arial"/>
            </a:rPr>
            <a:t>Ökologie</a:t>
          </a:r>
          <a:endParaRPr lang="de-DE" sz="2000" kern="1200" dirty="0"/>
        </a:p>
      </dsp:txBody>
      <dsp:txXfrm rot="-5400000">
        <a:off x="1" y="602013"/>
        <a:ext cx="1200041" cy="578926"/>
      </dsp:txXfrm>
    </dsp:sp>
    <dsp:sp modelId="{03AA9193-FA0E-47ED-8F03-2C1599212EEF}">
      <dsp:nvSpPr>
        <dsp:cNvPr id="0" name=""/>
        <dsp:cNvSpPr/>
      </dsp:nvSpPr>
      <dsp:spPr>
        <a:xfrm rot="5400000">
          <a:off x="1510598" y="-308564"/>
          <a:ext cx="1178946" cy="180006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rtl="0">
            <a:lnSpc>
              <a:spcPct val="90000"/>
            </a:lnSpc>
            <a:spcBef>
              <a:spcPct val="0"/>
            </a:spcBef>
            <a:spcAft>
              <a:spcPct val="15000"/>
            </a:spcAft>
            <a:buChar char="•"/>
          </a:pPr>
          <a:r>
            <a:rPr lang="de-DE" sz="1100" kern="1200" dirty="0">
              <a:latin typeface="Arial"/>
            </a:rPr>
            <a:t> </a:t>
          </a:r>
          <a:endParaRPr lang="de-DE" sz="1100" kern="1200" dirty="0"/>
        </a:p>
        <a:p>
          <a:pPr marL="57150" lvl="1" indent="-57150" algn="l" defTabSz="488950" rtl="0">
            <a:lnSpc>
              <a:spcPct val="90000"/>
            </a:lnSpc>
            <a:spcBef>
              <a:spcPct val="0"/>
            </a:spcBef>
            <a:spcAft>
              <a:spcPct val="15000"/>
            </a:spcAft>
            <a:buChar char="•"/>
          </a:pPr>
          <a:r>
            <a:rPr lang="de-DE" sz="1100" kern="1200" dirty="0">
              <a:latin typeface="Arial"/>
            </a:rPr>
            <a:t> </a:t>
          </a:r>
          <a:endParaRPr lang="de-DE" sz="1100" kern="1200" dirty="0"/>
        </a:p>
        <a:p>
          <a:pPr marL="57150" lvl="1" indent="-57150" algn="l" defTabSz="488950">
            <a:lnSpc>
              <a:spcPct val="90000"/>
            </a:lnSpc>
            <a:spcBef>
              <a:spcPct val="0"/>
            </a:spcBef>
            <a:spcAft>
              <a:spcPct val="15000"/>
            </a:spcAft>
            <a:buChar char="•"/>
          </a:pPr>
          <a:endParaRPr lang="de-DE" sz="1100" kern="1200" dirty="0">
            <a:latin typeface="Arial"/>
          </a:endParaRPr>
        </a:p>
        <a:p>
          <a:pPr marL="57150" lvl="1" indent="-57150" algn="l" defTabSz="488950" rtl="0">
            <a:lnSpc>
              <a:spcPct val="90000"/>
            </a:lnSpc>
            <a:spcBef>
              <a:spcPct val="0"/>
            </a:spcBef>
            <a:spcAft>
              <a:spcPct val="15000"/>
            </a:spcAft>
            <a:buChar char="•"/>
          </a:pPr>
          <a:r>
            <a:rPr lang="de-DE" sz="1100" kern="1200" dirty="0">
              <a:latin typeface="Arial"/>
            </a:rPr>
            <a:t> </a:t>
          </a:r>
          <a:endParaRPr lang="de-DE" sz="1100" kern="1200" dirty="0"/>
        </a:p>
        <a:p>
          <a:pPr marL="57150" lvl="1" indent="-57150" algn="l" defTabSz="488950" rtl="0">
            <a:lnSpc>
              <a:spcPct val="90000"/>
            </a:lnSpc>
            <a:spcBef>
              <a:spcPct val="0"/>
            </a:spcBef>
            <a:spcAft>
              <a:spcPct val="15000"/>
            </a:spcAft>
            <a:buChar char="•"/>
          </a:pPr>
          <a:r>
            <a:rPr lang="de-DE" sz="1100" kern="1200" dirty="0">
              <a:latin typeface="Arial"/>
            </a:rPr>
            <a:t> </a:t>
          </a:r>
          <a:endParaRPr lang="de-DE" sz="1100" kern="1200" dirty="0"/>
        </a:p>
        <a:p>
          <a:pPr marL="57150" lvl="1" indent="-57150" algn="l" defTabSz="488950" rtl="0">
            <a:lnSpc>
              <a:spcPct val="90000"/>
            </a:lnSpc>
            <a:spcBef>
              <a:spcPct val="0"/>
            </a:spcBef>
            <a:spcAft>
              <a:spcPct val="15000"/>
            </a:spcAft>
            <a:buChar char="•"/>
          </a:pPr>
          <a:r>
            <a:rPr lang="de-DE" sz="1100" kern="1200" dirty="0">
              <a:latin typeface="Arial"/>
            </a:rPr>
            <a:t> </a:t>
          </a:r>
        </a:p>
      </dsp:txBody>
      <dsp:txXfrm rot="-5400000">
        <a:off x="1200041" y="59544"/>
        <a:ext cx="1742510" cy="1063844"/>
      </dsp:txXfrm>
    </dsp:sp>
    <dsp:sp modelId="{49AAB75E-53CB-4B26-95E1-A4E4685B6006}">
      <dsp:nvSpPr>
        <dsp:cNvPr id="0" name=""/>
        <dsp:cNvSpPr/>
      </dsp:nvSpPr>
      <dsp:spPr>
        <a:xfrm rot="5400000">
          <a:off x="-289463" y="1805721"/>
          <a:ext cx="1778967" cy="120004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latin typeface="Arial"/>
            </a:rPr>
            <a:t>Ökonomie</a:t>
          </a:r>
          <a:endParaRPr lang="de-DE" sz="2000" kern="1200" dirty="0"/>
        </a:p>
      </dsp:txBody>
      <dsp:txXfrm rot="-5400000">
        <a:off x="1" y="2116279"/>
        <a:ext cx="1200041" cy="578926"/>
      </dsp:txXfrm>
    </dsp:sp>
    <dsp:sp modelId="{BE8D12E1-383D-4244-98D7-55DC76B1562D}">
      <dsp:nvSpPr>
        <dsp:cNvPr id="0" name=""/>
        <dsp:cNvSpPr/>
      </dsp:nvSpPr>
      <dsp:spPr>
        <a:xfrm rot="5400000">
          <a:off x="1510598" y="1205701"/>
          <a:ext cx="1178946" cy="180006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rtl="0">
            <a:lnSpc>
              <a:spcPct val="90000"/>
            </a:lnSpc>
            <a:spcBef>
              <a:spcPct val="0"/>
            </a:spcBef>
            <a:spcAft>
              <a:spcPct val="15000"/>
            </a:spcAft>
            <a:buChar char="•"/>
          </a:pPr>
          <a:r>
            <a:rPr lang="de-DE" sz="1100" kern="1200" dirty="0">
              <a:latin typeface="Arial"/>
            </a:rPr>
            <a:t> </a:t>
          </a:r>
          <a:endParaRPr lang="de-DE" sz="1100" kern="1200" dirty="0"/>
        </a:p>
        <a:p>
          <a:pPr marL="57150" lvl="1" indent="-57150" algn="l" defTabSz="488950" rtl="0">
            <a:lnSpc>
              <a:spcPct val="90000"/>
            </a:lnSpc>
            <a:spcBef>
              <a:spcPct val="0"/>
            </a:spcBef>
            <a:spcAft>
              <a:spcPct val="15000"/>
            </a:spcAft>
            <a:buChar char="•"/>
          </a:pPr>
          <a:r>
            <a:rPr lang="de-DE" sz="1100" kern="1200" dirty="0">
              <a:latin typeface="Arial"/>
            </a:rPr>
            <a:t> </a:t>
          </a:r>
          <a:endParaRPr lang="de-DE" sz="1100" kern="1200" dirty="0"/>
        </a:p>
        <a:p>
          <a:pPr marL="57150" lvl="1" indent="-57150" algn="l" defTabSz="488950" rtl="0">
            <a:lnSpc>
              <a:spcPct val="90000"/>
            </a:lnSpc>
            <a:spcBef>
              <a:spcPct val="0"/>
            </a:spcBef>
            <a:spcAft>
              <a:spcPct val="15000"/>
            </a:spcAft>
            <a:buChar char="•"/>
          </a:pPr>
          <a:r>
            <a:rPr lang="de-DE" sz="1100" kern="1200" dirty="0">
              <a:latin typeface="Arial"/>
            </a:rPr>
            <a:t> </a:t>
          </a:r>
          <a:endParaRPr lang="de-DE" sz="1100" kern="1200" dirty="0"/>
        </a:p>
      </dsp:txBody>
      <dsp:txXfrm rot="-5400000">
        <a:off x="1200041" y="1573810"/>
        <a:ext cx="1742510" cy="1063844"/>
      </dsp:txXfrm>
    </dsp:sp>
    <dsp:sp modelId="{33C2095C-7AE5-4678-A540-63DF5725753A}">
      <dsp:nvSpPr>
        <dsp:cNvPr id="0" name=""/>
        <dsp:cNvSpPr/>
      </dsp:nvSpPr>
      <dsp:spPr>
        <a:xfrm rot="5400000">
          <a:off x="-289463" y="3319987"/>
          <a:ext cx="1778967" cy="120004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rial"/>
            </a:rPr>
            <a:t>Soziales</a:t>
          </a:r>
        </a:p>
      </dsp:txBody>
      <dsp:txXfrm rot="-5400000">
        <a:off x="1" y="3630545"/>
        <a:ext cx="1200041" cy="578926"/>
      </dsp:txXfrm>
    </dsp:sp>
    <dsp:sp modelId="{498485F8-EE92-44B2-A47E-46BC43297778}">
      <dsp:nvSpPr>
        <dsp:cNvPr id="0" name=""/>
        <dsp:cNvSpPr/>
      </dsp:nvSpPr>
      <dsp:spPr>
        <a:xfrm rot="5400000">
          <a:off x="1510598" y="2719967"/>
          <a:ext cx="1178946" cy="180006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rtl="0">
            <a:lnSpc>
              <a:spcPct val="90000"/>
            </a:lnSpc>
            <a:spcBef>
              <a:spcPct val="0"/>
            </a:spcBef>
            <a:spcAft>
              <a:spcPct val="15000"/>
            </a:spcAft>
            <a:buChar char="•"/>
          </a:pPr>
          <a:r>
            <a:rPr lang="de-DE" sz="1100" kern="1200" dirty="0">
              <a:latin typeface="Arial"/>
            </a:rPr>
            <a:t> </a:t>
          </a:r>
        </a:p>
        <a:p>
          <a:pPr marL="57150" lvl="1" indent="-57150" algn="l" defTabSz="488950" rtl="0">
            <a:lnSpc>
              <a:spcPct val="90000"/>
            </a:lnSpc>
            <a:spcBef>
              <a:spcPct val="0"/>
            </a:spcBef>
            <a:spcAft>
              <a:spcPct val="15000"/>
            </a:spcAft>
            <a:buChar char="•"/>
          </a:pPr>
          <a:r>
            <a:rPr lang="de-DE" sz="1100" kern="1200" dirty="0">
              <a:latin typeface="Arial"/>
            </a:rPr>
            <a:t> </a:t>
          </a:r>
        </a:p>
        <a:p>
          <a:pPr marL="57150" lvl="1" indent="-57150" algn="l" defTabSz="488950" rtl="0">
            <a:lnSpc>
              <a:spcPct val="90000"/>
            </a:lnSpc>
            <a:spcBef>
              <a:spcPct val="0"/>
            </a:spcBef>
            <a:spcAft>
              <a:spcPct val="15000"/>
            </a:spcAft>
            <a:buChar char="•"/>
          </a:pPr>
          <a:r>
            <a:rPr lang="de-DE" sz="1100" kern="1200" dirty="0">
              <a:latin typeface="Arial"/>
            </a:rPr>
            <a:t> </a:t>
          </a:r>
        </a:p>
        <a:p>
          <a:pPr marL="57150" lvl="1" indent="-57150" algn="l" defTabSz="488950">
            <a:lnSpc>
              <a:spcPct val="90000"/>
            </a:lnSpc>
            <a:spcBef>
              <a:spcPct val="0"/>
            </a:spcBef>
            <a:spcAft>
              <a:spcPct val="15000"/>
            </a:spcAft>
            <a:buChar char="•"/>
          </a:pPr>
          <a:endParaRPr lang="de-DE" sz="1100" kern="1200" dirty="0">
            <a:latin typeface="Arial"/>
          </a:endParaRPr>
        </a:p>
      </dsp:txBody>
      <dsp:txXfrm rot="-5400000">
        <a:off x="1200041" y="3088076"/>
        <a:ext cx="1742510" cy="1063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70B0AF-0BAF-47AE-AC9E-1D6FCF1C398D}">
      <dsp:nvSpPr>
        <dsp:cNvPr id="0" name=""/>
        <dsp:cNvSpPr/>
      </dsp:nvSpPr>
      <dsp:spPr>
        <a:xfrm rot="5400000">
          <a:off x="-289463" y="291455"/>
          <a:ext cx="1778967" cy="120004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latin typeface="Arial"/>
            </a:rPr>
            <a:t>Ökologie</a:t>
          </a:r>
          <a:endParaRPr lang="de-DE" sz="2000" kern="1200" dirty="0"/>
        </a:p>
      </dsp:txBody>
      <dsp:txXfrm rot="-5400000">
        <a:off x="1" y="602013"/>
        <a:ext cx="1200041" cy="578926"/>
      </dsp:txXfrm>
    </dsp:sp>
    <dsp:sp modelId="{03AA9193-FA0E-47ED-8F03-2C1599212EEF}">
      <dsp:nvSpPr>
        <dsp:cNvPr id="0" name=""/>
        <dsp:cNvSpPr/>
      </dsp:nvSpPr>
      <dsp:spPr>
        <a:xfrm rot="5400000">
          <a:off x="1510598" y="-308564"/>
          <a:ext cx="1178946" cy="180006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de-DE" sz="1100" kern="1200" dirty="0">
              <a:latin typeface="Arial"/>
            </a:rPr>
            <a:t>Klimaschutz</a:t>
          </a:r>
          <a:endParaRPr lang="de-DE" sz="1100" kern="1200" dirty="0"/>
        </a:p>
        <a:p>
          <a:pPr marL="57150" lvl="1" indent="-57150" algn="l" defTabSz="488950">
            <a:lnSpc>
              <a:spcPct val="90000"/>
            </a:lnSpc>
            <a:spcBef>
              <a:spcPct val="0"/>
            </a:spcBef>
            <a:spcAft>
              <a:spcPct val="15000"/>
            </a:spcAft>
            <a:buChar char="•"/>
          </a:pPr>
          <a:r>
            <a:rPr lang="de-DE" sz="1100" kern="1200" dirty="0">
              <a:latin typeface="Arial"/>
            </a:rPr>
            <a:t>Flächennutzung</a:t>
          </a:r>
          <a:endParaRPr lang="de-DE" sz="1100" kern="1200" dirty="0"/>
        </a:p>
        <a:p>
          <a:pPr marL="57150" lvl="1" indent="-57150" algn="l" defTabSz="488950" rtl="0">
            <a:lnSpc>
              <a:spcPct val="90000"/>
            </a:lnSpc>
            <a:spcBef>
              <a:spcPct val="0"/>
            </a:spcBef>
            <a:spcAft>
              <a:spcPct val="15000"/>
            </a:spcAft>
            <a:buChar char="•"/>
          </a:pPr>
          <a:r>
            <a:rPr lang="de-DE" sz="1100" kern="1200" dirty="0">
              <a:latin typeface="Arial"/>
            </a:rPr>
            <a:t>Biodiversität</a:t>
          </a:r>
        </a:p>
        <a:p>
          <a:pPr marL="57150" lvl="1" indent="-57150" algn="l" defTabSz="488950">
            <a:lnSpc>
              <a:spcPct val="90000"/>
            </a:lnSpc>
            <a:spcBef>
              <a:spcPct val="0"/>
            </a:spcBef>
            <a:spcAft>
              <a:spcPct val="15000"/>
            </a:spcAft>
            <a:buChar char="•"/>
          </a:pPr>
          <a:r>
            <a:rPr lang="de-DE" sz="1100" kern="1200" dirty="0">
              <a:latin typeface="Arial"/>
            </a:rPr>
            <a:t>Wasser</a:t>
          </a:r>
          <a:endParaRPr lang="de-DE" sz="1100" kern="1200" dirty="0"/>
        </a:p>
        <a:p>
          <a:pPr marL="57150" lvl="1" indent="-57150" algn="l" defTabSz="488950">
            <a:lnSpc>
              <a:spcPct val="90000"/>
            </a:lnSpc>
            <a:spcBef>
              <a:spcPct val="0"/>
            </a:spcBef>
            <a:spcAft>
              <a:spcPct val="15000"/>
            </a:spcAft>
            <a:buChar char="•"/>
          </a:pPr>
          <a:r>
            <a:rPr lang="de-DE" sz="1100" kern="1200" dirty="0">
              <a:latin typeface="Arial"/>
            </a:rPr>
            <a:t>Rohstoffe</a:t>
          </a:r>
          <a:endParaRPr lang="de-DE" sz="1100" kern="1200" dirty="0"/>
        </a:p>
        <a:p>
          <a:pPr marL="57150" lvl="1" indent="-57150" algn="l" defTabSz="488950">
            <a:lnSpc>
              <a:spcPct val="90000"/>
            </a:lnSpc>
            <a:spcBef>
              <a:spcPct val="0"/>
            </a:spcBef>
            <a:spcAft>
              <a:spcPct val="15000"/>
            </a:spcAft>
            <a:buChar char="•"/>
          </a:pPr>
          <a:r>
            <a:rPr lang="de-DE" sz="1100" kern="1200" dirty="0">
              <a:latin typeface="Arial"/>
            </a:rPr>
            <a:t>Energie</a:t>
          </a:r>
        </a:p>
      </dsp:txBody>
      <dsp:txXfrm rot="-5400000">
        <a:off x="1200041" y="59544"/>
        <a:ext cx="1742510" cy="1063844"/>
      </dsp:txXfrm>
    </dsp:sp>
    <dsp:sp modelId="{49AAB75E-53CB-4B26-95E1-A4E4685B6006}">
      <dsp:nvSpPr>
        <dsp:cNvPr id="0" name=""/>
        <dsp:cNvSpPr/>
      </dsp:nvSpPr>
      <dsp:spPr>
        <a:xfrm rot="5400000">
          <a:off x="-289463" y="1805721"/>
          <a:ext cx="1778967" cy="120004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latin typeface="Arial"/>
            </a:rPr>
            <a:t>Ökonomie</a:t>
          </a:r>
          <a:endParaRPr lang="de-DE" sz="2000" kern="1200" dirty="0"/>
        </a:p>
      </dsp:txBody>
      <dsp:txXfrm rot="-5400000">
        <a:off x="1" y="2116279"/>
        <a:ext cx="1200041" cy="578926"/>
      </dsp:txXfrm>
    </dsp:sp>
    <dsp:sp modelId="{BE8D12E1-383D-4244-98D7-55DC76B1562D}">
      <dsp:nvSpPr>
        <dsp:cNvPr id="0" name=""/>
        <dsp:cNvSpPr/>
      </dsp:nvSpPr>
      <dsp:spPr>
        <a:xfrm rot="5400000">
          <a:off x="1510598" y="1205701"/>
          <a:ext cx="1178946" cy="180006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de-DE" sz="1100" kern="1200" dirty="0">
              <a:latin typeface="Arial"/>
            </a:rPr>
            <a:t>Armut</a:t>
          </a:r>
          <a:endParaRPr lang="de-DE" sz="1100" kern="1200" dirty="0"/>
        </a:p>
        <a:p>
          <a:pPr marL="57150" lvl="1" indent="-57150" algn="l" defTabSz="488950">
            <a:lnSpc>
              <a:spcPct val="90000"/>
            </a:lnSpc>
            <a:spcBef>
              <a:spcPct val="0"/>
            </a:spcBef>
            <a:spcAft>
              <a:spcPct val="15000"/>
            </a:spcAft>
            <a:buChar char="•"/>
          </a:pPr>
          <a:r>
            <a:rPr lang="de-DE" sz="1100" kern="1200" dirty="0">
              <a:latin typeface="Arial"/>
            </a:rPr>
            <a:t>Einkommen</a:t>
          </a:r>
          <a:endParaRPr lang="de-DE" sz="1100" kern="1200" dirty="0"/>
        </a:p>
        <a:p>
          <a:pPr marL="57150" lvl="1" indent="-57150" algn="l" defTabSz="488950">
            <a:lnSpc>
              <a:spcPct val="90000"/>
            </a:lnSpc>
            <a:spcBef>
              <a:spcPct val="0"/>
            </a:spcBef>
            <a:spcAft>
              <a:spcPct val="15000"/>
            </a:spcAft>
            <a:buChar char="•"/>
          </a:pPr>
          <a:r>
            <a:rPr lang="de-DE" sz="1100" kern="1200" dirty="0">
              <a:latin typeface="Arial"/>
            </a:rPr>
            <a:t>Wirtschaft</a:t>
          </a:r>
          <a:endParaRPr lang="de-DE" sz="1100" kern="1200" dirty="0"/>
        </a:p>
      </dsp:txBody>
      <dsp:txXfrm rot="-5400000">
        <a:off x="1200041" y="1573810"/>
        <a:ext cx="1742510" cy="1063844"/>
      </dsp:txXfrm>
    </dsp:sp>
    <dsp:sp modelId="{33C2095C-7AE5-4678-A540-63DF5725753A}">
      <dsp:nvSpPr>
        <dsp:cNvPr id="0" name=""/>
        <dsp:cNvSpPr/>
      </dsp:nvSpPr>
      <dsp:spPr>
        <a:xfrm rot="5400000">
          <a:off x="-289463" y="3319987"/>
          <a:ext cx="1778967" cy="120004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rial"/>
            </a:rPr>
            <a:t>Soziales</a:t>
          </a:r>
        </a:p>
      </dsp:txBody>
      <dsp:txXfrm rot="-5400000">
        <a:off x="1" y="3630545"/>
        <a:ext cx="1200041" cy="578926"/>
      </dsp:txXfrm>
    </dsp:sp>
    <dsp:sp modelId="{498485F8-EE92-44B2-A47E-46BC43297778}">
      <dsp:nvSpPr>
        <dsp:cNvPr id="0" name=""/>
        <dsp:cNvSpPr/>
      </dsp:nvSpPr>
      <dsp:spPr>
        <a:xfrm rot="5400000">
          <a:off x="1510598" y="2719967"/>
          <a:ext cx="1178946" cy="180006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rtl="0">
            <a:lnSpc>
              <a:spcPct val="90000"/>
            </a:lnSpc>
            <a:spcBef>
              <a:spcPct val="0"/>
            </a:spcBef>
            <a:spcAft>
              <a:spcPct val="15000"/>
            </a:spcAft>
            <a:buChar char="•"/>
          </a:pPr>
          <a:r>
            <a:rPr lang="de-DE" sz="1100" kern="1200" dirty="0">
              <a:latin typeface="Arial"/>
            </a:rPr>
            <a:t>Hunger</a:t>
          </a:r>
        </a:p>
        <a:p>
          <a:pPr marL="57150" lvl="1" indent="-57150" algn="l" defTabSz="488950" rtl="0">
            <a:lnSpc>
              <a:spcPct val="90000"/>
            </a:lnSpc>
            <a:spcBef>
              <a:spcPct val="0"/>
            </a:spcBef>
            <a:spcAft>
              <a:spcPct val="15000"/>
            </a:spcAft>
            <a:buChar char="•"/>
          </a:pPr>
          <a:r>
            <a:rPr lang="de-DE" sz="1100" kern="1200" dirty="0">
              <a:latin typeface="Arial"/>
            </a:rPr>
            <a:t>Gesundheit</a:t>
          </a:r>
        </a:p>
        <a:p>
          <a:pPr marL="57150" lvl="1" indent="-57150" algn="l" defTabSz="488950">
            <a:lnSpc>
              <a:spcPct val="90000"/>
            </a:lnSpc>
            <a:spcBef>
              <a:spcPct val="0"/>
            </a:spcBef>
            <a:spcAft>
              <a:spcPct val="15000"/>
            </a:spcAft>
            <a:buChar char="•"/>
          </a:pPr>
          <a:r>
            <a:rPr lang="de-DE" sz="1100" kern="1200" dirty="0">
              <a:latin typeface="Arial"/>
            </a:rPr>
            <a:t>Bildung</a:t>
          </a:r>
        </a:p>
        <a:p>
          <a:pPr marL="57150" lvl="1" indent="-57150" algn="l" defTabSz="488950">
            <a:lnSpc>
              <a:spcPct val="90000"/>
            </a:lnSpc>
            <a:spcBef>
              <a:spcPct val="0"/>
            </a:spcBef>
            <a:spcAft>
              <a:spcPct val="15000"/>
            </a:spcAft>
            <a:buChar char="•"/>
          </a:pPr>
          <a:r>
            <a:rPr lang="de-DE" sz="1100" kern="1200" dirty="0">
              <a:latin typeface="Arial"/>
            </a:rPr>
            <a:t>Gleichheit</a:t>
          </a:r>
        </a:p>
      </dsp:txBody>
      <dsp:txXfrm rot="-5400000">
        <a:off x="1200041" y="3088076"/>
        <a:ext cx="1742510" cy="10638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4822B-1CA3-7140-9D95-26903741317A}">
      <dsp:nvSpPr>
        <dsp:cNvPr id="0" name=""/>
        <dsp:cNvSpPr/>
      </dsp:nvSpPr>
      <dsp:spPr>
        <a:xfrm>
          <a:off x="1563581" y="560011"/>
          <a:ext cx="1265450" cy="8225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t>Mine</a:t>
          </a:r>
          <a:br>
            <a:rPr lang="de-DE" sz="1700" kern="1200" dirty="0"/>
          </a:br>
          <a:r>
            <a:rPr lang="de-DE" sz="1700" kern="1200" dirty="0"/>
            <a:t>(Bauxit)</a:t>
          </a:r>
        </a:p>
      </dsp:txBody>
      <dsp:txXfrm>
        <a:off x="1603734" y="600164"/>
        <a:ext cx="1185144" cy="742236"/>
      </dsp:txXfrm>
    </dsp:sp>
    <dsp:sp modelId="{A03135A7-9C3D-364B-A7BC-EBA2B49C4026}">
      <dsp:nvSpPr>
        <dsp:cNvPr id="0" name=""/>
        <dsp:cNvSpPr/>
      </dsp:nvSpPr>
      <dsp:spPr>
        <a:xfrm>
          <a:off x="552649" y="971282"/>
          <a:ext cx="3287314" cy="3287314"/>
        </a:xfrm>
        <a:custGeom>
          <a:avLst/>
          <a:gdLst/>
          <a:ahLst/>
          <a:cxnLst/>
          <a:rect l="0" t="0" r="0" b="0"/>
          <a:pathLst>
            <a:path>
              <a:moveTo>
                <a:pt x="2285079" y="130320"/>
              </a:moveTo>
              <a:arcTo wR="1643657" hR="1643657" stAng="17578169" swAng="19619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B07EA27-BD39-B94E-81FC-79CA74B1D40D}">
      <dsp:nvSpPr>
        <dsp:cNvPr id="0" name=""/>
        <dsp:cNvSpPr/>
      </dsp:nvSpPr>
      <dsp:spPr>
        <a:xfrm>
          <a:off x="3126792" y="1695750"/>
          <a:ext cx="1265450" cy="8225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t>Hütte</a:t>
          </a:r>
          <a:br>
            <a:rPr lang="de-DE" sz="1700" kern="1200" dirty="0"/>
          </a:br>
          <a:r>
            <a:rPr lang="de-DE" sz="1700" kern="1200" dirty="0"/>
            <a:t>Aluminium</a:t>
          </a:r>
        </a:p>
      </dsp:txBody>
      <dsp:txXfrm>
        <a:off x="3166945" y="1735903"/>
        <a:ext cx="1185144" cy="742236"/>
      </dsp:txXfrm>
    </dsp:sp>
    <dsp:sp modelId="{9698DB63-DEF8-2C4D-8008-426DD6550EF3}">
      <dsp:nvSpPr>
        <dsp:cNvPr id="0" name=""/>
        <dsp:cNvSpPr/>
      </dsp:nvSpPr>
      <dsp:spPr>
        <a:xfrm>
          <a:off x="552649" y="971282"/>
          <a:ext cx="3287314" cy="3287314"/>
        </a:xfrm>
        <a:custGeom>
          <a:avLst/>
          <a:gdLst/>
          <a:ahLst/>
          <a:cxnLst/>
          <a:rect l="0" t="0" r="0" b="0"/>
          <a:pathLst>
            <a:path>
              <a:moveTo>
                <a:pt x="3285055" y="1557518"/>
              </a:moveTo>
              <a:arcTo wR="1643657" hR="1643657" stAng="21419756" swAng="219660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40C64E7-40B0-E641-BF35-9809F6889D48}">
      <dsp:nvSpPr>
        <dsp:cNvPr id="0" name=""/>
        <dsp:cNvSpPr/>
      </dsp:nvSpPr>
      <dsp:spPr>
        <a:xfrm>
          <a:off x="2529698" y="3533415"/>
          <a:ext cx="1265450" cy="8225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t>Halbzeug</a:t>
          </a:r>
        </a:p>
        <a:p>
          <a:pPr marL="0" lvl="0" indent="0" algn="ctr" defTabSz="755650">
            <a:lnSpc>
              <a:spcPct val="90000"/>
            </a:lnSpc>
            <a:spcBef>
              <a:spcPct val="0"/>
            </a:spcBef>
            <a:spcAft>
              <a:spcPct val="35000"/>
            </a:spcAft>
            <a:buNone/>
          </a:pPr>
          <a:r>
            <a:rPr lang="de-DE" sz="1700" kern="1200" dirty="0"/>
            <a:t>Legierung</a:t>
          </a:r>
        </a:p>
      </dsp:txBody>
      <dsp:txXfrm>
        <a:off x="2569851" y="3573568"/>
        <a:ext cx="1185144" cy="742236"/>
      </dsp:txXfrm>
    </dsp:sp>
    <dsp:sp modelId="{5487B1A4-C6F5-DC4A-AC28-99696BCF5512}">
      <dsp:nvSpPr>
        <dsp:cNvPr id="0" name=""/>
        <dsp:cNvSpPr/>
      </dsp:nvSpPr>
      <dsp:spPr>
        <a:xfrm>
          <a:off x="552649" y="971282"/>
          <a:ext cx="3287314" cy="3287314"/>
        </a:xfrm>
        <a:custGeom>
          <a:avLst/>
          <a:gdLst/>
          <a:ahLst/>
          <a:cxnLst/>
          <a:rect l="0" t="0" r="0" b="0"/>
          <a:pathLst>
            <a:path>
              <a:moveTo>
                <a:pt x="1970517" y="3254486"/>
              </a:moveTo>
              <a:arcTo wR="1643657" hR="1643657" stAng="4711776" swAng="137644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6C825DE-1196-9844-A27B-E70A4045181D}">
      <dsp:nvSpPr>
        <dsp:cNvPr id="0" name=""/>
        <dsp:cNvSpPr/>
      </dsp:nvSpPr>
      <dsp:spPr>
        <a:xfrm>
          <a:off x="597463" y="3533415"/>
          <a:ext cx="1265450" cy="8225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t>Industrie</a:t>
          </a:r>
        </a:p>
        <a:p>
          <a:pPr marL="0" lvl="0" indent="0" algn="ctr" defTabSz="755650">
            <a:lnSpc>
              <a:spcPct val="90000"/>
            </a:lnSpc>
            <a:spcBef>
              <a:spcPct val="0"/>
            </a:spcBef>
            <a:spcAft>
              <a:spcPct val="35000"/>
            </a:spcAft>
            <a:buNone/>
          </a:pPr>
          <a:r>
            <a:rPr lang="de-DE" sz="1700" kern="1200" dirty="0"/>
            <a:t>Bauteil</a:t>
          </a:r>
        </a:p>
      </dsp:txBody>
      <dsp:txXfrm>
        <a:off x="637616" y="3573568"/>
        <a:ext cx="1185144" cy="742236"/>
      </dsp:txXfrm>
    </dsp:sp>
    <dsp:sp modelId="{BA09F62F-F111-EB40-B936-8D2DC13B65C9}">
      <dsp:nvSpPr>
        <dsp:cNvPr id="0" name=""/>
        <dsp:cNvSpPr/>
      </dsp:nvSpPr>
      <dsp:spPr>
        <a:xfrm>
          <a:off x="552649" y="971282"/>
          <a:ext cx="3287314" cy="3287314"/>
        </a:xfrm>
        <a:custGeom>
          <a:avLst/>
          <a:gdLst/>
          <a:ahLst/>
          <a:cxnLst/>
          <a:rect l="0" t="0" r="0" b="0"/>
          <a:pathLst>
            <a:path>
              <a:moveTo>
                <a:pt x="274715" y="2553386"/>
              </a:moveTo>
              <a:arcTo wR="1643657" hR="1643657" stAng="8783641" swAng="219660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DA5EA4F-CED2-EE49-A2F5-0AD9F799FFDF}">
      <dsp:nvSpPr>
        <dsp:cNvPr id="0" name=""/>
        <dsp:cNvSpPr/>
      </dsp:nvSpPr>
      <dsp:spPr>
        <a:xfrm>
          <a:off x="370" y="1695750"/>
          <a:ext cx="1265450" cy="8225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t>Produkt</a:t>
          </a:r>
        </a:p>
        <a:p>
          <a:pPr marL="0" lvl="0" indent="0" algn="ctr" defTabSz="755650">
            <a:lnSpc>
              <a:spcPct val="90000"/>
            </a:lnSpc>
            <a:spcBef>
              <a:spcPct val="0"/>
            </a:spcBef>
            <a:spcAft>
              <a:spcPct val="35000"/>
            </a:spcAft>
            <a:buNone/>
          </a:pPr>
          <a:r>
            <a:rPr lang="de-DE" sz="1700" kern="1200" dirty="0"/>
            <a:t>Fahrzeug</a:t>
          </a:r>
        </a:p>
      </dsp:txBody>
      <dsp:txXfrm>
        <a:off x="40523" y="1735903"/>
        <a:ext cx="1185144" cy="742236"/>
      </dsp:txXfrm>
    </dsp:sp>
    <dsp:sp modelId="{99D00A82-35AD-6442-8FA2-7A4698F3ACBE}">
      <dsp:nvSpPr>
        <dsp:cNvPr id="0" name=""/>
        <dsp:cNvSpPr/>
      </dsp:nvSpPr>
      <dsp:spPr>
        <a:xfrm>
          <a:off x="552649" y="971282"/>
          <a:ext cx="3287314" cy="3287314"/>
        </a:xfrm>
        <a:custGeom>
          <a:avLst/>
          <a:gdLst/>
          <a:ahLst/>
          <a:cxnLst/>
          <a:rect l="0" t="0" r="0" b="0"/>
          <a:pathLst>
            <a:path>
              <a:moveTo>
                <a:pt x="286347" y="716661"/>
              </a:moveTo>
              <a:arcTo wR="1643657" hR="1643657" stAng="12859904" swAng="19619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1C08B-9EFB-4E49-AC7B-C9DA950CD8BD}">
      <dsp:nvSpPr>
        <dsp:cNvPr id="0" name=""/>
        <dsp:cNvSpPr/>
      </dsp:nvSpPr>
      <dsp:spPr>
        <a:xfrm>
          <a:off x="-5565649" y="-852073"/>
          <a:ext cx="6626666" cy="6626666"/>
        </a:xfrm>
        <a:prstGeom prst="blockArc">
          <a:avLst>
            <a:gd name="adj1" fmla="val 18900000"/>
            <a:gd name="adj2" fmla="val 2700000"/>
            <a:gd name="adj3" fmla="val 326"/>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4BDA7C-C9A9-DF4B-89B6-300223163A15}">
      <dsp:nvSpPr>
        <dsp:cNvPr id="0" name=""/>
        <dsp:cNvSpPr/>
      </dsp:nvSpPr>
      <dsp:spPr>
        <a:xfrm>
          <a:off x="555429" y="378443"/>
          <a:ext cx="8032449" cy="75728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58420" rIns="58420" bIns="58420" numCol="1" spcCol="1270" anchor="ctr" anchorCtr="0">
          <a:noAutofit/>
        </a:bodyPr>
        <a:lstStyle/>
        <a:p>
          <a:pPr marL="0" lvl="0" indent="0" algn="l" defTabSz="1022350">
            <a:lnSpc>
              <a:spcPct val="90000"/>
            </a:lnSpc>
            <a:spcBef>
              <a:spcPct val="0"/>
            </a:spcBef>
            <a:spcAft>
              <a:spcPct val="35000"/>
            </a:spcAft>
            <a:buNone/>
          </a:pPr>
          <a:r>
            <a:rPr lang="de-DE" sz="2300" kern="1200" dirty="0"/>
            <a:t>Materialkunde: </a:t>
          </a:r>
          <a:r>
            <a:rPr lang="de-DE" sz="2300" kern="1200" dirty="0">
              <a:latin typeface="Roboto"/>
            </a:rPr>
            <a:t>Herstellung und Eigenschaften von Aluminium</a:t>
          </a:r>
          <a:endParaRPr lang="de-DE" sz="2300" kern="1200" dirty="0"/>
        </a:p>
      </dsp:txBody>
      <dsp:txXfrm>
        <a:off x="555429" y="378443"/>
        <a:ext cx="8032449" cy="757280"/>
      </dsp:txXfrm>
    </dsp:sp>
    <dsp:sp modelId="{32D3F072-2F45-7C4D-BCC1-A2FA7031A59F}">
      <dsp:nvSpPr>
        <dsp:cNvPr id="0" name=""/>
        <dsp:cNvSpPr/>
      </dsp:nvSpPr>
      <dsp:spPr>
        <a:xfrm>
          <a:off x="82129" y="283783"/>
          <a:ext cx="946600" cy="946600"/>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C43258-6437-944A-A546-A8726A8787FA}">
      <dsp:nvSpPr>
        <dsp:cNvPr id="0" name=""/>
        <dsp:cNvSpPr/>
      </dsp:nvSpPr>
      <dsp:spPr>
        <a:xfrm>
          <a:off x="989595" y="1514560"/>
          <a:ext cx="7598283" cy="757280"/>
        </a:xfrm>
        <a:prstGeom prst="rect">
          <a:avLst/>
        </a:prstGeom>
        <a:solidFill>
          <a:schemeClr val="accent3">
            <a:hueOff val="2019711"/>
            <a:satOff val="12180"/>
            <a:lumOff val="-73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58420" rIns="58420" bIns="58420" numCol="1" spcCol="1270" anchor="ctr" anchorCtr="0">
          <a:noAutofit/>
        </a:bodyPr>
        <a:lstStyle/>
        <a:p>
          <a:pPr marL="0" lvl="0" indent="0" algn="l" defTabSz="1022350">
            <a:lnSpc>
              <a:spcPct val="90000"/>
            </a:lnSpc>
            <a:spcBef>
              <a:spcPct val="0"/>
            </a:spcBef>
            <a:spcAft>
              <a:spcPct val="35000"/>
            </a:spcAft>
            <a:buNone/>
          </a:pPr>
          <a:r>
            <a:rPr lang="de-DE" sz="2300" kern="1200" dirty="0"/>
            <a:t>Reserven: Definition statische und dynamische Reichweite, Bauxitreserven</a:t>
          </a:r>
        </a:p>
      </dsp:txBody>
      <dsp:txXfrm>
        <a:off x="989595" y="1514560"/>
        <a:ext cx="7598283" cy="757280"/>
      </dsp:txXfrm>
    </dsp:sp>
    <dsp:sp modelId="{E6595FFF-D400-9F47-9BAB-CB8B3BBCE148}">
      <dsp:nvSpPr>
        <dsp:cNvPr id="0" name=""/>
        <dsp:cNvSpPr/>
      </dsp:nvSpPr>
      <dsp:spPr>
        <a:xfrm>
          <a:off x="516295" y="1419900"/>
          <a:ext cx="946600" cy="946600"/>
        </a:xfrm>
        <a:prstGeom prst="ellipse">
          <a:avLst/>
        </a:prstGeom>
        <a:solidFill>
          <a:schemeClr val="lt1">
            <a:hueOff val="0"/>
            <a:satOff val="0"/>
            <a:lumOff val="0"/>
            <a:alphaOff val="0"/>
          </a:schemeClr>
        </a:solidFill>
        <a:ln w="25400" cap="flat" cmpd="sng" algn="ctr">
          <a:solidFill>
            <a:schemeClr val="accent3">
              <a:hueOff val="2019711"/>
              <a:satOff val="12180"/>
              <a:lumOff val="-7385"/>
              <a:alphaOff val="0"/>
            </a:schemeClr>
          </a:solidFill>
          <a:prstDash val="solid"/>
        </a:ln>
        <a:effectLst/>
      </dsp:spPr>
      <dsp:style>
        <a:lnRef idx="2">
          <a:scrgbClr r="0" g="0" b="0"/>
        </a:lnRef>
        <a:fillRef idx="1">
          <a:scrgbClr r="0" g="0" b="0"/>
        </a:fillRef>
        <a:effectRef idx="0">
          <a:scrgbClr r="0" g="0" b="0"/>
        </a:effectRef>
        <a:fontRef idx="minor"/>
      </dsp:style>
    </dsp:sp>
    <dsp:sp modelId="{8B06D6B1-7FC3-E24D-B7E3-E6D6612242C5}">
      <dsp:nvSpPr>
        <dsp:cNvPr id="0" name=""/>
        <dsp:cNvSpPr/>
      </dsp:nvSpPr>
      <dsp:spPr>
        <a:xfrm>
          <a:off x="989595" y="2650678"/>
          <a:ext cx="7598283" cy="757280"/>
        </a:xfrm>
        <a:prstGeom prst="rect">
          <a:avLst/>
        </a:prstGeom>
        <a:solidFill>
          <a:schemeClr val="accent3">
            <a:hueOff val="4039423"/>
            <a:satOff val="24360"/>
            <a:lumOff val="-147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58420" rIns="58420" bIns="58420" numCol="1" spcCol="1270" anchor="ctr" anchorCtr="0">
          <a:noAutofit/>
        </a:bodyPr>
        <a:lstStyle/>
        <a:p>
          <a:pPr marL="0" lvl="0" indent="0" algn="l" defTabSz="1022350">
            <a:lnSpc>
              <a:spcPct val="90000"/>
            </a:lnSpc>
            <a:spcBef>
              <a:spcPct val="0"/>
            </a:spcBef>
            <a:spcAft>
              <a:spcPct val="35000"/>
            </a:spcAft>
            <a:buNone/>
          </a:pPr>
          <a:r>
            <a:rPr lang="de-DE" sz="2300" kern="1200" dirty="0"/>
            <a:t>Aluminiumproduktion: Bauxitförderung, Al-Produktion,  Herstellung in Deutschland, Aluminiumverwendung</a:t>
          </a:r>
        </a:p>
      </dsp:txBody>
      <dsp:txXfrm>
        <a:off x="989595" y="2650678"/>
        <a:ext cx="7598283" cy="757280"/>
      </dsp:txXfrm>
    </dsp:sp>
    <dsp:sp modelId="{99CC4B0A-164C-E545-B343-C63C35D2741B}">
      <dsp:nvSpPr>
        <dsp:cNvPr id="0" name=""/>
        <dsp:cNvSpPr/>
      </dsp:nvSpPr>
      <dsp:spPr>
        <a:xfrm>
          <a:off x="516295" y="2556018"/>
          <a:ext cx="946600" cy="946600"/>
        </a:xfrm>
        <a:prstGeom prst="ellipse">
          <a:avLst/>
        </a:prstGeom>
        <a:solidFill>
          <a:schemeClr val="lt1">
            <a:hueOff val="0"/>
            <a:satOff val="0"/>
            <a:lumOff val="0"/>
            <a:alphaOff val="0"/>
          </a:schemeClr>
        </a:solidFill>
        <a:ln w="25400" cap="flat" cmpd="sng" algn="ctr">
          <a:solidFill>
            <a:schemeClr val="accent3">
              <a:hueOff val="4039423"/>
              <a:satOff val="24360"/>
              <a:lumOff val="-14770"/>
              <a:alphaOff val="0"/>
            </a:schemeClr>
          </a:solidFill>
          <a:prstDash val="solid"/>
        </a:ln>
        <a:effectLst/>
      </dsp:spPr>
      <dsp:style>
        <a:lnRef idx="2">
          <a:scrgbClr r="0" g="0" b="0"/>
        </a:lnRef>
        <a:fillRef idx="1">
          <a:scrgbClr r="0" g="0" b="0"/>
        </a:fillRef>
        <a:effectRef idx="0">
          <a:scrgbClr r="0" g="0" b="0"/>
        </a:effectRef>
        <a:fontRef idx="minor"/>
      </dsp:style>
    </dsp:sp>
    <dsp:sp modelId="{45B27E3A-4ABE-B648-9770-E9323D96D5E3}">
      <dsp:nvSpPr>
        <dsp:cNvPr id="0" name=""/>
        <dsp:cNvSpPr/>
      </dsp:nvSpPr>
      <dsp:spPr>
        <a:xfrm>
          <a:off x="555429" y="3786796"/>
          <a:ext cx="8032449" cy="757280"/>
        </a:xfrm>
        <a:prstGeom prst="rect">
          <a:avLst/>
        </a:prstGeom>
        <a:solidFill>
          <a:schemeClr val="accent3">
            <a:hueOff val="6059134"/>
            <a:satOff val="36540"/>
            <a:lumOff val="-221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091" tIns="58420" rIns="58420" bIns="58420" numCol="1" spcCol="1270" anchor="ctr" anchorCtr="0">
          <a:noAutofit/>
        </a:bodyPr>
        <a:lstStyle/>
        <a:p>
          <a:pPr marL="0" lvl="0" indent="0" algn="l" defTabSz="1022350">
            <a:lnSpc>
              <a:spcPct val="90000"/>
            </a:lnSpc>
            <a:spcBef>
              <a:spcPct val="0"/>
            </a:spcBef>
            <a:spcAft>
              <a:spcPct val="35000"/>
            </a:spcAft>
            <a:buNone/>
          </a:pPr>
          <a:r>
            <a:rPr lang="de-DE" sz="2300" kern="1200" dirty="0"/>
            <a:t>Recycling: Indikatoren RC und EoL, Nutzung von Sekundäraluminium</a:t>
          </a:r>
        </a:p>
      </dsp:txBody>
      <dsp:txXfrm>
        <a:off x="555429" y="3786796"/>
        <a:ext cx="8032449" cy="757280"/>
      </dsp:txXfrm>
    </dsp:sp>
    <dsp:sp modelId="{C67AF373-E27A-5D48-98C2-4806018A490F}">
      <dsp:nvSpPr>
        <dsp:cNvPr id="0" name=""/>
        <dsp:cNvSpPr/>
      </dsp:nvSpPr>
      <dsp:spPr>
        <a:xfrm>
          <a:off x="82129" y="3692136"/>
          <a:ext cx="946600" cy="946600"/>
        </a:xfrm>
        <a:prstGeom prst="ellipse">
          <a:avLst/>
        </a:prstGeom>
        <a:solidFill>
          <a:schemeClr val="lt1">
            <a:hueOff val="0"/>
            <a:satOff val="0"/>
            <a:lumOff val="0"/>
            <a:alphaOff val="0"/>
          </a:schemeClr>
        </a:solidFill>
        <a:ln w="25400" cap="flat" cmpd="sng" algn="ctr">
          <a:solidFill>
            <a:schemeClr val="accent3">
              <a:hueOff val="6059134"/>
              <a:satOff val="36540"/>
              <a:lumOff val="-2215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A7D56-8F0D-4B48-8890-1CB2FD691B06}">
      <dsp:nvSpPr>
        <dsp:cNvPr id="0" name=""/>
        <dsp:cNvSpPr/>
      </dsp:nvSpPr>
      <dsp:spPr>
        <a:xfrm>
          <a:off x="3302880" y="2503"/>
          <a:ext cx="2306464" cy="617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Bergbau</a:t>
          </a:r>
        </a:p>
      </dsp:txBody>
      <dsp:txXfrm>
        <a:off x="3333016" y="32639"/>
        <a:ext cx="2246192" cy="557067"/>
      </dsp:txXfrm>
    </dsp:sp>
    <dsp:sp modelId="{87CA6FC6-0E3C-6947-B294-1143F30336F6}">
      <dsp:nvSpPr>
        <dsp:cNvPr id="0" name=""/>
        <dsp:cNvSpPr/>
      </dsp:nvSpPr>
      <dsp:spPr>
        <a:xfrm>
          <a:off x="1882911" y="410570"/>
          <a:ext cx="4284615" cy="4284615"/>
        </a:xfrm>
        <a:custGeom>
          <a:avLst/>
          <a:gdLst/>
          <a:ahLst/>
          <a:cxnLst/>
          <a:rect l="0" t="0" r="0" b="0"/>
          <a:pathLst>
            <a:path>
              <a:moveTo>
                <a:pt x="3152826" y="253303"/>
              </a:moveTo>
              <a:arcTo wR="2142307" hR="2142307" stAng="17888667" swAng="471212"/>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DB4798F-7D83-9440-AAD9-E1E9167B9277}">
      <dsp:nvSpPr>
        <dsp:cNvPr id="0" name=""/>
        <dsp:cNvSpPr/>
      </dsp:nvSpPr>
      <dsp:spPr>
        <a:xfrm>
          <a:off x="4817702" y="878769"/>
          <a:ext cx="2306464" cy="7631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baseline="0" dirty="0"/>
            <a:t>Verhüttung</a:t>
          </a:r>
        </a:p>
      </dsp:txBody>
      <dsp:txXfrm>
        <a:off x="4854957" y="916024"/>
        <a:ext cx="2231954" cy="688669"/>
      </dsp:txXfrm>
    </dsp:sp>
    <dsp:sp modelId="{C5FB2E3E-EE3E-B84B-8216-0B7099F0D858}">
      <dsp:nvSpPr>
        <dsp:cNvPr id="0" name=""/>
        <dsp:cNvSpPr/>
      </dsp:nvSpPr>
      <dsp:spPr>
        <a:xfrm>
          <a:off x="2620629" y="1083651"/>
          <a:ext cx="4284615" cy="4284615"/>
        </a:xfrm>
        <a:custGeom>
          <a:avLst/>
          <a:gdLst/>
          <a:ahLst/>
          <a:cxnLst/>
          <a:rect l="0" t="0" r="0" b="0"/>
          <a:pathLst>
            <a:path>
              <a:moveTo>
                <a:pt x="3664483" y="634838"/>
              </a:moveTo>
              <a:arcTo wR="2142307" hR="2142307" stAng="18916688" swAng="534916"/>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381D97F-7C03-4245-8923-CFA935928D2E}">
      <dsp:nvSpPr>
        <dsp:cNvPr id="0" name=""/>
        <dsp:cNvSpPr/>
      </dsp:nvSpPr>
      <dsp:spPr>
        <a:xfrm>
          <a:off x="5445188" y="2063925"/>
          <a:ext cx="2306464" cy="7791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Elektrolyse</a:t>
          </a:r>
        </a:p>
      </dsp:txBody>
      <dsp:txXfrm>
        <a:off x="5483221" y="2101958"/>
        <a:ext cx="2230398" cy="703046"/>
      </dsp:txXfrm>
    </dsp:sp>
    <dsp:sp modelId="{ED30096D-7068-674B-9221-ED00F863093A}">
      <dsp:nvSpPr>
        <dsp:cNvPr id="0" name=""/>
        <dsp:cNvSpPr/>
      </dsp:nvSpPr>
      <dsp:spPr>
        <a:xfrm>
          <a:off x="2495607" y="-239839"/>
          <a:ext cx="4284615" cy="4284615"/>
        </a:xfrm>
        <a:custGeom>
          <a:avLst/>
          <a:gdLst/>
          <a:ahLst/>
          <a:cxnLst/>
          <a:rect l="0" t="0" r="0" b="0"/>
          <a:pathLst>
            <a:path>
              <a:moveTo>
                <a:pt x="4006454" y="3197979"/>
              </a:moveTo>
              <a:arcTo wR="2142307" hR="2142307" stAng="1771380" swAng="630458"/>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19B59DE9-2BC3-CD49-A729-940AEAA1356D}">
      <dsp:nvSpPr>
        <dsp:cNvPr id="0" name=""/>
        <dsp:cNvSpPr/>
      </dsp:nvSpPr>
      <dsp:spPr>
        <a:xfrm>
          <a:off x="4834648" y="3377424"/>
          <a:ext cx="2306464" cy="617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Transport</a:t>
          </a:r>
        </a:p>
      </dsp:txBody>
      <dsp:txXfrm>
        <a:off x="4864784" y="3407560"/>
        <a:ext cx="2246192" cy="557067"/>
      </dsp:txXfrm>
    </dsp:sp>
    <dsp:sp modelId="{5F068093-B2AE-114C-A7BF-8F3FED416964}">
      <dsp:nvSpPr>
        <dsp:cNvPr id="0" name=""/>
        <dsp:cNvSpPr/>
      </dsp:nvSpPr>
      <dsp:spPr>
        <a:xfrm>
          <a:off x="1995582" y="173189"/>
          <a:ext cx="4284615" cy="4284615"/>
        </a:xfrm>
        <a:custGeom>
          <a:avLst/>
          <a:gdLst/>
          <a:ahLst/>
          <a:cxnLst/>
          <a:rect l="0" t="0" r="0" b="0"/>
          <a:pathLst>
            <a:path>
              <a:moveTo>
                <a:pt x="3380936" y="3890244"/>
              </a:moveTo>
              <a:arcTo wR="2142307" hR="2142307" stAng="3280664" swAng="554013"/>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D1E412EC-5149-F944-8B86-888C86A47744}">
      <dsp:nvSpPr>
        <dsp:cNvPr id="0" name=""/>
        <dsp:cNvSpPr/>
      </dsp:nvSpPr>
      <dsp:spPr>
        <a:xfrm>
          <a:off x="3302880" y="4287119"/>
          <a:ext cx="2306464" cy="617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Halbzeuge</a:t>
          </a:r>
        </a:p>
      </dsp:txBody>
      <dsp:txXfrm>
        <a:off x="3333016" y="4317255"/>
        <a:ext cx="2246192" cy="557067"/>
      </dsp:txXfrm>
    </dsp:sp>
    <dsp:sp modelId="{67C9CD1E-BB9F-5143-8004-EC375E9D81A0}">
      <dsp:nvSpPr>
        <dsp:cNvPr id="0" name=""/>
        <dsp:cNvSpPr/>
      </dsp:nvSpPr>
      <dsp:spPr>
        <a:xfrm>
          <a:off x="2667238" y="183441"/>
          <a:ext cx="4284615" cy="4284615"/>
        </a:xfrm>
        <a:custGeom>
          <a:avLst/>
          <a:gdLst/>
          <a:ahLst/>
          <a:cxnLst/>
          <a:rect l="0" t="0" r="0" b="0"/>
          <a:pathLst>
            <a:path>
              <a:moveTo>
                <a:pt x="1178727" y="4055680"/>
              </a:moveTo>
              <a:arcTo wR="2142307" hR="2142307" stAng="7003799" swAng="544892"/>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348B6B0-C27F-FC45-8623-1979B2DE508C}">
      <dsp:nvSpPr>
        <dsp:cNvPr id="0" name=""/>
        <dsp:cNvSpPr/>
      </dsp:nvSpPr>
      <dsp:spPr>
        <a:xfrm>
          <a:off x="1804976" y="3377427"/>
          <a:ext cx="2306464" cy="617339"/>
        </a:xfrm>
        <a:prstGeom prst="roundRect">
          <a:avLst/>
        </a:prstGeom>
        <a:solidFill>
          <a:schemeClr val="accent1">
            <a:alpha val="98000"/>
          </a:schemeClr>
        </a:solidFill>
        <a:ln w="25400" cap="flat" cmpd="sng" algn="ctr">
          <a:solidFill>
            <a:schemeClr val="lt1">
              <a:hueOff val="0"/>
              <a:satOff val="0"/>
              <a:lumOff val="0"/>
              <a:alpha val="61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Produkte</a:t>
          </a:r>
        </a:p>
      </dsp:txBody>
      <dsp:txXfrm>
        <a:off x="1835112" y="3407563"/>
        <a:ext cx="2246192" cy="557067"/>
      </dsp:txXfrm>
    </dsp:sp>
    <dsp:sp modelId="{98395DE5-25D3-AB4F-879D-96EA2DF9D7D6}">
      <dsp:nvSpPr>
        <dsp:cNvPr id="0" name=""/>
        <dsp:cNvSpPr/>
      </dsp:nvSpPr>
      <dsp:spPr>
        <a:xfrm>
          <a:off x="2151201" y="-250936"/>
          <a:ext cx="4284615" cy="4284615"/>
        </a:xfrm>
        <a:custGeom>
          <a:avLst/>
          <a:gdLst/>
          <a:ahLst/>
          <a:cxnLst/>
          <a:rect l="0" t="0" r="0" b="0"/>
          <a:pathLst>
            <a:path>
              <a:moveTo>
                <a:pt x="500095" y="3518034"/>
              </a:moveTo>
              <a:arcTo wR="2142307" hR="2142307" stAng="8402770" swAng="720187"/>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FB49CBE-CB1C-B048-B1DF-53F9735D337F}">
      <dsp:nvSpPr>
        <dsp:cNvPr id="0" name=""/>
        <dsp:cNvSpPr/>
      </dsp:nvSpPr>
      <dsp:spPr>
        <a:xfrm>
          <a:off x="1160572" y="2144811"/>
          <a:ext cx="2306464" cy="617339"/>
        </a:xfrm>
        <a:prstGeom prst="roundRect">
          <a:avLst/>
        </a:prstGeom>
        <a:solidFill>
          <a:schemeClr val="accent1">
            <a:alpha val="98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Nutzung</a:t>
          </a:r>
        </a:p>
      </dsp:txBody>
      <dsp:txXfrm>
        <a:off x="1190708" y="2174947"/>
        <a:ext cx="2246192" cy="557067"/>
      </dsp:txXfrm>
    </dsp:sp>
    <dsp:sp modelId="{3D67D3FA-BC0C-4647-8C74-CBED956E5E6A}">
      <dsp:nvSpPr>
        <dsp:cNvPr id="0" name=""/>
        <dsp:cNvSpPr/>
      </dsp:nvSpPr>
      <dsp:spPr>
        <a:xfrm>
          <a:off x="2125232" y="929460"/>
          <a:ext cx="4284615" cy="4284615"/>
        </a:xfrm>
        <a:custGeom>
          <a:avLst/>
          <a:gdLst/>
          <a:ahLst/>
          <a:cxnLst/>
          <a:rect l="0" t="0" r="0" b="0"/>
          <a:pathLst>
            <a:path>
              <a:moveTo>
                <a:pt x="274415" y="1093278"/>
              </a:moveTo>
              <a:arcTo wR="2142307" hR="2142307" stAng="12559143" swAng="667317"/>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57464247-C942-884C-8FEB-4BE921701794}">
      <dsp:nvSpPr>
        <dsp:cNvPr id="0" name=""/>
        <dsp:cNvSpPr/>
      </dsp:nvSpPr>
      <dsp:spPr>
        <a:xfrm>
          <a:off x="1771101" y="962988"/>
          <a:ext cx="2306464" cy="617339"/>
        </a:xfrm>
        <a:prstGeom prst="roundRect">
          <a:avLst/>
        </a:prstGeom>
        <a:solidFill>
          <a:schemeClr val="accent1">
            <a:alpha val="98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Recycling</a:t>
          </a:r>
        </a:p>
      </dsp:txBody>
      <dsp:txXfrm>
        <a:off x="1801237" y="993124"/>
        <a:ext cx="2246192" cy="557067"/>
      </dsp:txXfrm>
    </dsp:sp>
    <dsp:sp modelId="{B0A75BD3-5FEB-684E-8E8A-4BEA5551DC92}">
      <dsp:nvSpPr>
        <dsp:cNvPr id="0" name=""/>
        <dsp:cNvSpPr/>
      </dsp:nvSpPr>
      <dsp:spPr>
        <a:xfrm>
          <a:off x="2672988" y="443372"/>
          <a:ext cx="4284615" cy="4284615"/>
        </a:xfrm>
        <a:custGeom>
          <a:avLst/>
          <a:gdLst/>
          <a:ahLst/>
          <a:cxnLst/>
          <a:rect l="0" t="0" r="0" b="0"/>
          <a:pathLst>
            <a:path>
              <a:moveTo>
                <a:pt x="843945" y="438271"/>
              </a:moveTo>
              <a:arcTo wR="2142307" hR="2142307" stAng="13961701" swAng="625881"/>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1C08B-9EFB-4E49-AC7B-C9DA950CD8BD}">
      <dsp:nvSpPr>
        <dsp:cNvPr id="0" name=""/>
        <dsp:cNvSpPr/>
      </dsp:nvSpPr>
      <dsp:spPr>
        <a:xfrm>
          <a:off x="-5562619" y="-852073"/>
          <a:ext cx="6626666" cy="6626666"/>
        </a:xfrm>
        <a:prstGeom prst="blockArc">
          <a:avLst>
            <a:gd name="adj1" fmla="val 18900000"/>
            <a:gd name="adj2" fmla="val 2700000"/>
            <a:gd name="adj3" fmla="val 326"/>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AC1426-5DE1-3240-9615-45E6172CA003}">
      <dsp:nvSpPr>
        <dsp:cNvPr id="0" name=""/>
        <dsp:cNvSpPr/>
      </dsp:nvSpPr>
      <dsp:spPr>
        <a:xfrm>
          <a:off x="345314" y="223777"/>
          <a:ext cx="8245594" cy="44735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35560" rIns="35560" bIns="35560" numCol="1" spcCol="1270" anchor="ctr" anchorCtr="0">
          <a:noAutofit/>
        </a:bodyPr>
        <a:lstStyle/>
        <a:p>
          <a:pPr marL="0" lvl="0" indent="0" algn="l" defTabSz="622300">
            <a:lnSpc>
              <a:spcPct val="90000"/>
            </a:lnSpc>
            <a:spcBef>
              <a:spcPct val="0"/>
            </a:spcBef>
            <a:spcAft>
              <a:spcPct val="35000"/>
            </a:spcAft>
            <a:buNone/>
          </a:pPr>
          <a:r>
            <a:rPr lang="de-DE" sz="1400" kern="1200" dirty="0"/>
            <a:t>Bewertungssysteme: Verfahren, THG-Emissionen, Aluminium-Alternativen</a:t>
          </a:r>
        </a:p>
      </dsp:txBody>
      <dsp:txXfrm>
        <a:off x="345314" y="223777"/>
        <a:ext cx="8245594" cy="447358"/>
      </dsp:txXfrm>
    </dsp:sp>
    <dsp:sp modelId="{D1C01042-3176-184A-8D96-FA6E6DE1DB50}">
      <dsp:nvSpPr>
        <dsp:cNvPr id="0" name=""/>
        <dsp:cNvSpPr/>
      </dsp:nvSpPr>
      <dsp:spPr>
        <a:xfrm>
          <a:off x="65715" y="167857"/>
          <a:ext cx="559198" cy="559198"/>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316479-8C44-CA43-801D-B1DCBBED2DE1}">
      <dsp:nvSpPr>
        <dsp:cNvPr id="0" name=""/>
        <dsp:cNvSpPr/>
      </dsp:nvSpPr>
      <dsp:spPr>
        <a:xfrm>
          <a:off x="750438" y="895209"/>
          <a:ext cx="7840471" cy="447358"/>
        </a:xfrm>
        <a:prstGeom prst="rect">
          <a:avLst/>
        </a:prstGeom>
        <a:solidFill>
          <a:schemeClr val="accent3">
            <a:hueOff val="1009856"/>
            <a:satOff val="6090"/>
            <a:lumOff val="-36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35560" rIns="35560" bIns="35560" numCol="1" spcCol="1270" anchor="ctr" anchorCtr="0">
          <a:noAutofit/>
        </a:bodyPr>
        <a:lstStyle/>
        <a:p>
          <a:pPr marL="0" lvl="0" indent="0" algn="l" defTabSz="622300">
            <a:lnSpc>
              <a:spcPct val="90000"/>
            </a:lnSpc>
            <a:spcBef>
              <a:spcPct val="0"/>
            </a:spcBef>
            <a:spcAft>
              <a:spcPct val="35000"/>
            </a:spcAft>
            <a:buNone/>
          </a:pPr>
          <a:r>
            <a:rPr lang="de-DE" sz="1400" kern="1200" dirty="0"/>
            <a:t>Bewertung mit einer Stoffstromanalyse: Vom Bauxit über Aluminium und Produkten bis zum Recycling und der Rekultivierung </a:t>
          </a:r>
        </a:p>
      </dsp:txBody>
      <dsp:txXfrm>
        <a:off x="750438" y="895209"/>
        <a:ext cx="7840471" cy="447358"/>
      </dsp:txXfrm>
    </dsp:sp>
    <dsp:sp modelId="{32D3F072-2F45-7C4D-BCC1-A2FA7031A59F}">
      <dsp:nvSpPr>
        <dsp:cNvPr id="0" name=""/>
        <dsp:cNvSpPr/>
      </dsp:nvSpPr>
      <dsp:spPr>
        <a:xfrm>
          <a:off x="470839" y="839289"/>
          <a:ext cx="559198" cy="559198"/>
        </a:xfrm>
        <a:prstGeom prst="ellipse">
          <a:avLst/>
        </a:prstGeom>
        <a:solidFill>
          <a:schemeClr val="lt1">
            <a:hueOff val="0"/>
            <a:satOff val="0"/>
            <a:lumOff val="0"/>
            <a:alphaOff val="0"/>
          </a:schemeClr>
        </a:solidFill>
        <a:ln w="25400" cap="flat" cmpd="sng" algn="ctr">
          <a:solidFill>
            <a:schemeClr val="accent3">
              <a:hueOff val="1009856"/>
              <a:satOff val="6090"/>
              <a:lumOff val="-3692"/>
              <a:alphaOff val="0"/>
            </a:schemeClr>
          </a:solidFill>
          <a:prstDash val="solid"/>
        </a:ln>
        <a:effectLst/>
      </dsp:spPr>
      <dsp:style>
        <a:lnRef idx="2">
          <a:scrgbClr r="0" g="0" b="0"/>
        </a:lnRef>
        <a:fillRef idx="1">
          <a:scrgbClr r="0" g="0" b="0"/>
        </a:fillRef>
        <a:effectRef idx="0">
          <a:scrgbClr r="0" g="0" b="0"/>
        </a:effectRef>
        <a:fontRef idx="minor"/>
      </dsp:style>
    </dsp:sp>
    <dsp:sp modelId="{63ED863B-442A-004B-BCAC-9ED037826829}">
      <dsp:nvSpPr>
        <dsp:cNvPr id="0" name=""/>
        <dsp:cNvSpPr/>
      </dsp:nvSpPr>
      <dsp:spPr>
        <a:xfrm>
          <a:off x="972443" y="1566148"/>
          <a:ext cx="7618465" cy="447358"/>
        </a:xfrm>
        <a:prstGeom prst="rect">
          <a:avLst/>
        </a:prstGeom>
        <a:solidFill>
          <a:schemeClr val="accent3">
            <a:hueOff val="2019711"/>
            <a:satOff val="12180"/>
            <a:lumOff val="-73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35560" rIns="35560" bIns="35560" numCol="1" spcCol="1270" anchor="ctr" anchorCtr="0">
          <a:noAutofit/>
        </a:bodyPr>
        <a:lstStyle/>
        <a:p>
          <a:pPr marL="0" lvl="0" indent="0" algn="l" defTabSz="622300">
            <a:lnSpc>
              <a:spcPct val="90000"/>
            </a:lnSpc>
            <a:spcBef>
              <a:spcPct val="0"/>
            </a:spcBef>
            <a:spcAft>
              <a:spcPct val="35000"/>
            </a:spcAft>
            <a:buNone/>
          </a:pPr>
          <a:r>
            <a:rPr lang="de-DE" sz="1400" kern="1200" dirty="0"/>
            <a:t>Bewertung mit Ökobilanzen: Prinzip, Kategorien</a:t>
          </a:r>
        </a:p>
      </dsp:txBody>
      <dsp:txXfrm>
        <a:off x="972443" y="1566148"/>
        <a:ext cx="7618465" cy="447358"/>
      </dsp:txXfrm>
    </dsp:sp>
    <dsp:sp modelId="{E6595FFF-D400-9F47-9BAB-CB8B3BBCE148}">
      <dsp:nvSpPr>
        <dsp:cNvPr id="0" name=""/>
        <dsp:cNvSpPr/>
      </dsp:nvSpPr>
      <dsp:spPr>
        <a:xfrm>
          <a:off x="692844" y="1510229"/>
          <a:ext cx="559198" cy="559198"/>
        </a:xfrm>
        <a:prstGeom prst="ellipse">
          <a:avLst/>
        </a:prstGeom>
        <a:solidFill>
          <a:schemeClr val="lt1">
            <a:hueOff val="0"/>
            <a:satOff val="0"/>
            <a:lumOff val="0"/>
            <a:alphaOff val="0"/>
          </a:schemeClr>
        </a:solidFill>
        <a:ln w="25400" cap="flat" cmpd="sng" algn="ctr">
          <a:solidFill>
            <a:schemeClr val="accent3">
              <a:hueOff val="2019711"/>
              <a:satOff val="12180"/>
              <a:lumOff val="-7385"/>
              <a:alphaOff val="0"/>
            </a:schemeClr>
          </a:solidFill>
          <a:prstDash val="solid"/>
        </a:ln>
        <a:effectLst/>
      </dsp:spPr>
      <dsp:style>
        <a:lnRef idx="2">
          <a:scrgbClr r="0" g="0" b="0"/>
        </a:lnRef>
        <a:fillRef idx="1">
          <a:scrgbClr r="0" g="0" b="0"/>
        </a:fillRef>
        <a:effectRef idx="0">
          <a:scrgbClr r="0" g="0" b="0"/>
        </a:effectRef>
        <a:fontRef idx="minor"/>
      </dsp:style>
    </dsp:sp>
    <dsp:sp modelId="{FF7D6BFF-79A1-6449-8AF9-87E09A9C8F20}">
      <dsp:nvSpPr>
        <dsp:cNvPr id="0" name=""/>
        <dsp:cNvSpPr/>
      </dsp:nvSpPr>
      <dsp:spPr>
        <a:xfrm>
          <a:off x="1043328" y="2237580"/>
          <a:ext cx="7547581" cy="447358"/>
        </a:xfrm>
        <a:prstGeom prst="rect">
          <a:avLst/>
        </a:prstGeom>
        <a:solidFill>
          <a:schemeClr val="accent3">
            <a:hueOff val="3029567"/>
            <a:satOff val="18270"/>
            <a:lumOff val="-110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35560" rIns="35560" bIns="35560" numCol="1" spcCol="1270" anchor="ctr" anchorCtr="0">
          <a:noAutofit/>
        </a:bodyPr>
        <a:lstStyle/>
        <a:p>
          <a:pPr marL="0" lvl="0" indent="0" algn="l" defTabSz="622300">
            <a:lnSpc>
              <a:spcPct val="90000"/>
            </a:lnSpc>
            <a:spcBef>
              <a:spcPct val="0"/>
            </a:spcBef>
            <a:spcAft>
              <a:spcPct val="35000"/>
            </a:spcAft>
            <a:buNone/>
          </a:pPr>
          <a:r>
            <a:rPr lang="de-DE" sz="1400" kern="1200" dirty="0"/>
            <a:t>Beispiel: Aluminiumfolie und Kunststoff-</a:t>
          </a:r>
          <a:r>
            <a:rPr lang="de-DE" sz="1400" kern="1200" dirty="0" err="1"/>
            <a:t>Lunchbox</a:t>
          </a:r>
          <a:endParaRPr lang="de-DE" sz="1400" kern="1200" dirty="0"/>
        </a:p>
      </dsp:txBody>
      <dsp:txXfrm>
        <a:off x="1043328" y="2237580"/>
        <a:ext cx="7547581" cy="447358"/>
      </dsp:txXfrm>
    </dsp:sp>
    <dsp:sp modelId="{99CC4B0A-164C-E545-B343-C63C35D2741B}">
      <dsp:nvSpPr>
        <dsp:cNvPr id="0" name=""/>
        <dsp:cNvSpPr/>
      </dsp:nvSpPr>
      <dsp:spPr>
        <a:xfrm>
          <a:off x="763728" y="2181660"/>
          <a:ext cx="559198" cy="559198"/>
        </a:xfrm>
        <a:prstGeom prst="ellipse">
          <a:avLst/>
        </a:prstGeom>
        <a:solidFill>
          <a:schemeClr val="lt1">
            <a:hueOff val="0"/>
            <a:satOff val="0"/>
            <a:lumOff val="0"/>
            <a:alphaOff val="0"/>
          </a:schemeClr>
        </a:solidFill>
        <a:ln w="25400" cap="flat" cmpd="sng" algn="ctr">
          <a:solidFill>
            <a:schemeClr val="accent3">
              <a:hueOff val="3029567"/>
              <a:satOff val="18270"/>
              <a:lumOff val="-11077"/>
              <a:alphaOff val="0"/>
            </a:schemeClr>
          </a:solidFill>
          <a:prstDash val="solid"/>
        </a:ln>
        <a:effectLst/>
      </dsp:spPr>
      <dsp:style>
        <a:lnRef idx="2">
          <a:scrgbClr r="0" g="0" b="0"/>
        </a:lnRef>
        <a:fillRef idx="1">
          <a:scrgbClr r="0" g="0" b="0"/>
        </a:fillRef>
        <a:effectRef idx="0">
          <a:scrgbClr r="0" g="0" b="0"/>
        </a:effectRef>
        <a:fontRef idx="minor"/>
      </dsp:style>
    </dsp:sp>
    <dsp:sp modelId="{90ACBAAE-D853-AC4C-AE38-859B852B384A}">
      <dsp:nvSpPr>
        <dsp:cNvPr id="0" name=""/>
        <dsp:cNvSpPr/>
      </dsp:nvSpPr>
      <dsp:spPr>
        <a:xfrm>
          <a:off x="972443" y="2909012"/>
          <a:ext cx="7618465" cy="447358"/>
        </a:xfrm>
        <a:prstGeom prst="rect">
          <a:avLst/>
        </a:prstGeom>
        <a:solidFill>
          <a:schemeClr val="accent3">
            <a:hueOff val="4039423"/>
            <a:satOff val="24360"/>
            <a:lumOff val="-147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35560" rIns="35560" bIns="35560" numCol="1" spcCol="1270" anchor="ctr" anchorCtr="0">
          <a:noAutofit/>
        </a:bodyPr>
        <a:lstStyle/>
        <a:p>
          <a:pPr marL="0" lvl="0" indent="0" algn="l" defTabSz="622300">
            <a:lnSpc>
              <a:spcPct val="90000"/>
            </a:lnSpc>
            <a:spcBef>
              <a:spcPct val="0"/>
            </a:spcBef>
            <a:spcAft>
              <a:spcPct val="35000"/>
            </a:spcAft>
            <a:buNone/>
          </a:pPr>
          <a:r>
            <a:rPr lang="de-DE" sz="1400" kern="1200" dirty="0"/>
            <a:t>Methodik der Umweltbelastungsunkte am Beispiel von Bauprodukten</a:t>
          </a:r>
        </a:p>
      </dsp:txBody>
      <dsp:txXfrm>
        <a:off x="972443" y="2909012"/>
        <a:ext cx="7618465" cy="447358"/>
      </dsp:txXfrm>
    </dsp:sp>
    <dsp:sp modelId="{FBB6CB1F-2DE4-0940-8F65-5F15F149364C}">
      <dsp:nvSpPr>
        <dsp:cNvPr id="0" name=""/>
        <dsp:cNvSpPr/>
      </dsp:nvSpPr>
      <dsp:spPr>
        <a:xfrm>
          <a:off x="692844" y="2853092"/>
          <a:ext cx="559198" cy="559198"/>
        </a:xfrm>
        <a:prstGeom prst="ellipse">
          <a:avLst/>
        </a:prstGeom>
        <a:solidFill>
          <a:schemeClr val="lt1">
            <a:hueOff val="0"/>
            <a:satOff val="0"/>
            <a:lumOff val="0"/>
            <a:alphaOff val="0"/>
          </a:schemeClr>
        </a:solidFill>
        <a:ln w="25400" cap="flat" cmpd="sng" algn="ctr">
          <a:solidFill>
            <a:schemeClr val="accent3">
              <a:hueOff val="4039423"/>
              <a:satOff val="24360"/>
              <a:lumOff val="-14770"/>
              <a:alphaOff val="0"/>
            </a:schemeClr>
          </a:solidFill>
          <a:prstDash val="solid"/>
        </a:ln>
        <a:effectLst/>
      </dsp:spPr>
      <dsp:style>
        <a:lnRef idx="2">
          <a:scrgbClr r="0" g="0" b="0"/>
        </a:lnRef>
        <a:fillRef idx="1">
          <a:scrgbClr r="0" g="0" b="0"/>
        </a:fillRef>
        <a:effectRef idx="0">
          <a:scrgbClr r="0" g="0" b="0"/>
        </a:effectRef>
        <a:fontRef idx="minor"/>
      </dsp:style>
    </dsp:sp>
    <dsp:sp modelId="{67685E06-A562-3B41-8828-AA3917684FD0}">
      <dsp:nvSpPr>
        <dsp:cNvPr id="0" name=""/>
        <dsp:cNvSpPr/>
      </dsp:nvSpPr>
      <dsp:spPr>
        <a:xfrm>
          <a:off x="750438" y="3579951"/>
          <a:ext cx="7840471" cy="447358"/>
        </a:xfrm>
        <a:prstGeom prst="rect">
          <a:avLst/>
        </a:prstGeom>
        <a:solidFill>
          <a:schemeClr val="accent3">
            <a:hueOff val="5049278"/>
            <a:satOff val="30450"/>
            <a:lumOff val="-184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35560" rIns="35560" bIns="35560" numCol="1" spcCol="1270" anchor="ctr" anchorCtr="0">
          <a:noAutofit/>
        </a:bodyPr>
        <a:lstStyle/>
        <a:p>
          <a:pPr marL="0" lvl="0" indent="0" algn="l" defTabSz="622300">
            <a:lnSpc>
              <a:spcPct val="90000"/>
            </a:lnSpc>
            <a:spcBef>
              <a:spcPct val="0"/>
            </a:spcBef>
            <a:spcAft>
              <a:spcPct val="35000"/>
            </a:spcAft>
            <a:buNone/>
          </a:pPr>
          <a:r>
            <a:rPr lang="de-DE" sz="1400" kern="1200" dirty="0"/>
            <a:t>Beispiel: Fahrradrahmen aus Aluminium, Stahl oder Carbon; </a:t>
          </a:r>
          <a:br>
            <a:rPr lang="de-DE" sz="1400" kern="1200" dirty="0"/>
          </a:br>
          <a:r>
            <a:rPr lang="de-DE" sz="1400" kern="1200" dirty="0"/>
            <a:t>Beispiel: Coffee-</a:t>
          </a:r>
          <a:r>
            <a:rPr lang="de-DE" sz="1400" kern="1200" dirty="0" err="1"/>
            <a:t>to</a:t>
          </a:r>
          <a:r>
            <a:rPr lang="de-DE" sz="1400" kern="1200" dirty="0"/>
            <a:t>-Go-Becher: Einweg oder Mehrweg – Pappe, Bio-Kunststoff oder Aluminium</a:t>
          </a:r>
        </a:p>
      </dsp:txBody>
      <dsp:txXfrm>
        <a:off x="750438" y="3579951"/>
        <a:ext cx="7840471" cy="447358"/>
      </dsp:txXfrm>
    </dsp:sp>
    <dsp:sp modelId="{EBCCF32F-8375-304E-A796-C614C8C50639}">
      <dsp:nvSpPr>
        <dsp:cNvPr id="0" name=""/>
        <dsp:cNvSpPr/>
      </dsp:nvSpPr>
      <dsp:spPr>
        <a:xfrm>
          <a:off x="470839" y="3524032"/>
          <a:ext cx="559198" cy="559198"/>
        </a:xfrm>
        <a:prstGeom prst="ellipse">
          <a:avLst/>
        </a:prstGeom>
        <a:solidFill>
          <a:schemeClr val="lt1">
            <a:hueOff val="0"/>
            <a:satOff val="0"/>
            <a:lumOff val="0"/>
            <a:alphaOff val="0"/>
          </a:schemeClr>
        </a:solidFill>
        <a:ln w="25400" cap="flat" cmpd="sng" algn="ctr">
          <a:solidFill>
            <a:schemeClr val="accent3">
              <a:hueOff val="5049278"/>
              <a:satOff val="30450"/>
              <a:lumOff val="-18462"/>
              <a:alphaOff val="0"/>
            </a:schemeClr>
          </a:solidFill>
          <a:prstDash val="solid"/>
        </a:ln>
        <a:effectLst/>
      </dsp:spPr>
      <dsp:style>
        <a:lnRef idx="2">
          <a:scrgbClr r="0" g="0" b="0"/>
        </a:lnRef>
        <a:fillRef idx="1">
          <a:scrgbClr r="0" g="0" b="0"/>
        </a:fillRef>
        <a:effectRef idx="0">
          <a:scrgbClr r="0" g="0" b="0"/>
        </a:effectRef>
        <a:fontRef idx="minor"/>
      </dsp:style>
    </dsp:sp>
    <dsp:sp modelId="{898B0FC9-4137-834A-9445-EACD4C725E64}">
      <dsp:nvSpPr>
        <dsp:cNvPr id="0" name=""/>
        <dsp:cNvSpPr/>
      </dsp:nvSpPr>
      <dsp:spPr>
        <a:xfrm>
          <a:off x="345314" y="4251383"/>
          <a:ext cx="8245594" cy="447358"/>
        </a:xfrm>
        <a:prstGeom prst="rect">
          <a:avLst/>
        </a:prstGeom>
        <a:solidFill>
          <a:schemeClr val="accent3">
            <a:hueOff val="6059134"/>
            <a:satOff val="36540"/>
            <a:lumOff val="-221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35560" rIns="35560" bIns="35560" numCol="1" spcCol="1270" anchor="ctr" anchorCtr="0">
          <a:noAutofit/>
        </a:bodyPr>
        <a:lstStyle/>
        <a:p>
          <a:pPr marL="0" lvl="0" indent="0" algn="l" defTabSz="622300">
            <a:lnSpc>
              <a:spcPct val="90000"/>
            </a:lnSpc>
            <a:spcBef>
              <a:spcPct val="0"/>
            </a:spcBef>
            <a:spcAft>
              <a:spcPct val="35000"/>
            </a:spcAft>
            <a:buNone/>
          </a:pPr>
          <a:r>
            <a:rPr lang="de-DE" sz="1400" kern="1200" dirty="0"/>
            <a:t>Beste Technologien und Strommix, globaler vs. regionaler Transport, Transportemissionen und Verpackungen (Bier: Dose, Einheits- oder Prägeflasche</a:t>
          </a:r>
        </a:p>
      </dsp:txBody>
      <dsp:txXfrm>
        <a:off x="345314" y="4251383"/>
        <a:ext cx="8245594" cy="447358"/>
      </dsp:txXfrm>
    </dsp:sp>
    <dsp:sp modelId="{0180F0E2-CE88-0941-B3DC-F951A86468B0}">
      <dsp:nvSpPr>
        <dsp:cNvPr id="0" name=""/>
        <dsp:cNvSpPr/>
      </dsp:nvSpPr>
      <dsp:spPr>
        <a:xfrm>
          <a:off x="65715" y="4195463"/>
          <a:ext cx="559198" cy="559198"/>
        </a:xfrm>
        <a:prstGeom prst="ellipse">
          <a:avLst/>
        </a:prstGeom>
        <a:solidFill>
          <a:schemeClr val="lt1">
            <a:hueOff val="0"/>
            <a:satOff val="0"/>
            <a:lumOff val="0"/>
            <a:alphaOff val="0"/>
          </a:schemeClr>
        </a:solidFill>
        <a:ln w="25400" cap="flat" cmpd="sng" algn="ctr">
          <a:solidFill>
            <a:schemeClr val="accent3">
              <a:hueOff val="6059134"/>
              <a:satOff val="36540"/>
              <a:lumOff val="-2215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FE3C9-83FC-0340-B255-F49274D956D7}">
      <dsp:nvSpPr>
        <dsp:cNvPr id="0" name=""/>
        <dsp:cNvSpPr/>
      </dsp:nvSpPr>
      <dsp:spPr>
        <a:xfrm>
          <a:off x="1405132" y="2439149"/>
          <a:ext cx="376456" cy="2152001"/>
        </a:xfrm>
        <a:custGeom>
          <a:avLst/>
          <a:gdLst/>
          <a:ahLst/>
          <a:cxnLst/>
          <a:rect l="0" t="0" r="0" b="0"/>
          <a:pathLst>
            <a:path>
              <a:moveTo>
                <a:pt x="0" y="0"/>
              </a:moveTo>
              <a:lnTo>
                <a:pt x="188228" y="0"/>
              </a:lnTo>
              <a:lnTo>
                <a:pt x="188228" y="2152001"/>
              </a:lnTo>
              <a:lnTo>
                <a:pt x="376456" y="215200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de-DE" sz="800" kern="1200" dirty="0">
            <a:solidFill>
              <a:schemeClr val="accent6">
                <a:lumMod val="50000"/>
              </a:schemeClr>
            </a:solidFill>
          </a:endParaRPr>
        </a:p>
      </dsp:txBody>
      <dsp:txXfrm>
        <a:off x="1538743" y="3460533"/>
        <a:ext cx="109234" cy="109234"/>
      </dsp:txXfrm>
    </dsp:sp>
    <dsp:sp modelId="{420C2CBF-3DF1-5C4B-B553-EE01066BF315}">
      <dsp:nvSpPr>
        <dsp:cNvPr id="0" name=""/>
        <dsp:cNvSpPr/>
      </dsp:nvSpPr>
      <dsp:spPr>
        <a:xfrm>
          <a:off x="1405132" y="2439149"/>
          <a:ext cx="376456" cy="1434667"/>
        </a:xfrm>
        <a:custGeom>
          <a:avLst/>
          <a:gdLst/>
          <a:ahLst/>
          <a:cxnLst/>
          <a:rect l="0" t="0" r="0" b="0"/>
          <a:pathLst>
            <a:path>
              <a:moveTo>
                <a:pt x="0" y="0"/>
              </a:moveTo>
              <a:lnTo>
                <a:pt x="188228" y="0"/>
              </a:lnTo>
              <a:lnTo>
                <a:pt x="188228" y="1434667"/>
              </a:lnTo>
              <a:lnTo>
                <a:pt x="376456" y="143466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solidFill>
              <a:schemeClr val="accent6">
                <a:lumMod val="50000"/>
              </a:schemeClr>
            </a:solidFill>
          </a:endParaRPr>
        </a:p>
      </dsp:txBody>
      <dsp:txXfrm>
        <a:off x="1556279" y="3119402"/>
        <a:ext cx="74161" cy="74161"/>
      </dsp:txXfrm>
    </dsp:sp>
    <dsp:sp modelId="{BE5DFEE1-EBC3-FF46-A038-E761037E20FD}">
      <dsp:nvSpPr>
        <dsp:cNvPr id="0" name=""/>
        <dsp:cNvSpPr/>
      </dsp:nvSpPr>
      <dsp:spPr>
        <a:xfrm>
          <a:off x="1405132" y="2439149"/>
          <a:ext cx="376456" cy="717333"/>
        </a:xfrm>
        <a:custGeom>
          <a:avLst/>
          <a:gdLst/>
          <a:ahLst/>
          <a:cxnLst/>
          <a:rect l="0" t="0" r="0" b="0"/>
          <a:pathLst>
            <a:path>
              <a:moveTo>
                <a:pt x="0" y="0"/>
              </a:moveTo>
              <a:lnTo>
                <a:pt x="188228" y="0"/>
              </a:lnTo>
              <a:lnTo>
                <a:pt x="188228" y="717333"/>
              </a:lnTo>
              <a:lnTo>
                <a:pt x="376456" y="71733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solidFill>
              <a:schemeClr val="accent6">
                <a:lumMod val="50000"/>
              </a:schemeClr>
            </a:solidFill>
          </a:endParaRPr>
        </a:p>
      </dsp:txBody>
      <dsp:txXfrm>
        <a:off x="1573107" y="2777563"/>
        <a:ext cx="40505" cy="40505"/>
      </dsp:txXfrm>
    </dsp:sp>
    <dsp:sp modelId="{4719313F-5FEA-394C-8939-1F0A913D499D}">
      <dsp:nvSpPr>
        <dsp:cNvPr id="0" name=""/>
        <dsp:cNvSpPr/>
      </dsp:nvSpPr>
      <dsp:spPr>
        <a:xfrm>
          <a:off x="1405132" y="2393429"/>
          <a:ext cx="376456" cy="91440"/>
        </a:xfrm>
        <a:custGeom>
          <a:avLst/>
          <a:gdLst/>
          <a:ahLst/>
          <a:cxnLst/>
          <a:rect l="0" t="0" r="0" b="0"/>
          <a:pathLst>
            <a:path>
              <a:moveTo>
                <a:pt x="0" y="45720"/>
              </a:moveTo>
              <a:lnTo>
                <a:pt x="376456" y="4572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solidFill>
              <a:schemeClr val="accent6">
                <a:lumMod val="50000"/>
              </a:schemeClr>
            </a:solidFill>
          </a:endParaRPr>
        </a:p>
      </dsp:txBody>
      <dsp:txXfrm>
        <a:off x="1583949" y="2429738"/>
        <a:ext cx="18822" cy="18822"/>
      </dsp:txXfrm>
    </dsp:sp>
    <dsp:sp modelId="{099D4839-F23D-C74B-93F8-4040A32DE118}">
      <dsp:nvSpPr>
        <dsp:cNvPr id="0" name=""/>
        <dsp:cNvSpPr/>
      </dsp:nvSpPr>
      <dsp:spPr>
        <a:xfrm>
          <a:off x="1405132" y="1721815"/>
          <a:ext cx="376456" cy="717333"/>
        </a:xfrm>
        <a:custGeom>
          <a:avLst/>
          <a:gdLst/>
          <a:ahLst/>
          <a:cxnLst/>
          <a:rect l="0" t="0" r="0" b="0"/>
          <a:pathLst>
            <a:path>
              <a:moveTo>
                <a:pt x="0" y="717333"/>
              </a:moveTo>
              <a:lnTo>
                <a:pt x="188228" y="717333"/>
              </a:lnTo>
              <a:lnTo>
                <a:pt x="188228" y="0"/>
              </a:lnTo>
              <a:lnTo>
                <a:pt x="376456"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solidFill>
              <a:schemeClr val="accent6">
                <a:lumMod val="50000"/>
              </a:schemeClr>
            </a:solidFill>
          </a:endParaRPr>
        </a:p>
      </dsp:txBody>
      <dsp:txXfrm>
        <a:off x="1573107" y="2060229"/>
        <a:ext cx="40505" cy="40505"/>
      </dsp:txXfrm>
    </dsp:sp>
    <dsp:sp modelId="{CB8F8486-8F1E-BA4D-B0E7-D453D07D027E}">
      <dsp:nvSpPr>
        <dsp:cNvPr id="0" name=""/>
        <dsp:cNvSpPr/>
      </dsp:nvSpPr>
      <dsp:spPr>
        <a:xfrm>
          <a:off x="1405132" y="1004481"/>
          <a:ext cx="376456" cy="1434667"/>
        </a:xfrm>
        <a:custGeom>
          <a:avLst/>
          <a:gdLst/>
          <a:ahLst/>
          <a:cxnLst/>
          <a:rect l="0" t="0" r="0" b="0"/>
          <a:pathLst>
            <a:path>
              <a:moveTo>
                <a:pt x="0" y="1434667"/>
              </a:moveTo>
              <a:lnTo>
                <a:pt x="188228" y="1434667"/>
              </a:lnTo>
              <a:lnTo>
                <a:pt x="188228" y="0"/>
              </a:lnTo>
              <a:lnTo>
                <a:pt x="376456"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solidFill>
              <a:schemeClr val="accent6">
                <a:lumMod val="50000"/>
              </a:schemeClr>
            </a:solidFill>
          </a:endParaRPr>
        </a:p>
      </dsp:txBody>
      <dsp:txXfrm>
        <a:off x="1556279" y="1684734"/>
        <a:ext cx="74161" cy="74161"/>
      </dsp:txXfrm>
    </dsp:sp>
    <dsp:sp modelId="{8C3393A1-F7BF-BB40-8C26-846D10EA0FCF}">
      <dsp:nvSpPr>
        <dsp:cNvPr id="0" name=""/>
        <dsp:cNvSpPr/>
      </dsp:nvSpPr>
      <dsp:spPr>
        <a:xfrm>
          <a:off x="1405132" y="287147"/>
          <a:ext cx="376456" cy="2152001"/>
        </a:xfrm>
        <a:custGeom>
          <a:avLst/>
          <a:gdLst/>
          <a:ahLst/>
          <a:cxnLst/>
          <a:rect l="0" t="0" r="0" b="0"/>
          <a:pathLst>
            <a:path>
              <a:moveTo>
                <a:pt x="0" y="2152001"/>
              </a:moveTo>
              <a:lnTo>
                <a:pt x="188228" y="2152001"/>
              </a:lnTo>
              <a:lnTo>
                <a:pt x="188228" y="0"/>
              </a:lnTo>
              <a:lnTo>
                <a:pt x="376456"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de-DE" sz="800" kern="1200" dirty="0"/>
        </a:p>
      </dsp:txBody>
      <dsp:txXfrm>
        <a:off x="1538743" y="1308531"/>
        <a:ext cx="109234" cy="109234"/>
      </dsp:txXfrm>
    </dsp:sp>
    <dsp:sp modelId="{931F4AB5-CDD8-CC40-BAEE-CCA498B5FC02}">
      <dsp:nvSpPr>
        <dsp:cNvPr id="0" name=""/>
        <dsp:cNvSpPr/>
      </dsp:nvSpPr>
      <dsp:spPr>
        <a:xfrm rot="16200000">
          <a:off x="-391977" y="2152215"/>
          <a:ext cx="3020353"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solidFill>
                <a:schemeClr val="accent6">
                  <a:lumMod val="50000"/>
                </a:schemeClr>
              </a:solidFill>
            </a:rPr>
            <a:t>Produktbewertungssystem</a:t>
          </a:r>
        </a:p>
      </dsp:txBody>
      <dsp:txXfrm>
        <a:off x="-391977" y="2152215"/>
        <a:ext cx="3020353" cy="573867"/>
      </dsp:txXfrm>
    </dsp:sp>
    <dsp:sp modelId="{B88AF0D5-8A5D-0B48-A607-88CC3712D0B0}">
      <dsp:nvSpPr>
        <dsp:cNvPr id="0" name=""/>
        <dsp:cNvSpPr/>
      </dsp:nvSpPr>
      <dsp:spPr>
        <a:xfrm>
          <a:off x="1781588" y="214"/>
          <a:ext cx="1882284"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lumMod val="50000"/>
                </a:schemeClr>
              </a:solidFill>
            </a:rPr>
            <a:t>Stoffstromanalyse</a:t>
          </a:r>
        </a:p>
      </dsp:txBody>
      <dsp:txXfrm>
        <a:off x="1781588" y="214"/>
        <a:ext cx="1882284" cy="573867"/>
      </dsp:txXfrm>
    </dsp:sp>
    <dsp:sp modelId="{7D1C92AB-0A8A-4848-A256-18E7CC00ABAC}">
      <dsp:nvSpPr>
        <dsp:cNvPr id="0" name=""/>
        <dsp:cNvSpPr/>
      </dsp:nvSpPr>
      <dsp:spPr>
        <a:xfrm>
          <a:off x="1781588" y="717548"/>
          <a:ext cx="1882284"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lumMod val="50000"/>
                </a:schemeClr>
              </a:solidFill>
            </a:rPr>
            <a:t>Ökobilanzen</a:t>
          </a:r>
        </a:p>
      </dsp:txBody>
      <dsp:txXfrm>
        <a:off x="1781588" y="717548"/>
        <a:ext cx="1882284" cy="573867"/>
      </dsp:txXfrm>
    </dsp:sp>
    <dsp:sp modelId="{4E28AF04-71B7-5740-B2CD-9894270D314F}">
      <dsp:nvSpPr>
        <dsp:cNvPr id="0" name=""/>
        <dsp:cNvSpPr/>
      </dsp:nvSpPr>
      <dsp:spPr>
        <a:xfrm>
          <a:off x="1781588" y="1434882"/>
          <a:ext cx="1882284"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lumMod val="50000"/>
                </a:schemeClr>
              </a:solidFill>
            </a:rPr>
            <a:t>THG-Bilanzen</a:t>
          </a:r>
        </a:p>
      </dsp:txBody>
      <dsp:txXfrm>
        <a:off x="1781588" y="1434882"/>
        <a:ext cx="1882284" cy="573867"/>
      </dsp:txXfrm>
    </dsp:sp>
    <dsp:sp modelId="{AC39572A-8A48-E646-BD37-BA55B0394C8F}">
      <dsp:nvSpPr>
        <dsp:cNvPr id="0" name=""/>
        <dsp:cNvSpPr/>
      </dsp:nvSpPr>
      <dsp:spPr>
        <a:xfrm>
          <a:off x="1781588" y="2152215"/>
          <a:ext cx="1882284"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lumMod val="50000"/>
                </a:schemeClr>
              </a:solidFill>
            </a:rPr>
            <a:t>Umwelt-Belastungspunkte</a:t>
          </a:r>
        </a:p>
      </dsp:txBody>
      <dsp:txXfrm>
        <a:off x="1781588" y="2152215"/>
        <a:ext cx="1882284" cy="573867"/>
      </dsp:txXfrm>
    </dsp:sp>
    <dsp:sp modelId="{7B952CDA-EE66-094A-9929-D986FB550E5C}">
      <dsp:nvSpPr>
        <dsp:cNvPr id="0" name=""/>
        <dsp:cNvSpPr/>
      </dsp:nvSpPr>
      <dsp:spPr>
        <a:xfrm>
          <a:off x="1781588" y="2869549"/>
          <a:ext cx="1882284"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lumMod val="50000"/>
                </a:schemeClr>
              </a:solidFill>
            </a:rPr>
            <a:t>Wasser-Fußabdruck</a:t>
          </a:r>
        </a:p>
      </dsp:txBody>
      <dsp:txXfrm>
        <a:off x="1781588" y="2869549"/>
        <a:ext cx="1882284" cy="573867"/>
      </dsp:txXfrm>
    </dsp:sp>
    <dsp:sp modelId="{9E636014-B26A-7948-A864-B33024E4BE48}">
      <dsp:nvSpPr>
        <dsp:cNvPr id="0" name=""/>
        <dsp:cNvSpPr/>
      </dsp:nvSpPr>
      <dsp:spPr>
        <a:xfrm>
          <a:off x="1781588" y="3586883"/>
          <a:ext cx="1882284"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lumMod val="50000"/>
                </a:schemeClr>
              </a:solidFill>
            </a:rPr>
            <a:t>Energetische Amortisation</a:t>
          </a:r>
        </a:p>
      </dsp:txBody>
      <dsp:txXfrm>
        <a:off x="1781588" y="3586883"/>
        <a:ext cx="1882284" cy="573867"/>
      </dsp:txXfrm>
    </dsp:sp>
    <dsp:sp modelId="{59969007-842D-6144-A7D4-0C788C5C13F4}">
      <dsp:nvSpPr>
        <dsp:cNvPr id="0" name=""/>
        <dsp:cNvSpPr/>
      </dsp:nvSpPr>
      <dsp:spPr>
        <a:xfrm>
          <a:off x="1781588" y="4304217"/>
          <a:ext cx="1882284" cy="57386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lumMod val="50000"/>
                </a:schemeClr>
              </a:solidFill>
            </a:rPr>
            <a:t>Flächen-Fußabdruck</a:t>
          </a:r>
        </a:p>
      </dsp:txBody>
      <dsp:txXfrm>
        <a:off x="1781588" y="4304217"/>
        <a:ext cx="1882284" cy="5738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8688B-3B3A-834D-8443-167878525173}">
      <dsp:nvSpPr>
        <dsp:cNvPr id="0" name=""/>
        <dsp:cNvSpPr/>
      </dsp:nvSpPr>
      <dsp:spPr>
        <a:xfrm>
          <a:off x="0" y="240275"/>
          <a:ext cx="4747845" cy="10631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486" tIns="312420" rIns="368486" bIns="106680" numCol="1" spcCol="1270" anchor="t" anchorCtr="0">
          <a:noAutofit/>
        </a:bodyPr>
        <a:lstStyle/>
        <a:p>
          <a:pPr marL="114300" lvl="1" indent="-114300" algn="l" defTabSz="666750" rtl="0">
            <a:lnSpc>
              <a:spcPct val="90000"/>
            </a:lnSpc>
            <a:spcBef>
              <a:spcPct val="0"/>
            </a:spcBef>
            <a:spcAft>
              <a:spcPct val="15000"/>
            </a:spcAft>
            <a:buChar char="•"/>
          </a:pPr>
          <a:r>
            <a:rPr lang="de-DE" sz="1500" kern="1200" dirty="0"/>
            <a:t>Ganzheitliche Betrachtung der Prozessschritte</a:t>
          </a:r>
        </a:p>
        <a:p>
          <a:pPr marL="114300" lvl="1" indent="-114300" algn="l" defTabSz="666750" rtl="0">
            <a:lnSpc>
              <a:spcPct val="90000"/>
            </a:lnSpc>
            <a:spcBef>
              <a:spcPct val="0"/>
            </a:spcBef>
            <a:spcAft>
              <a:spcPct val="15000"/>
            </a:spcAft>
            <a:buChar char="•"/>
          </a:pPr>
          <a:r>
            <a:rPr lang="de-DE" sz="1500" kern="1200" dirty="0"/>
            <a:t>Ziel: Wesentliche Defizite erkennen</a:t>
          </a:r>
        </a:p>
      </dsp:txBody>
      <dsp:txXfrm>
        <a:off x="0" y="240275"/>
        <a:ext cx="4747845" cy="1063125"/>
      </dsp:txXfrm>
    </dsp:sp>
    <dsp:sp modelId="{4D6D1315-15A5-934D-9759-DA42465DE422}">
      <dsp:nvSpPr>
        <dsp:cNvPr id="0" name=""/>
        <dsp:cNvSpPr/>
      </dsp:nvSpPr>
      <dsp:spPr>
        <a:xfrm>
          <a:off x="237392" y="18875"/>
          <a:ext cx="3323492"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620" tIns="0" rIns="125620" bIns="0" numCol="1" spcCol="1270" anchor="ctr" anchorCtr="0">
          <a:noAutofit/>
        </a:bodyPr>
        <a:lstStyle/>
        <a:p>
          <a:pPr marL="0" lvl="0" indent="0" algn="l" defTabSz="666750" rtl="0">
            <a:lnSpc>
              <a:spcPct val="90000"/>
            </a:lnSpc>
            <a:spcBef>
              <a:spcPct val="0"/>
            </a:spcBef>
            <a:spcAft>
              <a:spcPct val="35000"/>
            </a:spcAft>
            <a:buNone/>
          </a:pPr>
          <a:r>
            <a:rPr lang="de-DE" sz="1500" kern="1200" dirty="0"/>
            <a:t>Stoffstromanalyse</a:t>
          </a:r>
        </a:p>
      </dsp:txBody>
      <dsp:txXfrm>
        <a:off x="259008" y="40491"/>
        <a:ext cx="3280260" cy="399568"/>
      </dsp:txXfrm>
    </dsp:sp>
    <dsp:sp modelId="{D01B4993-C657-456C-86D0-E58C0D0DF324}">
      <dsp:nvSpPr>
        <dsp:cNvPr id="0" name=""/>
        <dsp:cNvSpPr/>
      </dsp:nvSpPr>
      <dsp:spPr>
        <a:xfrm>
          <a:off x="0" y="1605800"/>
          <a:ext cx="4747845" cy="16537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486" tIns="312420" rIns="368486" bIns="106680" numCol="1" spcCol="1270" anchor="t" anchorCtr="0">
          <a:noAutofit/>
        </a:bodyPr>
        <a:lstStyle/>
        <a:p>
          <a:pPr marL="114300" lvl="1" indent="-114300" algn="l" defTabSz="666750" rtl="0">
            <a:lnSpc>
              <a:spcPct val="90000"/>
            </a:lnSpc>
            <a:spcBef>
              <a:spcPct val="0"/>
            </a:spcBef>
            <a:spcAft>
              <a:spcPct val="15000"/>
            </a:spcAft>
            <a:buChar char="•"/>
          </a:pPr>
          <a:r>
            <a:rPr lang="de-DE" sz="1500" kern="1200" dirty="0">
              <a:latin typeface="Arial"/>
            </a:rPr>
            <a:t>Alle relevanten potenziellen Schadwirkungen auf die Umwelt, z.B. Vergiftung von Gewässern</a:t>
          </a:r>
        </a:p>
        <a:p>
          <a:pPr marL="114300" lvl="1" indent="-114300" algn="l" defTabSz="666750" rtl="0">
            <a:lnSpc>
              <a:spcPct val="90000"/>
            </a:lnSpc>
            <a:spcBef>
              <a:spcPct val="0"/>
            </a:spcBef>
            <a:spcAft>
              <a:spcPct val="15000"/>
            </a:spcAft>
            <a:buChar char="•"/>
          </a:pPr>
          <a:r>
            <a:rPr lang="de-DE" sz="1500" kern="1200" dirty="0">
              <a:latin typeface="Arial"/>
            </a:rPr>
            <a:t>Ziele: </a:t>
          </a:r>
          <a:r>
            <a:rPr lang="de-DE" sz="1500" kern="1200" dirty="0">
              <a:solidFill>
                <a:schemeClr val="tx1"/>
              </a:solidFill>
            </a:rPr>
            <a:t>Umweltauswirkungen </a:t>
          </a:r>
          <a:r>
            <a:rPr lang="de-DE" sz="1500" kern="1200" dirty="0">
              <a:solidFill>
                <a:schemeClr val="tx1"/>
              </a:solidFill>
              <a:latin typeface="Arial"/>
            </a:rPr>
            <a:t>feststellen und Optimierung</a:t>
          </a:r>
          <a:r>
            <a:rPr lang="de-DE" sz="1500" kern="1200" dirty="0">
              <a:solidFill>
                <a:schemeClr val="tx1"/>
              </a:solidFill>
            </a:rPr>
            <a:t> der Produktionsprozesse hinsichtlich Nachhaltigkeit</a:t>
          </a:r>
          <a:endParaRPr lang="en-US" sz="1500" kern="1200" dirty="0"/>
        </a:p>
      </dsp:txBody>
      <dsp:txXfrm>
        <a:off x="0" y="1605800"/>
        <a:ext cx="4747845" cy="1653750"/>
      </dsp:txXfrm>
    </dsp:sp>
    <dsp:sp modelId="{BB0C51B3-4BB8-4D06-A3E2-E2A6A1A320D8}">
      <dsp:nvSpPr>
        <dsp:cNvPr id="0" name=""/>
        <dsp:cNvSpPr/>
      </dsp:nvSpPr>
      <dsp:spPr>
        <a:xfrm>
          <a:off x="237392" y="1384400"/>
          <a:ext cx="3323492"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620" tIns="0" rIns="125620" bIns="0" numCol="1" spcCol="1270" anchor="ctr" anchorCtr="0">
          <a:noAutofit/>
        </a:bodyPr>
        <a:lstStyle/>
        <a:p>
          <a:pPr marL="0" lvl="0" indent="0" algn="l" defTabSz="666750" rtl="0">
            <a:lnSpc>
              <a:spcPct val="90000"/>
            </a:lnSpc>
            <a:spcBef>
              <a:spcPct val="0"/>
            </a:spcBef>
            <a:spcAft>
              <a:spcPct val="35000"/>
            </a:spcAft>
            <a:buNone/>
          </a:pPr>
          <a:r>
            <a:rPr lang="de-DE" sz="1500" kern="1200" dirty="0">
              <a:latin typeface="Arial"/>
            </a:rPr>
            <a:t>Ökobilanz </a:t>
          </a:r>
          <a:br>
            <a:rPr lang="de-DE" sz="1500" kern="1200" dirty="0">
              <a:latin typeface="Arial"/>
            </a:rPr>
          </a:br>
          <a:r>
            <a:rPr lang="de-DE" sz="1500" kern="1200" dirty="0">
              <a:latin typeface="Arial"/>
            </a:rPr>
            <a:t>(Life-Cycle-Assessment)</a:t>
          </a:r>
          <a:endParaRPr lang="de-DE" sz="1500" kern="1200" dirty="0"/>
        </a:p>
      </dsp:txBody>
      <dsp:txXfrm>
        <a:off x="259008" y="1406016"/>
        <a:ext cx="3280260" cy="399568"/>
      </dsp:txXfrm>
    </dsp:sp>
    <dsp:sp modelId="{B89B7FED-F513-4510-8C73-13458EE6F845}">
      <dsp:nvSpPr>
        <dsp:cNvPr id="0" name=""/>
        <dsp:cNvSpPr/>
      </dsp:nvSpPr>
      <dsp:spPr>
        <a:xfrm>
          <a:off x="0" y="3561950"/>
          <a:ext cx="4747845" cy="12521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486" tIns="312420" rIns="368486" bIns="106680" numCol="1" spcCol="1270" anchor="t" anchorCtr="0">
          <a:noAutofit/>
        </a:bodyPr>
        <a:lstStyle/>
        <a:p>
          <a:pPr marL="114300" lvl="1" indent="-114300" algn="l" defTabSz="666750" rtl="0">
            <a:lnSpc>
              <a:spcPct val="90000"/>
            </a:lnSpc>
            <a:spcBef>
              <a:spcPct val="0"/>
            </a:spcBef>
            <a:spcAft>
              <a:spcPct val="15000"/>
            </a:spcAft>
            <a:buChar char="•"/>
          </a:pPr>
          <a:r>
            <a:rPr lang="de-DE" sz="1500" kern="1200" dirty="0">
              <a:latin typeface="Arial"/>
            </a:rPr>
            <a:t>Betrachtung der THG-Emissionen eines Produkts</a:t>
          </a:r>
        </a:p>
        <a:p>
          <a:pPr marL="114300" lvl="1" indent="-114300" algn="l" defTabSz="666750" rtl="0">
            <a:lnSpc>
              <a:spcPct val="90000"/>
            </a:lnSpc>
            <a:spcBef>
              <a:spcPct val="0"/>
            </a:spcBef>
            <a:spcAft>
              <a:spcPct val="15000"/>
            </a:spcAft>
            <a:buChar char="•"/>
          </a:pPr>
          <a:r>
            <a:rPr lang="de-DE" sz="1500" kern="1200" dirty="0">
              <a:latin typeface="Arial"/>
            </a:rPr>
            <a:t>Ziel: Reduktion der Emission und somit Aufhalten des Klimawandels</a:t>
          </a:r>
        </a:p>
      </dsp:txBody>
      <dsp:txXfrm>
        <a:off x="0" y="3561950"/>
        <a:ext cx="4747845" cy="1252125"/>
      </dsp:txXfrm>
    </dsp:sp>
    <dsp:sp modelId="{00C39E47-FC46-4B22-8823-F5B6FC977F60}">
      <dsp:nvSpPr>
        <dsp:cNvPr id="0" name=""/>
        <dsp:cNvSpPr/>
      </dsp:nvSpPr>
      <dsp:spPr>
        <a:xfrm>
          <a:off x="237392" y="3340550"/>
          <a:ext cx="3323492"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620" tIns="0" rIns="125620" bIns="0" numCol="1" spcCol="1270" anchor="ctr" anchorCtr="0">
          <a:noAutofit/>
        </a:bodyPr>
        <a:lstStyle/>
        <a:p>
          <a:pPr marL="0" lvl="0" indent="0" algn="l" defTabSz="666750">
            <a:lnSpc>
              <a:spcPct val="90000"/>
            </a:lnSpc>
            <a:spcBef>
              <a:spcPct val="0"/>
            </a:spcBef>
            <a:spcAft>
              <a:spcPct val="35000"/>
            </a:spcAft>
            <a:buNone/>
          </a:pPr>
          <a:r>
            <a:rPr lang="de-DE" sz="1500" kern="1200" dirty="0">
              <a:latin typeface="Arial"/>
            </a:rPr>
            <a:t>THG-Bewertung</a:t>
          </a:r>
          <a:endParaRPr lang="de-DE" sz="1500" kern="1200" dirty="0"/>
        </a:p>
      </dsp:txBody>
      <dsp:txXfrm>
        <a:off x="259008" y="3362166"/>
        <a:ext cx="3280260" cy="39956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36A19-6AD4-F44D-9FF2-7D621D707936}">
      <dsp:nvSpPr>
        <dsp:cNvPr id="0" name=""/>
        <dsp:cNvSpPr/>
      </dsp:nvSpPr>
      <dsp:spPr>
        <a:xfrm>
          <a:off x="1443384" y="1612"/>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Mineral</a:t>
          </a:r>
        </a:p>
      </dsp:txBody>
      <dsp:txXfrm>
        <a:off x="1457376" y="15604"/>
        <a:ext cx="1129534" cy="449754"/>
      </dsp:txXfrm>
    </dsp:sp>
    <dsp:sp modelId="{F09D07F0-F620-8D42-9E1C-815392DB40B7}">
      <dsp:nvSpPr>
        <dsp:cNvPr id="0" name=""/>
        <dsp:cNvSpPr/>
      </dsp:nvSpPr>
      <dsp:spPr>
        <a:xfrm rot="5400000">
          <a:off x="1932567" y="491294"/>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957648" y="509210"/>
        <a:ext cx="128990" cy="125406"/>
      </dsp:txXfrm>
    </dsp:sp>
    <dsp:sp modelId="{95008A1C-6D1F-F94C-A371-961E2C87245F}">
      <dsp:nvSpPr>
        <dsp:cNvPr id="0" name=""/>
        <dsp:cNvSpPr/>
      </dsp:nvSpPr>
      <dsp:spPr>
        <a:xfrm>
          <a:off x="1443384" y="718219"/>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Rohstoff</a:t>
          </a:r>
        </a:p>
      </dsp:txBody>
      <dsp:txXfrm>
        <a:off x="1457376" y="732211"/>
        <a:ext cx="1129534" cy="449754"/>
      </dsp:txXfrm>
    </dsp:sp>
    <dsp:sp modelId="{331C9201-D7EC-4844-B149-6AF311A01D3C}">
      <dsp:nvSpPr>
        <dsp:cNvPr id="0" name=""/>
        <dsp:cNvSpPr/>
      </dsp:nvSpPr>
      <dsp:spPr>
        <a:xfrm rot="5400000">
          <a:off x="1932567" y="1207901"/>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957648" y="1225817"/>
        <a:ext cx="128990" cy="125406"/>
      </dsp:txXfrm>
    </dsp:sp>
    <dsp:sp modelId="{62A249CF-6AA8-1A41-938B-950BF90C0458}">
      <dsp:nvSpPr>
        <dsp:cNvPr id="0" name=""/>
        <dsp:cNvSpPr/>
      </dsp:nvSpPr>
      <dsp:spPr>
        <a:xfrm>
          <a:off x="1443384" y="1434827"/>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Halbzeug</a:t>
          </a:r>
        </a:p>
      </dsp:txBody>
      <dsp:txXfrm>
        <a:off x="1457376" y="1448819"/>
        <a:ext cx="1129534" cy="449754"/>
      </dsp:txXfrm>
    </dsp:sp>
    <dsp:sp modelId="{86C8E049-DB3C-B045-B3D5-F950A7480853}">
      <dsp:nvSpPr>
        <dsp:cNvPr id="0" name=""/>
        <dsp:cNvSpPr/>
      </dsp:nvSpPr>
      <dsp:spPr>
        <a:xfrm rot="5400000">
          <a:off x="1932567" y="1924508"/>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957648" y="1942424"/>
        <a:ext cx="128990" cy="125406"/>
      </dsp:txXfrm>
    </dsp:sp>
    <dsp:sp modelId="{B90E6D2C-76CB-4649-9224-76E0DA3C9CAC}">
      <dsp:nvSpPr>
        <dsp:cNvPr id="0" name=""/>
        <dsp:cNvSpPr/>
      </dsp:nvSpPr>
      <dsp:spPr>
        <a:xfrm>
          <a:off x="1443384" y="2151434"/>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Produkt</a:t>
          </a:r>
        </a:p>
      </dsp:txBody>
      <dsp:txXfrm>
        <a:off x="1457376" y="2165426"/>
        <a:ext cx="1129534" cy="449754"/>
      </dsp:txXfrm>
    </dsp:sp>
    <dsp:sp modelId="{3BED02C3-B1C7-7742-9846-AC4EB16A54D4}">
      <dsp:nvSpPr>
        <dsp:cNvPr id="0" name=""/>
        <dsp:cNvSpPr/>
      </dsp:nvSpPr>
      <dsp:spPr>
        <a:xfrm rot="5400000">
          <a:off x="1932567" y="2641116"/>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957648" y="2659032"/>
        <a:ext cx="128990" cy="125406"/>
      </dsp:txXfrm>
    </dsp:sp>
    <dsp:sp modelId="{4D64E621-121D-8A4F-A811-FE5575BFC39E}">
      <dsp:nvSpPr>
        <dsp:cNvPr id="0" name=""/>
        <dsp:cNvSpPr/>
      </dsp:nvSpPr>
      <dsp:spPr>
        <a:xfrm>
          <a:off x="1443384" y="2868041"/>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Nutzung</a:t>
          </a:r>
        </a:p>
      </dsp:txBody>
      <dsp:txXfrm>
        <a:off x="1457376" y="2882033"/>
        <a:ext cx="1129534" cy="449754"/>
      </dsp:txXfrm>
    </dsp:sp>
    <dsp:sp modelId="{8FB16D1B-6B87-CD46-AF09-EB53CC583ECA}">
      <dsp:nvSpPr>
        <dsp:cNvPr id="0" name=""/>
        <dsp:cNvSpPr/>
      </dsp:nvSpPr>
      <dsp:spPr>
        <a:xfrm rot="5400000">
          <a:off x="1932567" y="3357723"/>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957648" y="3375639"/>
        <a:ext cx="128990" cy="125406"/>
      </dsp:txXfrm>
    </dsp:sp>
    <dsp:sp modelId="{383DA805-F26A-F849-87FF-4944D1977575}">
      <dsp:nvSpPr>
        <dsp:cNvPr id="0" name=""/>
        <dsp:cNvSpPr/>
      </dsp:nvSpPr>
      <dsp:spPr>
        <a:xfrm>
          <a:off x="1443384" y="3584649"/>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Recycling</a:t>
          </a:r>
        </a:p>
      </dsp:txBody>
      <dsp:txXfrm>
        <a:off x="1457376" y="3598641"/>
        <a:ext cx="1129534" cy="4497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A7D56-8F0D-4B48-8890-1CB2FD691B06}">
      <dsp:nvSpPr>
        <dsp:cNvPr id="0" name=""/>
        <dsp:cNvSpPr/>
      </dsp:nvSpPr>
      <dsp:spPr>
        <a:xfrm>
          <a:off x="3302880" y="2503"/>
          <a:ext cx="2306464" cy="617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Bergbau</a:t>
          </a:r>
        </a:p>
      </dsp:txBody>
      <dsp:txXfrm>
        <a:off x="3333016" y="32639"/>
        <a:ext cx="2246192" cy="557067"/>
      </dsp:txXfrm>
    </dsp:sp>
    <dsp:sp modelId="{87CA6FC6-0E3C-6947-B294-1143F30336F6}">
      <dsp:nvSpPr>
        <dsp:cNvPr id="0" name=""/>
        <dsp:cNvSpPr/>
      </dsp:nvSpPr>
      <dsp:spPr>
        <a:xfrm>
          <a:off x="1882911" y="410570"/>
          <a:ext cx="4284615" cy="4284615"/>
        </a:xfrm>
        <a:custGeom>
          <a:avLst/>
          <a:gdLst/>
          <a:ahLst/>
          <a:cxnLst/>
          <a:rect l="0" t="0" r="0" b="0"/>
          <a:pathLst>
            <a:path>
              <a:moveTo>
                <a:pt x="3152826" y="253303"/>
              </a:moveTo>
              <a:arcTo wR="2142307" hR="2142307" stAng="17888667" swAng="471212"/>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DB4798F-7D83-9440-AAD9-E1E9167B9277}">
      <dsp:nvSpPr>
        <dsp:cNvPr id="0" name=""/>
        <dsp:cNvSpPr/>
      </dsp:nvSpPr>
      <dsp:spPr>
        <a:xfrm>
          <a:off x="4817702" y="878769"/>
          <a:ext cx="2306464" cy="7631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Al</a:t>
          </a:r>
          <a:r>
            <a:rPr lang="de-DE" sz="2400" kern="1200" baseline="-25000" dirty="0"/>
            <a:t>2</a:t>
          </a:r>
          <a:r>
            <a:rPr lang="de-DE" sz="2400" kern="1200" dirty="0"/>
            <a:t>O</a:t>
          </a:r>
          <a:r>
            <a:rPr lang="de-DE" sz="2400" kern="1200" baseline="-25000" dirty="0"/>
            <a:t>3</a:t>
          </a:r>
          <a:br>
            <a:rPr lang="de-DE" sz="2400" kern="1200" baseline="-25000" dirty="0"/>
          </a:br>
          <a:r>
            <a:rPr lang="de-DE" sz="2400" kern="1200" baseline="0" dirty="0"/>
            <a:t>Verhüttung</a:t>
          </a:r>
        </a:p>
      </dsp:txBody>
      <dsp:txXfrm>
        <a:off x="4854957" y="916024"/>
        <a:ext cx="2231954" cy="688669"/>
      </dsp:txXfrm>
    </dsp:sp>
    <dsp:sp modelId="{C5FB2E3E-EE3E-B84B-8216-0B7099F0D858}">
      <dsp:nvSpPr>
        <dsp:cNvPr id="0" name=""/>
        <dsp:cNvSpPr/>
      </dsp:nvSpPr>
      <dsp:spPr>
        <a:xfrm>
          <a:off x="2620629" y="1083651"/>
          <a:ext cx="4284615" cy="4284615"/>
        </a:xfrm>
        <a:custGeom>
          <a:avLst/>
          <a:gdLst/>
          <a:ahLst/>
          <a:cxnLst/>
          <a:rect l="0" t="0" r="0" b="0"/>
          <a:pathLst>
            <a:path>
              <a:moveTo>
                <a:pt x="3664483" y="634838"/>
              </a:moveTo>
              <a:arcTo wR="2142307" hR="2142307" stAng="18916688" swAng="534916"/>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381D97F-7C03-4245-8923-CFA935928D2E}">
      <dsp:nvSpPr>
        <dsp:cNvPr id="0" name=""/>
        <dsp:cNvSpPr/>
      </dsp:nvSpPr>
      <dsp:spPr>
        <a:xfrm>
          <a:off x="5445188" y="2063925"/>
          <a:ext cx="2306464" cy="7791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Aluminium</a:t>
          </a:r>
          <a:br>
            <a:rPr lang="de-DE" sz="2400" kern="1200" dirty="0"/>
          </a:br>
          <a:r>
            <a:rPr lang="de-DE" sz="2400" kern="1200" dirty="0"/>
            <a:t>Elektrolyse</a:t>
          </a:r>
        </a:p>
      </dsp:txBody>
      <dsp:txXfrm>
        <a:off x="5483221" y="2101958"/>
        <a:ext cx="2230398" cy="703046"/>
      </dsp:txXfrm>
    </dsp:sp>
    <dsp:sp modelId="{ED30096D-7068-674B-9221-ED00F863093A}">
      <dsp:nvSpPr>
        <dsp:cNvPr id="0" name=""/>
        <dsp:cNvSpPr/>
      </dsp:nvSpPr>
      <dsp:spPr>
        <a:xfrm>
          <a:off x="2495607" y="-239839"/>
          <a:ext cx="4284615" cy="4284615"/>
        </a:xfrm>
        <a:custGeom>
          <a:avLst/>
          <a:gdLst/>
          <a:ahLst/>
          <a:cxnLst/>
          <a:rect l="0" t="0" r="0" b="0"/>
          <a:pathLst>
            <a:path>
              <a:moveTo>
                <a:pt x="4006454" y="3197979"/>
              </a:moveTo>
              <a:arcTo wR="2142307" hR="2142307" stAng="1771380" swAng="630458"/>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19B59DE9-2BC3-CD49-A729-940AEAA1356D}">
      <dsp:nvSpPr>
        <dsp:cNvPr id="0" name=""/>
        <dsp:cNvSpPr/>
      </dsp:nvSpPr>
      <dsp:spPr>
        <a:xfrm>
          <a:off x="4834648" y="3377424"/>
          <a:ext cx="2306464" cy="617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Transport</a:t>
          </a:r>
        </a:p>
      </dsp:txBody>
      <dsp:txXfrm>
        <a:off x="4864784" y="3407560"/>
        <a:ext cx="2246192" cy="557067"/>
      </dsp:txXfrm>
    </dsp:sp>
    <dsp:sp modelId="{5F068093-B2AE-114C-A7BF-8F3FED416964}">
      <dsp:nvSpPr>
        <dsp:cNvPr id="0" name=""/>
        <dsp:cNvSpPr/>
      </dsp:nvSpPr>
      <dsp:spPr>
        <a:xfrm>
          <a:off x="1995582" y="173189"/>
          <a:ext cx="4284615" cy="4284615"/>
        </a:xfrm>
        <a:custGeom>
          <a:avLst/>
          <a:gdLst/>
          <a:ahLst/>
          <a:cxnLst/>
          <a:rect l="0" t="0" r="0" b="0"/>
          <a:pathLst>
            <a:path>
              <a:moveTo>
                <a:pt x="3380936" y="3890244"/>
              </a:moveTo>
              <a:arcTo wR="2142307" hR="2142307" stAng="3280664" swAng="554013"/>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D1E412EC-5149-F944-8B86-888C86A47744}">
      <dsp:nvSpPr>
        <dsp:cNvPr id="0" name=""/>
        <dsp:cNvSpPr/>
      </dsp:nvSpPr>
      <dsp:spPr>
        <a:xfrm>
          <a:off x="3302880" y="4287119"/>
          <a:ext cx="2306464" cy="617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Halbzeuge</a:t>
          </a:r>
        </a:p>
      </dsp:txBody>
      <dsp:txXfrm>
        <a:off x="3333016" y="4317255"/>
        <a:ext cx="2246192" cy="557067"/>
      </dsp:txXfrm>
    </dsp:sp>
    <dsp:sp modelId="{67C9CD1E-BB9F-5143-8004-EC375E9D81A0}">
      <dsp:nvSpPr>
        <dsp:cNvPr id="0" name=""/>
        <dsp:cNvSpPr/>
      </dsp:nvSpPr>
      <dsp:spPr>
        <a:xfrm>
          <a:off x="2667238" y="183441"/>
          <a:ext cx="4284615" cy="4284615"/>
        </a:xfrm>
        <a:custGeom>
          <a:avLst/>
          <a:gdLst/>
          <a:ahLst/>
          <a:cxnLst/>
          <a:rect l="0" t="0" r="0" b="0"/>
          <a:pathLst>
            <a:path>
              <a:moveTo>
                <a:pt x="1178727" y="4055680"/>
              </a:moveTo>
              <a:arcTo wR="2142307" hR="2142307" stAng="7003799" swAng="544892"/>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348B6B0-C27F-FC45-8623-1979B2DE508C}">
      <dsp:nvSpPr>
        <dsp:cNvPr id="0" name=""/>
        <dsp:cNvSpPr/>
      </dsp:nvSpPr>
      <dsp:spPr>
        <a:xfrm>
          <a:off x="1804976" y="3377427"/>
          <a:ext cx="2306464" cy="617339"/>
        </a:xfrm>
        <a:prstGeom prst="roundRect">
          <a:avLst/>
        </a:prstGeom>
        <a:solidFill>
          <a:schemeClr val="accent1">
            <a:alpha val="98000"/>
          </a:schemeClr>
        </a:solidFill>
        <a:ln w="25400" cap="flat" cmpd="sng" algn="ctr">
          <a:solidFill>
            <a:schemeClr val="lt1">
              <a:hueOff val="0"/>
              <a:satOff val="0"/>
              <a:lumOff val="0"/>
              <a:alpha val="61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Produkte</a:t>
          </a:r>
        </a:p>
      </dsp:txBody>
      <dsp:txXfrm>
        <a:off x="1835112" y="3407563"/>
        <a:ext cx="2246192" cy="557067"/>
      </dsp:txXfrm>
    </dsp:sp>
    <dsp:sp modelId="{98395DE5-25D3-AB4F-879D-96EA2DF9D7D6}">
      <dsp:nvSpPr>
        <dsp:cNvPr id="0" name=""/>
        <dsp:cNvSpPr/>
      </dsp:nvSpPr>
      <dsp:spPr>
        <a:xfrm>
          <a:off x="2151201" y="-250936"/>
          <a:ext cx="4284615" cy="4284615"/>
        </a:xfrm>
        <a:custGeom>
          <a:avLst/>
          <a:gdLst/>
          <a:ahLst/>
          <a:cxnLst/>
          <a:rect l="0" t="0" r="0" b="0"/>
          <a:pathLst>
            <a:path>
              <a:moveTo>
                <a:pt x="500095" y="3518034"/>
              </a:moveTo>
              <a:arcTo wR="2142307" hR="2142307" stAng="8402770" swAng="720187"/>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BFB49CBE-CB1C-B048-B1DF-53F9735D337F}">
      <dsp:nvSpPr>
        <dsp:cNvPr id="0" name=""/>
        <dsp:cNvSpPr/>
      </dsp:nvSpPr>
      <dsp:spPr>
        <a:xfrm>
          <a:off x="1160572" y="2144811"/>
          <a:ext cx="2306464" cy="617339"/>
        </a:xfrm>
        <a:prstGeom prst="roundRect">
          <a:avLst/>
        </a:prstGeom>
        <a:solidFill>
          <a:schemeClr val="accent1">
            <a:alpha val="98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Nutzung</a:t>
          </a:r>
        </a:p>
      </dsp:txBody>
      <dsp:txXfrm>
        <a:off x="1190708" y="2174947"/>
        <a:ext cx="2246192" cy="557067"/>
      </dsp:txXfrm>
    </dsp:sp>
    <dsp:sp modelId="{3D67D3FA-BC0C-4647-8C74-CBED956E5E6A}">
      <dsp:nvSpPr>
        <dsp:cNvPr id="0" name=""/>
        <dsp:cNvSpPr/>
      </dsp:nvSpPr>
      <dsp:spPr>
        <a:xfrm>
          <a:off x="2125232" y="929460"/>
          <a:ext cx="4284615" cy="4284615"/>
        </a:xfrm>
        <a:custGeom>
          <a:avLst/>
          <a:gdLst/>
          <a:ahLst/>
          <a:cxnLst/>
          <a:rect l="0" t="0" r="0" b="0"/>
          <a:pathLst>
            <a:path>
              <a:moveTo>
                <a:pt x="274415" y="1093278"/>
              </a:moveTo>
              <a:arcTo wR="2142307" hR="2142307" stAng="12559143" swAng="667317"/>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 modelId="{57464247-C942-884C-8FEB-4BE921701794}">
      <dsp:nvSpPr>
        <dsp:cNvPr id="0" name=""/>
        <dsp:cNvSpPr/>
      </dsp:nvSpPr>
      <dsp:spPr>
        <a:xfrm>
          <a:off x="1771101" y="962988"/>
          <a:ext cx="2306464" cy="617339"/>
        </a:xfrm>
        <a:prstGeom prst="roundRect">
          <a:avLst/>
        </a:prstGeom>
        <a:solidFill>
          <a:schemeClr val="accent1">
            <a:alpha val="98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Recycling</a:t>
          </a:r>
        </a:p>
      </dsp:txBody>
      <dsp:txXfrm>
        <a:off x="1801237" y="993124"/>
        <a:ext cx="2246192" cy="557067"/>
      </dsp:txXfrm>
    </dsp:sp>
    <dsp:sp modelId="{B0A75BD3-5FEB-684E-8E8A-4BEA5551DC92}">
      <dsp:nvSpPr>
        <dsp:cNvPr id="0" name=""/>
        <dsp:cNvSpPr/>
      </dsp:nvSpPr>
      <dsp:spPr>
        <a:xfrm>
          <a:off x="2672988" y="443372"/>
          <a:ext cx="4284615" cy="4284615"/>
        </a:xfrm>
        <a:custGeom>
          <a:avLst/>
          <a:gdLst/>
          <a:ahLst/>
          <a:cxnLst/>
          <a:rect l="0" t="0" r="0" b="0"/>
          <a:pathLst>
            <a:path>
              <a:moveTo>
                <a:pt x="843945" y="438271"/>
              </a:moveTo>
              <a:arcTo wR="2142307" hR="2142307" stAng="13961701" swAng="625881"/>
            </a:path>
          </a:pathLst>
        </a:custGeom>
        <a:noFill/>
        <a:ln w="25400" cap="flat" cmpd="sng" algn="ctr">
          <a:solidFill>
            <a:schemeClr val="accent4">
              <a:alpha val="9600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4685-738A-7C42-A0F6-38513EC47313}">
      <dsp:nvSpPr>
        <dsp:cNvPr id="0" name=""/>
        <dsp:cNvSpPr/>
      </dsp:nvSpPr>
      <dsp:spPr>
        <a:xfrm rot="5400000">
          <a:off x="-474907" y="474907"/>
          <a:ext cx="3166052" cy="221623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de-DE" sz="6000" kern="1200" dirty="0"/>
            <a:t>Bauxit</a:t>
          </a:r>
        </a:p>
      </dsp:txBody>
      <dsp:txXfrm rot="-5400000">
        <a:off x="1" y="1108117"/>
        <a:ext cx="2216236" cy="949816"/>
      </dsp:txXfrm>
    </dsp:sp>
    <dsp:sp modelId="{8EAB039E-F55F-7642-8BA0-A3F27DA474CF}">
      <dsp:nvSpPr>
        <dsp:cNvPr id="0" name=""/>
        <dsp:cNvSpPr/>
      </dsp:nvSpPr>
      <dsp:spPr>
        <a:xfrm rot="5400000">
          <a:off x="4535263" y="-2319027"/>
          <a:ext cx="2057933" cy="669598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de-DE" sz="2500" kern="1200" dirty="0"/>
            <a:t>Bauxitgewinnung im Tagebau</a:t>
          </a:r>
        </a:p>
        <a:p>
          <a:pPr marL="228600" lvl="1" indent="-228600" algn="l" defTabSz="1111250">
            <a:lnSpc>
              <a:spcPct val="90000"/>
            </a:lnSpc>
            <a:spcBef>
              <a:spcPct val="0"/>
            </a:spcBef>
            <a:spcAft>
              <a:spcPct val="15000"/>
            </a:spcAft>
            <a:buChar char="•"/>
          </a:pPr>
          <a:r>
            <a:rPr lang="de-DE" sz="2500" kern="1200" dirty="0"/>
            <a:t>In welchem Naturraum wird abgebaut?</a:t>
          </a:r>
        </a:p>
        <a:p>
          <a:pPr marL="228600" lvl="1" indent="-228600" algn="l" defTabSz="1111250">
            <a:lnSpc>
              <a:spcPct val="90000"/>
            </a:lnSpc>
            <a:spcBef>
              <a:spcPct val="0"/>
            </a:spcBef>
            <a:spcAft>
              <a:spcPct val="15000"/>
            </a:spcAft>
            <a:buChar char="•"/>
          </a:pPr>
          <a:r>
            <a:rPr lang="de-DE" sz="2500" kern="1200" dirty="0"/>
            <a:t>Wo und wie wird der Abraum gelagert?</a:t>
          </a:r>
        </a:p>
        <a:p>
          <a:pPr marL="228600" lvl="1" indent="-228600" algn="l" defTabSz="1111250">
            <a:lnSpc>
              <a:spcPct val="90000"/>
            </a:lnSpc>
            <a:spcBef>
              <a:spcPct val="0"/>
            </a:spcBef>
            <a:spcAft>
              <a:spcPct val="15000"/>
            </a:spcAft>
            <a:buChar char="•"/>
          </a:pPr>
          <a:r>
            <a:rPr lang="de-DE" sz="2500" kern="1200" dirty="0"/>
            <a:t>Welche Emissionen entstehen (Stäube, Wasserbelastungen)?</a:t>
          </a:r>
        </a:p>
      </dsp:txBody>
      <dsp:txXfrm rot="-5400000">
        <a:off x="2216236" y="100460"/>
        <a:ext cx="6595528" cy="185701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8C19D-E74F-D744-A91B-1D2001C4040A}">
      <dsp:nvSpPr>
        <dsp:cNvPr id="0" name=""/>
        <dsp:cNvSpPr/>
      </dsp:nvSpPr>
      <dsp:spPr>
        <a:xfrm rot="5400000">
          <a:off x="-451008" y="451008"/>
          <a:ext cx="3006724" cy="210470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2755900">
            <a:lnSpc>
              <a:spcPct val="90000"/>
            </a:lnSpc>
            <a:spcBef>
              <a:spcPct val="0"/>
            </a:spcBef>
            <a:spcAft>
              <a:spcPct val="35000"/>
            </a:spcAft>
            <a:buNone/>
          </a:pPr>
          <a:r>
            <a:rPr lang="de-DE" sz="6200" kern="1200" dirty="0"/>
            <a:t>Al</a:t>
          </a:r>
          <a:r>
            <a:rPr lang="de-DE" sz="6200" kern="1200" baseline="-25000" dirty="0"/>
            <a:t>2</a:t>
          </a:r>
          <a:r>
            <a:rPr lang="de-DE" sz="6200" kern="1200" dirty="0"/>
            <a:t>O</a:t>
          </a:r>
          <a:r>
            <a:rPr lang="de-DE" sz="6200" kern="1200" baseline="-25000" dirty="0"/>
            <a:t>3</a:t>
          </a:r>
        </a:p>
      </dsp:txBody>
      <dsp:txXfrm rot="-5400000">
        <a:off x="1" y="1052352"/>
        <a:ext cx="2104706" cy="902018"/>
      </dsp:txXfrm>
    </dsp:sp>
    <dsp:sp modelId="{F4EBC6BA-092B-4F4D-8737-107FA36C738E}">
      <dsp:nvSpPr>
        <dsp:cNvPr id="0" name=""/>
        <dsp:cNvSpPr/>
      </dsp:nvSpPr>
      <dsp:spPr>
        <a:xfrm rot="5400000">
          <a:off x="4531280" y="-2426573"/>
          <a:ext cx="1954370" cy="680751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de-DE" sz="1700" kern="1200" dirty="0"/>
            <a:t>Woher stammt das Prozesswasser – gibt es einen Kreislauf?</a:t>
          </a:r>
        </a:p>
        <a:p>
          <a:pPr marL="171450" lvl="1" indent="-171450" algn="l" defTabSz="755650">
            <a:lnSpc>
              <a:spcPct val="90000"/>
            </a:lnSpc>
            <a:spcBef>
              <a:spcPct val="0"/>
            </a:spcBef>
            <a:spcAft>
              <a:spcPct val="15000"/>
            </a:spcAft>
            <a:buChar char="•"/>
          </a:pPr>
          <a:r>
            <a:rPr lang="de-DE" sz="1700" kern="1200" dirty="0"/>
            <a:t>Wo und wie wird der Rotschlamm gelagert? Wie steht es um Abwasser und Emissionen?</a:t>
          </a:r>
        </a:p>
        <a:p>
          <a:pPr marL="171450" lvl="1" indent="-171450" algn="l" defTabSz="755650">
            <a:lnSpc>
              <a:spcPct val="90000"/>
            </a:lnSpc>
            <a:spcBef>
              <a:spcPct val="0"/>
            </a:spcBef>
            <a:spcAft>
              <a:spcPct val="15000"/>
            </a:spcAft>
            <a:buChar char="•"/>
          </a:pPr>
          <a:r>
            <a:rPr lang="de-DE" sz="1700" kern="1200" dirty="0"/>
            <a:t>Wie wurde die Natronlauge hergestellt? (Bauxit + NaOH → Al</a:t>
          </a:r>
          <a:r>
            <a:rPr lang="de-DE" sz="1700" kern="1200" baseline="-25000" dirty="0"/>
            <a:t>2</a:t>
          </a:r>
          <a:r>
            <a:rPr lang="de-DE" sz="1700" kern="1200" dirty="0"/>
            <a:t>O</a:t>
          </a:r>
          <a:r>
            <a:rPr lang="de-DE" sz="1700" kern="1200" baseline="-25000" dirty="0"/>
            <a:t>3</a:t>
          </a:r>
          <a:r>
            <a:rPr lang="de-DE" sz="1700" kern="1200" dirty="0"/>
            <a:t>)</a:t>
          </a:r>
        </a:p>
        <a:p>
          <a:pPr marL="171450" lvl="1" indent="-171450" algn="l" defTabSz="755650">
            <a:lnSpc>
              <a:spcPct val="90000"/>
            </a:lnSpc>
            <a:spcBef>
              <a:spcPct val="0"/>
            </a:spcBef>
            <a:spcAft>
              <a:spcPct val="15000"/>
            </a:spcAft>
            <a:buChar char="•"/>
          </a:pPr>
          <a:r>
            <a:rPr lang="de-DE" sz="1700" kern="1200" dirty="0"/>
            <a:t>Welche Energieträger werden für die Prozesse genutzt?</a:t>
          </a:r>
          <a:br>
            <a:rPr lang="de-DE" sz="1700" kern="1200" dirty="0"/>
          </a:br>
          <a:r>
            <a:rPr lang="de-DE" sz="1700" kern="1200" dirty="0"/>
            <a:t>(Mischen, Autoklaven/Brennen, Eindicken, Aufrühren und Kalzinieren) </a:t>
          </a:r>
        </a:p>
      </dsp:txBody>
      <dsp:txXfrm rot="-5400000">
        <a:off x="2104706" y="95405"/>
        <a:ext cx="6712114" cy="176356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383709" y="847438"/>
          <a:ext cx="2561368" cy="18798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de-DE" sz="4200" kern="1200" dirty="0"/>
            <a:t>Al</a:t>
          </a:r>
        </a:p>
      </dsp:txBody>
      <dsp:txXfrm rot="-5400000">
        <a:off x="-42966" y="1446638"/>
        <a:ext cx="1879883" cy="681485"/>
      </dsp:txXfrm>
    </dsp:sp>
    <dsp:sp modelId="{E920DA35-062A-FD4F-9FD4-6BD7E5D258E9}">
      <dsp:nvSpPr>
        <dsp:cNvPr id="0" name=""/>
        <dsp:cNvSpPr/>
      </dsp:nvSpPr>
      <dsp:spPr>
        <a:xfrm rot="5400000">
          <a:off x="4339341" y="-2277955"/>
          <a:ext cx="1831199" cy="740050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de-DE" sz="1900" kern="1200" dirty="0"/>
            <a:t>Welche Energieträger werden für den Strom der Schmelzfluss-Elektrolyse genutzt?</a:t>
          </a:r>
        </a:p>
        <a:p>
          <a:pPr marL="171450" lvl="1" indent="-171450" algn="l" defTabSz="844550">
            <a:lnSpc>
              <a:spcPct val="90000"/>
            </a:lnSpc>
            <a:spcBef>
              <a:spcPct val="0"/>
            </a:spcBef>
            <a:spcAft>
              <a:spcPct val="15000"/>
            </a:spcAft>
            <a:buChar char="•"/>
          </a:pPr>
          <a:r>
            <a:rPr lang="de-DE" sz="1900" kern="1200" dirty="0"/>
            <a:t>Wie wurden die Anoden- (und Kathodenmaterialien (Graphit) gewonnen?</a:t>
          </a:r>
        </a:p>
        <a:p>
          <a:pPr marL="171450" lvl="1" indent="-171450" algn="l" defTabSz="844550">
            <a:lnSpc>
              <a:spcPct val="90000"/>
            </a:lnSpc>
            <a:spcBef>
              <a:spcPct val="0"/>
            </a:spcBef>
            <a:spcAft>
              <a:spcPct val="15000"/>
            </a:spcAft>
            <a:buChar char="•"/>
          </a:pPr>
          <a:r>
            <a:rPr lang="de-DE" sz="1900" kern="1200" dirty="0"/>
            <a:t>Wie wurde das Kryolith als Eutektikum gewonnen (Temperaturerniedrigung)?</a:t>
          </a:r>
        </a:p>
      </dsp:txBody>
      <dsp:txXfrm rot="-5400000">
        <a:off x="1554690" y="596088"/>
        <a:ext cx="7311109" cy="165241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292695" y="461289"/>
          <a:ext cx="1394238" cy="10232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de-DE" sz="2300" kern="1200" dirty="0"/>
            <a:t>Al</a:t>
          </a:r>
        </a:p>
      </dsp:txBody>
      <dsp:txXfrm rot="-5400000">
        <a:off x="-107217" y="787454"/>
        <a:ext cx="1023283" cy="370955"/>
      </dsp:txXfrm>
    </dsp:sp>
    <dsp:sp modelId="{E920DA35-062A-FD4F-9FD4-6BD7E5D258E9}">
      <dsp:nvSpPr>
        <dsp:cNvPr id="0" name=""/>
        <dsp:cNvSpPr/>
      </dsp:nvSpPr>
      <dsp:spPr>
        <a:xfrm rot="5400000">
          <a:off x="4308721" y="-3438127"/>
          <a:ext cx="996782" cy="842466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de-DE" sz="2000" kern="1200" dirty="0"/>
            <a:t>Wie ist der Strommix des Landes?</a:t>
          </a:r>
        </a:p>
        <a:p>
          <a:pPr marL="228600" lvl="1" indent="-228600" algn="l" defTabSz="889000">
            <a:lnSpc>
              <a:spcPct val="90000"/>
            </a:lnSpc>
            <a:spcBef>
              <a:spcPct val="0"/>
            </a:spcBef>
            <a:spcAft>
              <a:spcPct val="15000"/>
            </a:spcAft>
            <a:buChar char="•"/>
          </a:pPr>
          <a:r>
            <a:rPr lang="de-DE" sz="2000" kern="1200" dirty="0"/>
            <a:t>Wie viele Emissionen können eingespart werden, </a:t>
          </a:r>
          <a:br>
            <a:rPr lang="de-DE" sz="2000" kern="1200" dirty="0"/>
          </a:br>
          <a:r>
            <a:rPr lang="de-DE" sz="2000" kern="1200" dirty="0"/>
            <a:t>wenn der EE-Anteil auf 50% steigt?</a:t>
          </a:r>
        </a:p>
      </dsp:txBody>
      <dsp:txXfrm rot="-5400000">
        <a:off x="594783" y="324470"/>
        <a:ext cx="8376001" cy="8994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368870" y="1139388"/>
          <a:ext cx="2371081" cy="17402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t>Trans-</a:t>
          </a:r>
          <a:br>
            <a:rPr lang="de-DE" sz="2000" kern="1200" dirty="0"/>
          </a:br>
          <a:r>
            <a:rPr lang="de-DE" sz="2000" kern="1200" dirty="0"/>
            <a:t>porte</a:t>
          </a:r>
        </a:p>
      </dsp:txBody>
      <dsp:txXfrm rot="-5400000">
        <a:off x="-53441" y="1694071"/>
        <a:ext cx="1740224" cy="630857"/>
      </dsp:txXfrm>
    </dsp:sp>
    <dsp:sp modelId="{E920DA35-062A-FD4F-9FD4-6BD7E5D258E9}">
      <dsp:nvSpPr>
        <dsp:cNvPr id="0" name=""/>
        <dsp:cNvSpPr/>
      </dsp:nvSpPr>
      <dsp:spPr>
        <a:xfrm rot="5400000">
          <a:off x="3890108" y="-2112200"/>
          <a:ext cx="2583639" cy="756747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de-DE" sz="2300" kern="1200" dirty="0"/>
            <a:t>Transportmittel in der Mine (LKW)</a:t>
          </a:r>
        </a:p>
        <a:p>
          <a:pPr marL="228600" lvl="1" indent="-228600" algn="l" defTabSz="1022350">
            <a:lnSpc>
              <a:spcPct val="90000"/>
            </a:lnSpc>
            <a:spcBef>
              <a:spcPct val="0"/>
            </a:spcBef>
            <a:spcAft>
              <a:spcPct val="15000"/>
            </a:spcAft>
            <a:buChar char="•"/>
          </a:pPr>
          <a:r>
            <a:rPr lang="de-DE" sz="2300" kern="1200" dirty="0"/>
            <a:t>Verfrachtung von Bauxit zur Verhüttung und Elektrolyse (LKW, Bahn, Schiff)</a:t>
          </a:r>
        </a:p>
        <a:p>
          <a:pPr marL="228600" lvl="1" indent="-228600" algn="l" defTabSz="1022350">
            <a:lnSpc>
              <a:spcPct val="90000"/>
            </a:lnSpc>
            <a:spcBef>
              <a:spcPct val="0"/>
            </a:spcBef>
            <a:spcAft>
              <a:spcPct val="15000"/>
            </a:spcAft>
            <a:buChar char="•"/>
          </a:pPr>
          <a:r>
            <a:rPr lang="de-DE" sz="2300" kern="1200" dirty="0"/>
            <a:t>Belieferung von Halbzeugherstellern (LKW, Bahn)</a:t>
          </a:r>
        </a:p>
        <a:p>
          <a:pPr marL="228600" lvl="1" indent="-228600" algn="l" defTabSz="1022350">
            <a:lnSpc>
              <a:spcPct val="90000"/>
            </a:lnSpc>
            <a:spcBef>
              <a:spcPct val="0"/>
            </a:spcBef>
            <a:spcAft>
              <a:spcPct val="15000"/>
            </a:spcAft>
            <a:buChar char="•"/>
          </a:pPr>
          <a:r>
            <a:rPr lang="de-DE" sz="2300" kern="1200" dirty="0"/>
            <a:t>Belieferung von Produzenten (LKW)</a:t>
          </a:r>
        </a:p>
        <a:p>
          <a:pPr marL="228600" lvl="1" indent="-228600" algn="l" defTabSz="1022350">
            <a:lnSpc>
              <a:spcPct val="90000"/>
            </a:lnSpc>
            <a:spcBef>
              <a:spcPct val="0"/>
            </a:spcBef>
            <a:spcAft>
              <a:spcPct val="15000"/>
            </a:spcAft>
            <a:buChar char="•"/>
          </a:pPr>
          <a:r>
            <a:rPr lang="de-DE" sz="2300" kern="1200" dirty="0"/>
            <a:t>Belieferung von Kunden mit Produkten (LKW)</a:t>
          </a:r>
        </a:p>
      </dsp:txBody>
      <dsp:txXfrm rot="-5400000">
        <a:off x="1398189" y="505842"/>
        <a:ext cx="7441356" cy="233139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503897" y="955182"/>
          <a:ext cx="3177879" cy="206413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e-DE" sz="2800" kern="1200" dirty="0"/>
            <a:t>Halb-</a:t>
          </a:r>
          <a:br>
            <a:rPr lang="de-DE" sz="2800" kern="1200" dirty="0"/>
          </a:br>
          <a:r>
            <a:rPr lang="de-DE" sz="2800" kern="1200" dirty="0"/>
            <a:t>zeug</a:t>
          </a:r>
          <a:br>
            <a:rPr lang="de-DE" sz="2800" kern="1200" dirty="0"/>
          </a:br>
          <a:r>
            <a:rPr lang="de-DE" sz="2800" kern="1200" dirty="0"/>
            <a:t>Al-Guss</a:t>
          </a:r>
        </a:p>
      </dsp:txBody>
      <dsp:txXfrm rot="-5400000">
        <a:off x="52974" y="1430380"/>
        <a:ext cx="2064138" cy="1113741"/>
      </dsp:txXfrm>
    </dsp:sp>
    <dsp:sp modelId="{E920DA35-062A-FD4F-9FD4-6BD7E5D258E9}">
      <dsp:nvSpPr>
        <dsp:cNvPr id="0" name=""/>
        <dsp:cNvSpPr/>
      </dsp:nvSpPr>
      <dsp:spPr>
        <a:xfrm rot="5400000">
          <a:off x="3912047" y="-1422625"/>
          <a:ext cx="2932052" cy="577444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Aluminium ist weich und kann ohne großen Energieaufwand umgeformt werden (mechanisch oder thermisch)</a:t>
          </a:r>
        </a:p>
        <a:p>
          <a:pPr marL="171450" lvl="1" indent="-171450" algn="l" defTabSz="711200">
            <a:lnSpc>
              <a:spcPct val="90000"/>
            </a:lnSpc>
            <a:spcBef>
              <a:spcPct val="0"/>
            </a:spcBef>
            <a:spcAft>
              <a:spcPct val="15000"/>
            </a:spcAft>
            <a:buChar char="•"/>
          </a:pPr>
          <a:r>
            <a:rPr lang="de-DE" sz="1600" kern="1200" dirty="0"/>
            <a:t>Nur durch die Legierung ist Al gut bearbeitbar (Legierung mit Be, Mg, Mn, Cu, Ni, Si, Sn oder Zn: Festigkeit wird erhöht)</a:t>
          </a:r>
        </a:p>
        <a:p>
          <a:pPr marL="171450" lvl="1" indent="-171450" algn="l" defTabSz="711200">
            <a:lnSpc>
              <a:spcPct val="90000"/>
            </a:lnSpc>
            <a:spcBef>
              <a:spcPct val="0"/>
            </a:spcBef>
            <a:spcAft>
              <a:spcPct val="15000"/>
            </a:spcAft>
            <a:buChar char="•"/>
          </a:pPr>
          <a:r>
            <a:rPr lang="de-DE" sz="1600" kern="1200" dirty="0"/>
            <a:t>Aluminium kann „geknetet“ werden, um Legierungen herzustellen (energieeffizient)</a:t>
          </a:r>
        </a:p>
        <a:p>
          <a:pPr marL="171450" lvl="1" indent="-171450" algn="l" defTabSz="711200">
            <a:lnSpc>
              <a:spcPct val="90000"/>
            </a:lnSpc>
            <a:spcBef>
              <a:spcPct val="0"/>
            </a:spcBef>
            <a:spcAft>
              <a:spcPct val="15000"/>
            </a:spcAft>
            <a:buChar char="•"/>
          </a:pPr>
          <a:r>
            <a:rPr lang="de-DE" sz="1600" kern="1200" dirty="0"/>
            <a:t>Halbzeuge sind Stangen, Rohre, Bleche, Drähte, (Folien=Produkt)</a:t>
          </a:r>
        </a:p>
        <a:p>
          <a:pPr marL="171450" lvl="1" indent="-171450" algn="l" defTabSz="711200">
            <a:lnSpc>
              <a:spcPct val="90000"/>
            </a:lnSpc>
            <a:spcBef>
              <a:spcPct val="0"/>
            </a:spcBef>
            <a:spcAft>
              <a:spcPct val="15000"/>
            </a:spcAft>
            <a:buChar char="•"/>
          </a:pPr>
          <a:r>
            <a:rPr lang="de-DE" sz="1600" kern="1200" dirty="0"/>
            <a:t>Alu-Gussproduktion ist energieaufwändig </a:t>
          </a:r>
          <a:br>
            <a:rPr lang="de-DE" sz="1600" kern="1200" dirty="0"/>
          </a:br>
          <a:r>
            <a:rPr lang="de-DE" sz="1600" kern="1200" dirty="0"/>
            <a:t>(Strom und Erdgas)</a:t>
          </a:r>
        </a:p>
      </dsp:txBody>
      <dsp:txXfrm rot="-5400000">
        <a:off x="2490852" y="141701"/>
        <a:ext cx="5631313" cy="264579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517558" y="1035915"/>
          <a:ext cx="2829865" cy="207694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e-DE" sz="2800" kern="1200" dirty="0"/>
            <a:t>Produkte</a:t>
          </a:r>
          <a:endParaRPr lang="de-DE" sz="3300" kern="1200" dirty="0"/>
        </a:p>
      </dsp:txBody>
      <dsp:txXfrm rot="-5400000">
        <a:off x="-141096" y="1697926"/>
        <a:ext cx="2076943" cy="752922"/>
      </dsp:txXfrm>
    </dsp:sp>
    <dsp:sp modelId="{E920DA35-062A-FD4F-9FD4-6BD7E5D258E9}">
      <dsp:nvSpPr>
        <dsp:cNvPr id="0" name=""/>
        <dsp:cNvSpPr/>
      </dsp:nvSpPr>
      <dsp:spPr>
        <a:xfrm rot="5400000">
          <a:off x="3883775" y="-2144683"/>
          <a:ext cx="2939422" cy="73996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de-DE" sz="2300" kern="1200" dirty="0"/>
            <a:t>Aluminium ist eines der wichtigsten Konstruktionsmaterialien</a:t>
          </a:r>
        </a:p>
        <a:p>
          <a:pPr marL="228600" lvl="1" indent="-228600" algn="l" defTabSz="1022350">
            <a:lnSpc>
              <a:spcPct val="90000"/>
            </a:lnSpc>
            <a:spcBef>
              <a:spcPct val="0"/>
            </a:spcBef>
            <a:spcAft>
              <a:spcPct val="15000"/>
            </a:spcAft>
            <a:buChar char="•"/>
          </a:pPr>
          <a:r>
            <a:rPr lang="de-DE" sz="2300" kern="1200" dirty="0"/>
            <a:t>In den Bereichen Verkehr, Bau, Elektrotechnik, Maschinenbau und Haushaltswaren werden die Produkte langlebig = nachhaltig genutzt</a:t>
          </a:r>
        </a:p>
        <a:p>
          <a:pPr marL="228600" lvl="1" indent="-228600" algn="l" defTabSz="1022350">
            <a:lnSpc>
              <a:spcPct val="90000"/>
            </a:lnSpc>
            <a:spcBef>
              <a:spcPct val="0"/>
            </a:spcBef>
            <a:spcAft>
              <a:spcPct val="15000"/>
            </a:spcAft>
            <a:buChar char="•"/>
          </a:pPr>
          <a:r>
            <a:rPr lang="de-DE" sz="2300" kern="1200" dirty="0"/>
            <a:t>Kritisch ist der Bereich Verpackung zu sehen (Alu-Folien, Alu-Schalen, Deckel (Jogurt-Becher, Fertiggerichte, Getränkedosen)</a:t>
          </a:r>
        </a:p>
      </dsp:txBody>
      <dsp:txXfrm rot="-5400000">
        <a:off x="1653652" y="228931"/>
        <a:ext cx="7256179" cy="265244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566549" y="596397"/>
          <a:ext cx="3245462" cy="238196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e-DE" sz="2800" kern="1200" dirty="0"/>
            <a:t>Nutzung</a:t>
          </a:r>
          <a:endParaRPr lang="de-DE" sz="3300" kern="1200" dirty="0"/>
        </a:p>
      </dsp:txBody>
      <dsp:txXfrm rot="-5400000">
        <a:off x="-134800" y="1355632"/>
        <a:ext cx="2381965" cy="863497"/>
      </dsp:txXfrm>
    </dsp:sp>
    <dsp:sp modelId="{E920DA35-062A-FD4F-9FD4-6BD7E5D258E9}">
      <dsp:nvSpPr>
        <dsp:cNvPr id="0" name=""/>
        <dsp:cNvSpPr/>
      </dsp:nvSpPr>
      <dsp:spPr>
        <a:xfrm rot="5400000">
          <a:off x="4561143" y="-2342842"/>
          <a:ext cx="1902302" cy="706946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Aluminium ist äußerst langlebig und wird zumeist sehr lange genutzt</a:t>
          </a:r>
        </a:p>
        <a:p>
          <a:pPr marL="171450" lvl="1" indent="-171450" algn="l" defTabSz="800100">
            <a:lnSpc>
              <a:spcPct val="90000"/>
            </a:lnSpc>
            <a:spcBef>
              <a:spcPct val="0"/>
            </a:spcBef>
            <a:spcAft>
              <a:spcPct val="15000"/>
            </a:spcAft>
            <a:buChar char="•"/>
          </a:pPr>
          <a:r>
            <a:rPr lang="de-DE" sz="1800" kern="1200" dirty="0"/>
            <a:t>Aluminium ist gegen Verwitterung per se geschützt</a:t>
          </a:r>
        </a:p>
        <a:p>
          <a:pPr marL="171450" lvl="1" indent="-171450" algn="l" defTabSz="800100">
            <a:lnSpc>
              <a:spcPct val="90000"/>
            </a:lnSpc>
            <a:spcBef>
              <a:spcPct val="0"/>
            </a:spcBef>
            <a:spcAft>
              <a:spcPct val="15000"/>
            </a:spcAft>
            <a:buChar char="•"/>
          </a:pPr>
          <a:r>
            <a:rPr lang="de-DE" sz="1800" kern="1200" dirty="0"/>
            <a:t>Aluminiumoberflächen können spezielle Eigenschaften haben</a:t>
          </a:r>
        </a:p>
        <a:p>
          <a:pPr marL="171450" lvl="1" indent="-171450" algn="l" defTabSz="800100">
            <a:lnSpc>
              <a:spcPct val="90000"/>
            </a:lnSpc>
            <a:spcBef>
              <a:spcPct val="0"/>
            </a:spcBef>
            <a:spcAft>
              <a:spcPct val="15000"/>
            </a:spcAft>
            <a:buChar char="•"/>
          </a:pPr>
          <a:r>
            <a:rPr lang="de-DE" sz="1800" kern="1200" dirty="0"/>
            <a:t>Aluminium ist zudem ein „haptisches“ und „edles“ Material</a:t>
          </a:r>
        </a:p>
        <a:p>
          <a:pPr marL="171450" lvl="1" indent="-171450" algn="l" defTabSz="800100">
            <a:lnSpc>
              <a:spcPct val="90000"/>
            </a:lnSpc>
            <a:spcBef>
              <a:spcPct val="0"/>
            </a:spcBef>
            <a:spcAft>
              <a:spcPct val="15000"/>
            </a:spcAft>
            <a:buChar char="•"/>
          </a:pPr>
          <a:r>
            <a:rPr lang="de-DE" sz="1800" kern="1200" dirty="0"/>
            <a:t>Kritisch ist die Nutzung bei Verpackungsmaterialien (s.o.), da dies Einwegprodukte sind (allerdings: hohe Recyclingquote)</a:t>
          </a:r>
        </a:p>
      </dsp:txBody>
      <dsp:txXfrm rot="-5400000">
        <a:off x="1977564" y="333600"/>
        <a:ext cx="6976599" cy="171657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517558" y="1035915"/>
          <a:ext cx="2829865" cy="207694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e-DE" sz="2800" kern="1200" dirty="0"/>
            <a:t>Recycling</a:t>
          </a:r>
          <a:endParaRPr lang="de-DE" sz="3300" kern="1200" dirty="0"/>
        </a:p>
      </dsp:txBody>
      <dsp:txXfrm rot="-5400000">
        <a:off x="-141096" y="1697926"/>
        <a:ext cx="2076943" cy="752922"/>
      </dsp:txXfrm>
    </dsp:sp>
    <dsp:sp modelId="{E920DA35-062A-FD4F-9FD4-6BD7E5D258E9}">
      <dsp:nvSpPr>
        <dsp:cNvPr id="0" name=""/>
        <dsp:cNvSpPr/>
      </dsp:nvSpPr>
      <dsp:spPr>
        <a:xfrm rot="5400000">
          <a:off x="3883775" y="-2144683"/>
          <a:ext cx="2939422" cy="73996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de-DE" sz="2000" kern="1200" dirty="0"/>
            <a:t>Aluminiumprodukte sind hochwertig recyclebar - wenn sie sortenrein erfasst werden</a:t>
          </a:r>
        </a:p>
        <a:p>
          <a:pPr marL="228600" lvl="1" indent="-228600" algn="l" defTabSz="889000">
            <a:lnSpc>
              <a:spcPct val="90000"/>
            </a:lnSpc>
            <a:spcBef>
              <a:spcPct val="0"/>
            </a:spcBef>
            <a:spcAft>
              <a:spcPct val="15000"/>
            </a:spcAft>
            <a:buChar char="•"/>
          </a:pPr>
          <a:r>
            <a:rPr lang="de-DE" sz="2000" kern="1200" dirty="0"/>
            <a:t>Einsparung durch Recycling: 95% der Energie, 8 t Bauxit, 4 t Rotschlamm, 7,6 m</a:t>
          </a:r>
          <a:r>
            <a:rPr lang="de-DE" sz="2000" kern="1200" baseline="30000" dirty="0"/>
            <a:t>3</a:t>
          </a:r>
          <a:r>
            <a:rPr lang="de-DE" sz="2000" kern="1200" dirty="0"/>
            <a:t> Deponieraum und 14.600 kWh Strom</a:t>
          </a:r>
        </a:p>
        <a:p>
          <a:pPr marL="228600" lvl="1" indent="-228600" algn="l" defTabSz="889000">
            <a:lnSpc>
              <a:spcPct val="90000"/>
            </a:lnSpc>
            <a:spcBef>
              <a:spcPct val="0"/>
            </a:spcBef>
            <a:spcAft>
              <a:spcPct val="15000"/>
            </a:spcAft>
            <a:buChar char="•"/>
          </a:pPr>
          <a:r>
            <a:rPr lang="de-DE" sz="2000" kern="1200" dirty="0"/>
            <a:t>Die globale Recyclingquote liegt vermutlich über 30-40%, aber 75% des seit 1880 gewonnen Aluminiums sind noch in der Nutzungsphase </a:t>
          </a:r>
        </a:p>
        <a:p>
          <a:pPr marL="228600" lvl="1" indent="-228600" algn="l" defTabSz="889000">
            <a:lnSpc>
              <a:spcPct val="90000"/>
            </a:lnSpc>
            <a:spcBef>
              <a:spcPct val="0"/>
            </a:spcBef>
            <a:spcAft>
              <a:spcPct val="15000"/>
            </a:spcAft>
            <a:buChar char="•"/>
          </a:pPr>
          <a:r>
            <a:rPr lang="de-DE" sz="2000" kern="1200" dirty="0"/>
            <a:t>Auch Verpackungen sollen bis zu 95% recycelt werden</a:t>
          </a:r>
        </a:p>
        <a:p>
          <a:pPr marL="171450" lvl="1" indent="-171450" algn="l" defTabSz="755650">
            <a:lnSpc>
              <a:spcPct val="90000"/>
            </a:lnSpc>
            <a:spcBef>
              <a:spcPct val="0"/>
            </a:spcBef>
            <a:spcAft>
              <a:spcPct val="15000"/>
            </a:spcAft>
            <a:buChar char="•"/>
          </a:pPr>
          <a:endParaRPr lang="de-DE" sz="1700" kern="1200" dirty="0"/>
        </a:p>
      </dsp:txBody>
      <dsp:txXfrm rot="-5400000">
        <a:off x="1653652" y="228931"/>
        <a:ext cx="7256179" cy="265244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7AD9-52FD-E64D-9789-23A4DF5976EF}">
      <dsp:nvSpPr>
        <dsp:cNvPr id="0" name=""/>
        <dsp:cNvSpPr/>
      </dsp:nvSpPr>
      <dsp:spPr>
        <a:xfrm rot="5400000">
          <a:off x="-368870" y="1139388"/>
          <a:ext cx="2371081" cy="17402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de-DE" sz="2200" kern="1200" dirty="0"/>
            <a:t>Rekulti-vierung</a:t>
          </a:r>
        </a:p>
      </dsp:txBody>
      <dsp:txXfrm rot="-5400000">
        <a:off x="-53441" y="1694071"/>
        <a:ext cx="1740224" cy="630857"/>
      </dsp:txXfrm>
    </dsp:sp>
    <dsp:sp modelId="{E920DA35-062A-FD4F-9FD4-6BD7E5D258E9}">
      <dsp:nvSpPr>
        <dsp:cNvPr id="0" name=""/>
        <dsp:cNvSpPr/>
      </dsp:nvSpPr>
      <dsp:spPr>
        <a:xfrm rot="5400000">
          <a:off x="3890108" y="-2112200"/>
          <a:ext cx="2583639" cy="756747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Die Bauxitherstellung führt immer zu großen Mengen an Rotschlamm</a:t>
          </a:r>
        </a:p>
        <a:p>
          <a:pPr marL="171450" lvl="1" indent="-171450" algn="l" defTabSz="711200">
            <a:lnSpc>
              <a:spcPct val="90000"/>
            </a:lnSpc>
            <a:spcBef>
              <a:spcPct val="0"/>
            </a:spcBef>
            <a:spcAft>
              <a:spcPct val="15000"/>
            </a:spcAft>
            <a:buChar char="•"/>
          </a:pPr>
          <a:r>
            <a:rPr lang="de-DE" sz="1600" kern="1200" dirty="0"/>
            <a:t>Herausforderungen: Trocknung, Neutralisierung, nährstoffarm, schlechte Wasserspeicherung, zu geringer Kohlenstoffanteil</a:t>
          </a:r>
        </a:p>
        <a:p>
          <a:pPr marL="171450" lvl="1" indent="-171450" algn="l" defTabSz="711200">
            <a:lnSpc>
              <a:spcPct val="90000"/>
            </a:lnSpc>
            <a:spcBef>
              <a:spcPct val="0"/>
            </a:spcBef>
            <a:spcAft>
              <a:spcPct val="15000"/>
            </a:spcAft>
            <a:buChar char="•"/>
          </a:pPr>
          <a:r>
            <a:rPr lang="de-DE" sz="1600" kern="1200" dirty="0"/>
            <a:t>Standardverfahren: Deponierung und mit Mutterboden abdecken</a:t>
          </a:r>
        </a:p>
        <a:p>
          <a:pPr marL="171450" lvl="1" indent="-171450" algn="l" defTabSz="711200">
            <a:lnSpc>
              <a:spcPct val="90000"/>
            </a:lnSpc>
            <a:spcBef>
              <a:spcPct val="0"/>
            </a:spcBef>
            <a:spcAft>
              <a:spcPct val="15000"/>
            </a:spcAft>
            <a:buChar char="•"/>
          </a:pPr>
          <a:r>
            <a:rPr lang="de-DE" sz="1600" kern="1200" dirty="0"/>
            <a:t>Alternative: Trocknung, Aufbereitung (Nährstoff- und Kohlenstoff-Anreichung) und Rekultivierung</a:t>
          </a:r>
        </a:p>
        <a:p>
          <a:pPr marL="171450" lvl="1" indent="-171450" algn="l" defTabSz="711200">
            <a:lnSpc>
              <a:spcPct val="90000"/>
            </a:lnSpc>
            <a:spcBef>
              <a:spcPct val="0"/>
            </a:spcBef>
            <a:spcAft>
              <a:spcPct val="15000"/>
            </a:spcAft>
            <a:buChar char="•"/>
          </a:pPr>
          <a:r>
            <a:rPr lang="de-DE" sz="1600" kern="1200" dirty="0"/>
            <a:t>Herausforderungen: heimische Pflanzenauswahl, Umgang mit Dürren und Starkregen (Vermeidung von Erosion bei langsamen Pflanzenwachstum)</a:t>
          </a:r>
        </a:p>
        <a:p>
          <a:pPr marL="171450" lvl="1" indent="-171450" algn="l" defTabSz="711200">
            <a:lnSpc>
              <a:spcPct val="90000"/>
            </a:lnSpc>
            <a:spcBef>
              <a:spcPct val="0"/>
            </a:spcBef>
            <a:spcAft>
              <a:spcPct val="15000"/>
            </a:spcAft>
            <a:buChar char="•"/>
          </a:pPr>
          <a:r>
            <a:rPr lang="de-DE" sz="1600" kern="1200" dirty="0"/>
            <a:t>Zwei Projekte von Rio Tito zeigen, dass die Rekultivierung mit heimischen Pflanzen möglich ist</a:t>
          </a:r>
        </a:p>
      </dsp:txBody>
      <dsp:txXfrm rot="-5400000">
        <a:off x="1398189" y="505842"/>
        <a:ext cx="7441356" cy="233139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36A19-6AD4-F44D-9FF2-7D621D707936}">
      <dsp:nvSpPr>
        <dsp:cNvPr id="0" name=""/>
        <dsp:cNvSpPr/>
      </dsp:nvSpPr>
      <dsp:spPr>
        <a:xfrm>
          <a:off x="1210769" y="496"/>
          <a:ext cx="1622748" cy="406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Klimawandel</a:t>
          </a:r>
        </a:p>
      </dsp:txBody>
      <dsp:txXfrm>
        <a:off x="1222669" y="12396"/>
        <a:ext cx="1598948" cy="382500"/>
      </dsp:txXfrm>
    </dsp:sp>
    <dsp:sp modelId="{F09D07F0-F620-8D42-9E1C-815392DB40B7}">
      <dsp:nvSpPr>
        <dsp:cNvPr id="0" name=""/>
        <dsp:cNvSpPr/>
      </dsp:nvSpPr>
      <dsp:spPr>
        <a:xfrm rot="5400000">
          <a:off x="1945962" y="416954"/>
          <a:ext cx="152362" cy="182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de-DE" sz="800" kern="1200" dirty="0"/>
        </a:p>
      </dsp:txBody>
      <dsp:txXfrm rot="-5400000">
        <a:off x="1967293" y="432191"/>
        <a:ext cx="109701" cy="106653"/>
      </dsp:txXfrm>
    </dsp:sp>
    <dsp:sp modelId="{95008A1C-6D1F-F94C-A371-961E2C87245F}">
      <dsp:nvSpPr>
        <dsp:cNvPr id="0" name=""/>
        <dsp:cNvSpPr/>
      </dsp:nvSpPr>
      <dsp:spPr>
        <a:xfrm>
          <a:off x="1210769" y="609947"/>
          <a:ext cx="1622748" cy="406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Rohstoff</a:t>
          </a:r>
        </a:p>
      </dsp:txBody>
      <dsp:txXfrm>
        <a:off x="1222669" y="621847"/>
        <a:ext cx="1598948" cy="382500"/>
      </dsp:txXfrm>
    </dsp:sp>
    <dsp:sp modelId="{331C9201-D7EC-4844-B149-6AF311A01D3C}">
      <dsp:nvSpPr>
        <dsp:cNvPr id="0" name=""/>
        <dsp:cNvSpPr/>
      </dsp:nvSpPr>
      <dsp:spPr>
        <a:xfrm rot="5400000">
          <a:off x="1945962" y="1026405"/>
          <a:ext cx="152362" cy="182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de-DE" sz="800" kern="1200" dirty="0"/>
        </a:p>
      </dsp:txBody>
      <dsp:txXfrm rot="-5400000">
        <a:off x="1967293" y="1041642"/>
        <a:ext cx="109701" cy="106653"/>
      </dsp:txXfrm>
    </dsp:sp>
    <dsp:sp modelId="{62A249CF-6AA8-1A41-938B-950BF90C0458}">
      <dsp:nvSpPr>
        <dsp:cNvPr id="0" name=""/>
        <dsp:cNvSpPr/>
      </dsp:nvSpPr>
      <dsp:spPr>
        <a:xfrm>
          <a:off x="1210769" y="1219398"/>
          <a:ext cx="1622748" cy="406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Smog</a:t>
          </a:r>
        </a:p>
      </dsp:txBody>
      <dsp:txXfrm>
        <a:off x="1222669" y="1231298"/>
        <a:ext cx="1598948" cy="382500"/>
      </dsp:txXfrm>
    </dsp:sp>
    <dsp:sp modelId="{86C8E049-DB3C-B045-B3D5-F950A7480853}">
      <dsp:nvSpPr>
        <dsp:cNvPr id="0" name=""/>
        <dsp:cNvSpPr/>
      </dsp:nvSpPr>
      <dsp:spPr>
        <a:xfrm rot="5400000">
          <a:off x="1945962" y="1635856"/>
          <a:ext cx="152362" cy="182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de-DE" sz="800" kern="1200" dirty="0"/>
        </a:p>
      </dsp:txBody>
      <dsp:txXfrm rot="-5400000">
        <a:off x="1967293" y="1651093"/>
        <a:ext cx="109701" cy="106653"/>
      </dsp:txXfrm>
    </dsp:sp>
    <dsp:sp modelId="{B90E6D2C-76CB-4649-9224-76E0DA3C9CAC}">
      <dsp:nvSpPr>
        <dsp:cNvPr id="0" name=""/>
        <dsp:cNvSpPr/>
      </dsp:nvSpPr>
      <dsp:spPr>
        <a:xfrm>
          <a:off x="1210769" y="1828849"/>
          <a:ext cx="1622748" cy="406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Versauerung</a:t>
          </a:r>
        </a:p>
      </dsp:txBody>
      <dsp:txXfrm>
        <a:off x="1222669" y="1840749"/>
        <a:ext cx="1598948" cy="382500"/>
      </dsp:txXfrm>
    </dsp:sp>
    <dsp:sp modelId="{3BED02C3-B1C7-7742-9846-AC4EB16A54D4}">
      <dsp:nvSpPr>
        <dsp:cNvPr id="0" name=""/>
        <dsp:cNvSpPr/>
      </dsp:nvSpPr>
      <dsp:spPr>
        <a:xfrm rot="5400000">
          <a:off x="1945962" y="2245307"/>
          <a:ext cx="152362" cy="182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de-DE" sz="800" kern="1200" dirty="0"/>
        </a:p>
      </dsp:txBody>
      <dsp:txXfrm rot="-5400000">
        <a:off x="1967293" y="2260544"/>
        <a:ext cx="109701" cy="106653"/>
      </dsp:txXfrm>
    </dsp:sp>
    <dsp:sp modelId="{4D64E621-121D-8A4F-A811-FE5575BFC39E}">
      <dsp:nvSpPr>
        <dsp:cNvPr id="0" name=""/>
        <dsp:cNvSpPr/>
      </dsp:nvSpPr>
      <dsp:spPr>
        <a:xfrm>
          <a:off x="1210769" y="2438300"/>
          <a:ext cx="1622748" cy="406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Eutrophierung</a:t>
          </a:r>
        </a:p>
      </dsp:txBody>
      <dsp:txXfrm>
        <a:off x="1222669" y="2450200"/>
        <a:ext cx="1598948" cy="382500"/>
      </dsp:txXfrm>
    </dsp:sp>
    <dsp:sp modelId="{8FB16D1B-6B87-CD46-AF09-EB53CC583ECA}">
      <dsp:nvSpPr>
        <dsp:cNvPr id="0" name=""/>
        <dsp:cNvSpPr/>
      </dsp:nvSpPr>
      <dsp:spPr>
        <a:xfrm rot="5400000">
          <a:off x="1945962" y="2854759"/>
          <a:ext cx="152362" cy="182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de-DE" sz="800" kern="1200" dirty="0"/>
        </a:p>
      </dsp:txBody>
      <dsp:txXfrm rot="-5400000">
        <a:off x="1967293" y="2869996"/>
        <a:ext cx="109701" cy="106653"/>
      </dsp:txXfrm>
    </dsp:sp>
    <dsp:sp modelId="{383DA805-F26A-F849-87FF-4944D1977575}">
      <dsp:nvSpPr>
        <dsp:cNvPr id="0" name=""/>
        <dsp:cNvSpPr/>
      </dsp:nvSpPr>
      <dsp:spPr>
        <a:xfrm>
          <a:off x="1210769" y="3047751"/>
          <a:ext cx="1622748" cy="406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Feinstaub</a:t>
          </a:r>
        </a:p>
      </dsp:txBody>
      <dsp:txXfrm>
        <a:off x="1222669" y="3059651"/>
        <a:ext cx="1598948" cy="382500"/>
      </dsp:txXfrm>
    </dsp:sp>
    <dsp:sp modelId="{A4413A53-34C0-7C4C-8EED-06F53D315792}">
      <dsp:nvSpPr>
        <dsp:cNvPr id="0" name=""/>
        <dsp:cNvSpPr/>
      </dsp:nvSpPr>
      <dsp:spPr>
        <a:xfrm rot="5400000">
          <a:off x="1945962" y="3464210"/>
          <a:ext cx="152362" cy="182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de-DE" sz="800" kern="1200" dirty="0"/>
        </a:p>
      </dsp:txBody>
      <dsp:txXfrm rot="-5400000">
        <a:off x="1967293" y="3479447"/>
        <a:ext cx="109701" cy="106653"/>
      </dsp:txXfrm>
    </dsp:sp>
    <dsp:sp modelId="{5DA25625-A6AE-4C47-81B0-2AD8F5FE5F53}">
      <dsp:nvSpPr>
        <dsp:cNvPr id="0" name=""/>
        <dsp:cNvSpPr/>
      </dsp:nvSpPr>
      <dsp:spPr>
        <a:xfrm>
          <a:off x="1210769" y="3657203"/>
          <a:ext cx="1622748" cy="406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Flächenbedarf</a:t>
          </a:r>
        </a:p>
      </dsp:txBody>
      <dsp:txXfrm>
        <a:off x="1222669" y="3669103"/>
        <a:ext cx="1598948" cy="38250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36A19-6AD4-F44D-9FF2-7D621D707936}">
      <dsp:nvSpPr>
        <dsp:cNvPr id="0" name=""/>
        <dsp:cNvSpPr/>
      </dsp:nvSpPr>
      <dsp:spPr>
        <a:xfrm>
          <a:off x="1356025" y="1612"/>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Mineral</a:t>
          </a:r>
        </a:p>
      </dsp:txBody>
      <dsp:txXfrm>
        <a:off x="1370017" y="15604"/>
        <a:ext cx="1129534" cy="449754"/>
      </dsp:txXfrm>
    </dsp:sp>
    <dsp:sp modelId="{F09D07F0-F620-8D42-9E1C-815392DB40B7}">
      <dsp:nvSpPr>
        <dsp:cNvPr id="0" name=""/>
        <dsp:cNvSpPr/>
      </dsp:nvSpPr>
      <dsp:spPr>
        <a:xfrm rot="5400000">
          <a:off x="1845208" y="491294"/>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870289" y="509210"/>
        <a:ext cx="128990" cy="125406"/>
      </dsp:txXfrm>
    </dsp:sp>
    <dsp:sp modelId="{95008A1C-6D1F-F94C-A371-961E2C87245F}">
      <dsp:nvSpPr>
        <dsp:cNvPr id="0" name=""/>
        <dsp:cNvSpPr/>
      </dsp:nvSpPr>
      <dsp:spPr>
        <a:xfrm>
          <a:off x="1356025" y="718219"/>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Rohstoff</a:t>
          </a:r>
        </a:p>
      </dsp:txBody>
      <dsp:txXfrm>
        <a:off x="1370017" y="732211"/>
        <a:ext cx="1129534" cy="449754"/>
      </dsp:txXfrm>
    </dsp:sp>
    <dsp:sp modelId="{331C9201-D7EC-4844-B149-6AF311A01D3C}">
      <dsp:nvSpPr>
        <dsp:cNvPr id="0" name=""/>
        <dsp:cNvSpPr/>
      </dsp:nvSpPr>
      <dsp:spPr>
        <a:xfrm rot="5400000">
          <a:off x="1845208" y="1207901"/>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870289" y="1225817"/>
        <a:ext cx="128990" cy="125406"/>
      </dsp:txXfrm>
    </dsp:sp>
    <dsp:sp modelId="{62A249CF-6AA8-1A41-938B-950BF90C0458}">
      <dsp:nvSpPr>
        <dsp:cNvPr id="0" name=""/>
        <dsp:cNvSpPr/>
      </dsp:nvSpPr>
      <dsp:spPr>
        <a:xfrm>
          <a:off x="1356025" y="1434827"/>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Halbzeug</a:t>
          </a:r>
        </a:p>
      </dsp:txBody>
      <dsp:txXfrm>
        <a:off x="1370017" y="1448819"/>
        <a:ext cx="1129534" cy="449754"/>
      </dsp:txXfrm>
    </dsp:sp>
    <dsp:sp modelId="{86C8E049-DB3C-B045-B3D5-F950A7480853}">
      <dsp:nvSpPr>
        <dsp:cNvPr id="0" name=""/>
        <dsp:cNvSpPr/>
      </dsp:nvSpPr>
      <dsp:spPr>
        <a:xfrm rot="5400000">
          <a:off x="1845208" y="1924508"/>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870289" y="1942424"/>
        <a:ext cx="128990" cy="125406"/>
      </dsp:txXfrm>
    </dsp:sp>
    <dsp:sp modelId="{B90E6D2C-76CB-4649-9224-76E0DA3C9CAC}">
      <dsp:nvSpPr>
        <dsp:cNvPr id="0" name=""/>
        <dsp:cNvSpPr/>
      </dsp:nvSpPr>
      <dsp:spPr>
        <a:xfrm>
          <a:off x="1356025" y="2151434"/>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Produkt</a:t>
          </a:r>
        </a:p>
      </dsp:txBody>
      <dsp:txXfrm>
        <a:off x="1370017" y="2165426"/>
        <a:ext cx="1129534" cy="449754"/>
      </dsp:txXfrm>
    </dsp:sp>
    <dsp:sp modelId="{3BED02C3-B1C7-7742-9846-AC4EB16A54D4}">
      <dsp:nvSpPr>
        <dsp:cNvPr id="0" name=""/>
        <dsp:cNvSpPr/>
      </dsp:nvSpPr>
      <dsp:spPr>
        <a:xfrm rot="5400000">
          <a:off x="1845208" y="2641116"/>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870289" y="2659032"/>
        <a:ext cx="128990" cy="125406"/>
      </dsp:txXfrm>
    </dsp:sp>
    <dsp:sp modelId="{4D64E621-121D-8A4F-A811-FE5575BFC39E}">
      <dsp:nvSpPr>
        <dsp:cNvPr id="0" name=""/>
        <dsp:cNvSpPr/>
      </dsp:nvSpPr>
      <dsp:spPr>
        <a:xfrm>
          <a:off x="1356025" y="2868041"/>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Nutzung</a:t>
          </a:r>
        </a:p>
      </dsp:txBody>
      <dsp:txXfrm>
        <a:off x="1370017" y="2882033"/>
        <a:ext cx="1129534" cy="449754"/>
      </dsp:txXfrm>
    </dsp:sp>
    <dsp:sp modelId="{8FB16D1B-6B87-CD46-AF09-EB53CC583ECA}">
      <dsp:nvSpPr>
        <dsp:cNvPr id="0" name=""/>
        <dsp:cNvSpPr/>
      </dsp:nvSpPr>
      <dsp:spPr>
        <a:xfrm rot="5400000">
          <a:off x="1845208" y="3357723"/>
          <a:ext cx="179151" cy="214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dirty="0"/>
        </a:p>
      </dsp:txBody>
      <dsp:txXfrm rot="-5400000">
        <a:off x="1870289" y="3375639"/>
        <a:ext cx="128990" cy="125406"/>
      </dsp:txXfrm>
    </dsp:sp>
    <dsp:sp modelId="{383DA805-F26A-F849-87FF-4944D1977575}">
      <dsp:nvSpPr>
        <dsp:cNvPr id="0" name=""/>
        <dsp:cNvSpPr/>
      </dsp:nvSpPr>
      <dsp:spPr>
        <a:xfrm>
          <a:off x="1356025" y="3584649"/>
          <a:ext cx="1157518" cy="4777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Recycling</a:t>
          </a:r>
        </a:p>
      </dsp:txBody>
      <dsp:txXfrm>
        <a:off x="1370017" y="3598641"/>
        <a:ext cx="1129534" cy="44975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EA721-5781-9F42-9673-F6E50A8F77C7}">
      <dsp:nvSpPr>
        <dsp:cNvPr id="0" name=""/>
        <dsp:cNvSpPr/>
      </dsp:nvSpPr>
      <dsp:spPr>
        <a:xfrm>
          <a:off x="1098621" y="0"/>
          <a:ext cx="4064000" cy="40640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29B2A7-21A9-7148-B527-24FC20B7B18C}">
      <dsp:nvSpPr>
        <dsp:cNvPr id="0" name=""/>
        <dsp:cNvSpPr/>
      </dsp:nvSpPr>
      <dsp:spPr>
        <a:xfrm>
          <a:off x="1402080" y="386080"/>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Umlauf-zahlen</a:t>
          </a:r>
        </a:p>
      </dsp:txBody>
      <dsp:txXfrm>
        <a:off x="1479451" y="463451"/>
        <a:ext cx="1430218" cy="1430218"/>
      </dsp:txXfrm>
    </dsp:sp>
    <dsp:sp modelId="{CB9797A6-9336-0140-A06F-E21AF516BF5D}">
      <dsp:nvSpPr>
        <dsp:cNvPr id="0" name=""/>
        <dsp:cNvSpPr/>
      </dsp:nvSpPr>
      <dsp:spPr>
        <a:xfrm>
          <a:off x="3108960" y="386080"/>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Reinigungs-prozesse</a:t>
          </a:r>
        </a:p>
      </dsp:txBody>
      <dsp:txXfrm>
        <a:off x="3186331" y="463451"/>
        <a:ext cx="1430218" cy="1430218"/>
      </dsp:txXfrm>
    </dsp:sp>
    <dsp:sp modelId="{677C7C65-2E2E-B243-938C-69745FD0ED57}">
      <dsp:nvSpPr>
        <dsp:cNvPr id="0" name=""/>
        <dsp:cNvSpPr/>
      </dsp:nvSpPr>
      <dsp:spPr>
        <a:xfrm>
          <a:off x="1402080" y="2092960"/>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Miete &amp; Abgabe</a:t>
          </a:r>
        </a:p>
      </dsp:txBody>
      <dsp:txXfrm>
        <a:off x="1479451" y="2170331"/>
        <a:ext cx="1430218" cy="1430218"/>
      </dsp:txXfrm>
    </dsp:sp>
    <dsp:sp modelId="{FBF023F6-0D2E-5848-AEC0-1675F3F0CC30}">
      <dsp:nvSpPr>
        <dsp:cNvPr id="0" name=""/>
        <dsp:cNvSpPr/>
      </dsp:nvSpPr>
      <dsp:spPr>
        <a:xfrm>
          <a:off x="3108960" y="2092960"/>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Kauf &amp; Mitnahme</a:t>
          </a:r>
        </a:p>
      </dsp:txBody>
      <dsp:txXfrm>
        <a:off x="3186331" y="2170331"/>
        <a:ext cx="1430218" cy="143021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1C08B-9EFB-4E49-AC7B-C9DA950CD8BD}">
      <dsp:nvSpPr>
        <dsp:cNvPr id="0" name=""/>
        <dsp:cNvSpPr/>
      </dsp:nvSpPr>
      <dsp:spPr>
        <a:xfrm>
          <a:off x="-5562619" y="-852073"/>
          <a:ext cx="6626666" cy="6626666"/>
        </a:xfrm>
        <a:prstGeom prst="blockArc">
          <a:avLst>
            <a:gd name="adj1" fmla="val 18900000"/>
            <a:gd name="adj2" fmla="val 2700000"/>
            <a:gd name="adj3" fmla="val 326"/>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AC1426-5DE1-3240-9615-45E6172CA003}">
      <dsp:nvSpPr>
        <dsp:cNvPr id="0" name=""/>
        <dsp:cNvSpPr/>
      </dsp:nvSpPr>
      <dsp:spPr>
        <a:xfrm>
          <a:off x="345314" y="223777"/>
          <a:ext cx="8245594" cy="44735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43180" rIns="43180" bIns="43180" numCol="1" spcCol="1270" anchor="ctr" anchorCtr="0">
          <a:noAutofit/>
        </a:bodyPr>
        <a:lstStyle/>
        <a:p>
          <a:pPr marL="0" lvl="0" indent="0" algn="l" defTabSz="755650">
            <a:lnSpc>
              <a:spcPct val="90000"/>
            </a:lnSpc>
            <a:spcBef>
              <a:spcPct val="0"/>
            </a:spcBef>
            <a:spcAft>
              <a:spcPct val="35000"/>
            </a:spcAft>
            <a:buNone/>
          </a:pPr>
          <a:r>
            <a:rPr lang="de-DE" sz="1700" kern="1200" dirty="0"/>
            <a:t>Produktdesign und Eco-Design: Perspektiven von Kund*innen und Unternehmen</a:t>
          </a:r>
        </a:p>
      </dsp:txBody>
      <dsp:txXfrm>
        <a:off x="345314" y="223777"/>
        <a:ext cx="8245594" cy="447358"/>
      </dsp:txXfrm>
    </dsp:sp>
    <dsp:sp modelId="{D1C01042-3176-184A-8D96-FA6E6DE1DB50}">
      <dsp:nvSpPr>
        <dsp:cNvPr id="0" name=""/>
        <dsp:cNvSpPr/>
      </dsp:nvSpPr>
      <dsp:spPr>
        <a:xfrm>
          <a:off x="65715" y="167857"/>
          <a:ext cx="559198" cy="559198"/>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316479-8C44-CA43-801D-B1DCBBED2DE1}">
      <dsp:nvSpPr>
        <dsp:cNvPr id="0" name=""/>
        <dsp:cNvSpPr/>
      </dsp:nvSpPr>
      <dsp:spPr>
        <a:xfrm>
          <a:off x="750438" y="895209"/>
          <a:ext cx="7840471" cy="447358"/>
        </a:xfrm>
        <a:prstGeom prst="rect">
          <a:avLst/>
        </a:prstGeom>
        <a:solidFill>
          <a:schemeClr val="accent3">
            <a:hueOff val="1009856"/>
            <a:satOff val="6090"/>
            <a:lumOff val="-36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43180" rIns="43180" bIns="43180" numCol="1" spcCol="1270" anchor="ctr" anchorCtr="0">
          <a:noAutofit/>
        </a:bodyPr>
        <a:lstStyle/>
        <a:p>
          <a:pPr marL="0" lvl="0" indent="0" algn="l" defTabSz="755650">
            <a:lnSpc>
              <a:spcPct val="90000"/>
            </a:lnSpc>
            <a:spcBef>
              <a:spcPct val="0"/>
            </a:spcBef>
            <a:spcAft>
              <a:spcPct val="35000"/>
            </a:spcAft>
            <a:buNone/>
          </a:pPr>
          <a:r>
            <a:rPr lang="de-DE" sz="1700" kern="1200" dirty="0"/>
            <a:t>Aluminium und Kaffeekapseln</a:t>
          </a:r>
        </a:p>
      </dsp:txBody>
      <dsp:txXfrm>
        <a:off x="750438" y="895209"/>
        <a:ext cx="7840471" cy="447358"/>
      </dsp:txXfrm>
    </dsp:sp>
    <dsp:sp modelId="{32D3F072-2F45-7C4D-BCC1-A2FA7031A59F}">
      <dsp:nvSpPr>
        <dsp:cNvPr id="0" name=""/>
        <dsp:cNvSpPr/>
      </dsp:nvSpPr>
      <dsp:spPr>
        <a:xfrm>
          <a:off x="470839" y="839289"/>
          <a:ext cx="559198" cy="559198"/>
        </a:xfrm>
        <a:prstGeom prst="ellipse">
          <a:avLst/>
        </a:prstGeom>
        <a:solidFill>
          <a:schemeClr val="lt1">
            <a:hueOff val="0"/>
            <a:satOff val="0"/>
            <a:lumOff val="0"/>
            <a:alphaOff val="0"/>
          </a:schemeClr>
        </a:solidFill>
        <a:ln w="25400" cap="flat" cmpd="sng" algn="ctr">
          <a:solidFill>
            <a:schemeClr val="accent3">
              <a:hueOff val="1009856"/>
              <a:satOff val="6090"/>
              <a:lumOff val="-3692"/>
              <a:alphaOff val="0"/>
            </a:schemeClr>
          </a:solidFill>
          <a:prstDash val="solid"/>
        </a:ln>
        <a:effectLst/>
      </dsp:spPr>
      <dsp:style>
        <a:lnRef idx="2">
          <a:scrgbClr r="0" g="0" b="0"/>
        </a:lnRef>
        <a:fillRef idx="1">
          <a:scrgbClr r="0" g="0" b="0"/>
        </a:fillRef>
        <a:effectRef idx="0">
          <a:scrgbClr r="0" g="0" b="0"/>
        </a:effectRef>
        <a:fontRef idx="minor"/>
      </dsp:style>
    </dsp:sp>
    <dsp:sp modelId="{63ED863B-442A-004B-BCAC-9ED037826829}">
      <dsp:nvSpPr>
        <dsp:cNvPr id="0" name=""/>
        <dsp:cNvSpPr/>
      </dsp:nvSpPr>
      <dsp:spPr>
        <a:xfrm>
          <a:off x="972443" y="1566148"/>
          <a:ext cx="7618465" cy="447358"/>
        </a:xfrm>
        <a:prstGeom prst="rect">
          <a:avLst/>
        </a:prstGeom>
        <a:solidFill>
          <a:schemeClr val="accent3">
            <a:hueOff val="2019711"/>
            <a:satOff val="12180"/>
            <a:lumOff val="-73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43180" rIns="43180" bIns="43180" numCol="1" spcCol="1270" anchor="ctr" anchorCtr="0">
          <a:noAutofit/>
        </a:bodyPr>
        <a:lstStyle/>
        <a:p>
          <a:pPr marL="0" lvl="0" indent="0" algn="l" defTabSz="755650">
            <a:lnSpc>
              <a:spcPct val="90000"/>
            </a:lnSpc>
            <a:spcBef>
              <a:spcPct val="0"/>
            </a:spcBef>
            <a:spcAft>
              <a:spcPct val="35000"/>
            </a:spcAft>
            <a:buNone/>
          </a:pPr>
          <a:r>
            <a:rPr lang="de-DE" sz="1700" kern="1200" dirty="0"/>
            <a:t>Aluminium im Bauwesen</a:t>
          </a:r>
        </a:p>
      </dsp:txBody>
      <dsp:txXfrm>
        <a:off x="972443" y="1566148"/>
        <a:ext cx="7618465" cy="447358"/>
      </dsp:txXfrm>
    </dsp:sp>
    <dsp:sp modelId="{E6595FFF-D400-9F47-9BAB-CB8B3BBCE148}">
      <dsp:nvSpPr>
        <dsp:cNvPr id="0" name=""/>
        <dsp:cNvSpPr/>
      </dsp:nvSpPr>
      <dsp:spPr>
        <a:xfrm>
          <a:off x="692844" y="1510229"/>
          <a:ext cx="559198" cy="559198"/>
        </a:xfrm>
        <a:prstGeom prst="ellipse">
          <a:avLst/>
        </a:prstGeom>
        <a:solidFill>
          <a:schemeClr val="lt1">
            <a:hueOff val="0"/>
            <a:satOff val="0"/>
            <a:lumOff val="0"/>
            <a:alphaOff val="0"/>
          </a:schemeClr>
        </a:solidFill>
        <a:ln w="25400" cap="flat" cmpd="sng" algn="ctr">
          <a:solidFill>
            <a:schemeClr val="accent3">
              <a:hueOff val="2019711"/>
              <a:satOff val="12180"/>
              <a:lumOff val="-7385"/>
              <a:alphaOff val="0"/>
            </a:schemeClr>
          </a:solidFill>
          <a:prstDash val="solid"/>
        </a:ln>
        <a:effectLst/>
      </dsp:spPr>
      <dsp:style>
        <a:lnRef idx="2">
          <a:scrgbClr r="0" g="0" b="0"/>
        </a:lnRef>
        <a:fillRef idx="1">
          <a:scrgbClr r="0" g="0" b="0"/>
        </a:fillRef>
        <a:effectRef idx="0">
          <a:scrgbClr r="0" g="0" b="0"/>
        </a:effectRef>
        <a:fontRef idx="minor"/>
      </dsp:style>
    </dsp:sp>
    <dsp:sp modelId="{FF7D6BFF-79A1-6449-8AF9-87E09A9C8F20}">
      <dsp:nvSpPr>
        <dsp:cNvPr id="0" name=""/>
        <dsp:cNvSpPr/>
      </dsp:nvSpPr>
      <dsp:spPr>
        <a:xfrm>
          <a:off x="1043328" y="2237580"/>
          <a:ext cx="7547581" cy="447358"/>
        </a:xfrm>
        <a:prstGeom prst="rect">
          <a:avLst/>
        </a:prstGeom>
        <a:solidFill>
          <a:schemeClr val="accent3">
            <a:hueOff val="3029567"/>
            <a:satOff val="18270"/>
            <a:lumOff val="-110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43180" rIns="43180" bIns="43180" numCol="1" spcCol="1270" anchor="ctr" anchorCtr="0">
          <a:noAutofit/>
        </a:bodyPr>
        <a:lstStyle/>
        <a:p>
          <a:pPr marL="0" lvl="0" indent="0" algn="l" defTabSz="755650">
            <a:lnSpc>
              <a:spcPct val="90000"/>
            </a:lnSpc>
            <a:spcBef>
              <a:spcPct val="0"/>
            </a:spcBef>
            <a:spcAft>
              <a:spcPct val="35000"/>
            </a:spcAft>
            <a:buNone/>
          </a:pPr>
          <a:r>
            <a:rPr lang="de-DE" sz="1700" kern="1200" dirty="0"/>
            <a:t>Aluminium und Mobilität</a:t>
          </a:r>
        </a:p>
      </dsp:txBody>
      <dsp:txXfrm>
        <a:off x="1043328" y="2237580"/>
        <a:ext cx="7547581" cy="447358"/>
      </dsp:txXfrm>
    </dsp:sp>
    <dsp:sp modelId="{99CC4B0A-164C-E545-B343-C63C35D2741B}">
      <dsp:nvSpPr>
        <dsp:cNvPr id="0" name=""/>
        <dsp:cNvSpPr/>
      </dsp:nvSpPr>
      <dsp:spPr>
        <a:xfrm>
          <a:off x="763728" y="2181660"/>
          <a:ext cx="559198" cy="559198"/>
        </a:xfrm>
        <a:prstGeom prst="ellipse">
          <a:avLst/>
        </a:prstGeom>
        <a:solidFill>
          <a:schemeClr val="lt1">
            <a:hueOff val="0"/>
            <a:satOff val="0"/>
            <a:lumOff val="0"/>
            <a:alphaOff val="0"/>
          </a:schemeClr>
        </a:solidFill>
        <a:ln w="25400" cap="flat" cmpd="sng" algn="ctr">
          <a:solidFill>
            <a:schemeClr val="accent3">
              <a:hueOff val="3029567"/>
              <a:satOff val="18270"/>
              <a:lumOff val="-11077"/>
              <a:alphaOff val="0"/>
            </a:schemeClr>
          </a:solidFill>
          <a:prstDash val="solid"/>
        </a:ln>
        <a:effectLst/>
      </dsp:spPr>
      <dsp:style>
        <a:lnRef idx="2">
          <a:scrgbClr r="0" g="0" b="0"/>
        </a:lnRef>
        <a:fillRef idx="1">
          <a:scrgbClr r="0" g="0" b="0"/>
        </a:fillRef>
        <a:effectRef idx="0">
          <a:scrgbClr r="0" g="0" b="0"/>
        </a:effectRef>
        <a:fontRef idx="minor"/>
      </dsp:style>
    </dsp:sp>
    <dsp:sp modelId="{F3B22A50-BA1D-2748-9576-CEDEB15E9CA1}">
      <dsp:nvSpPr>
        <dsp:cNvPr id="0" name=""/>
        <dsp:cNvSpPr/>
      </dsp:nvSpPr>
      <dsp:spPr>
        <a:xfrm>
          <a:off x="972443" y="2909012"/>
          <a:ext cx="7618465" cy="447358"/>
        </a:xfrm>
        <a:prstGeom prst="rect">
          <a:avLst/>
        </a:prstGeom>
        <a:solidFill>
          <a:schemeClr val="accent3">
            <a:hueOff val="4039423"/>
            <a:satOff val="24360"/>
            <a:lumOff val="-147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43180" rIns="43180" bIns="43180" numCol="1" spcCol="1270" anchor="ctr" anchorCtr="0">
          <a:noAutofit/>
        </a:bodyPr>
        <a:lstStyle/>
        <a:p>
          <a:pPr marL="0" lvl="0" indent="0" algn="l" defTabSz="755650">
            <a:lnSpc>
              <a:spcPct val="90000"/>
            </a:lnSpc>
            <a:spcBef>
              <a:spcPct val="0"/>
            </a:spcBef>
            <a:spcAft>
              <a:spcPct val="35000"/>
            </a:spcAft>
            <a:buNone/>
          </a:pPr>
          <a:r>
            <a:rPr lang="de-DE" sz="1700" kern="1200" dirty="0"/>
            <a:t>Aluminium und IT-Geräte</a:t>
          </a:r>
        </a:p>
      </dsp:txBody>
      <dsp:txXfrm>
        <a:off x="972443" y="2909012"/>
        <a:ext cx="7618465" cy="447358"/>
      </dsp:txXfrm>
    </dsp:sp>
    <dsp:sp modelId="{211516A5-D958-A34E-9895-FCB776D67DA7}">
      <dsp:nvSpPr>
        <dsp:cNvPr id="0" name=""/>
        <dsp:cNvSpPr/>
      </dsp:nvSpPr>
      <dsp:spPr>
        <a:xfrm>
          <a:off x="692844" y="2853092"/>
          <a:ext cx="559198" cy="559198"/>
        </a:xfrm>
        <a:prstGeom prst="ellipse">
          <a:avLst/>
        </a:prstGeom>
        <a:solidFill>
          <a:schemeClr val="lt1">
            <a:hueOff val="0"/>
            <a:satOff val="0"/>
            <a:lumOff val="0"/>
            <a:alphaOff val="0"/>
          </a:schemeClr>
        </a:solidFill>
        <a:ln w="25400" cap="flat" cmpd="sng" algn="ctr">
          <a:solidFill>
            <a:schemeClr val="accent3">
              <a:hueOff val="4039423"/>
              <a:satOff val="24360"/>
              <a:lumOff val="-14770"/>
              <a:alphaOff val="0"/>
            </a:schemeClr>
          </a:solidFill>
          <a:prstDash val="solid"/>
        </a:ln>
        <a:effectLst/>
      </dsp:spPr>
      <dsp:style>
        <a:lnRef idx="2">
          <a:scrgbClr r="0" g="0" b="0"/>
        </a:lnRef>
        <a:fillRef idx="1">
          <a:scrgbClr r="0" g="0" b="0"/>
        </a:fillRef>
        <a:effectRef idx="0">
          <a:scrgbClr r="0" g="0" b="0"/>
        </a:effectRef>
        <a:fontRef idx="minor"/>
      </dsp:style>
    </dsp:sp>
    <dsp:sp modelId="{BB6301F5-72A5-1247-8E85-88CF96BB9489}">
      <dsp:nvSpPr>
        <dsp:cNvPr id="0" name=""/>
        <dsp:cNvSpPr/>
      </dsp:nvSpPr>
      <dsp:spPr>
        <a:xfrm>
          <a:off x="750438" y="3579951"/>
          <a:ext cx="7840471" cy="447358"/>
        </a:xfrm>
        <a:prstGeom prst="rect">
          <a:avLst/>
        </a:prstGeom>
        <a:solidFill>
          <a:schemeClr val="accent3">
            <a:hueOff val="5049278"/>
            <a:satOff val="30450"/>
            <a:lumOff val="-184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43180" rIns="43180" bIns="43180" numCol="1" spcCol="1270" anchor="ctr" anchorCtr="0">
          <a:noAutofit/>
        </a:bodyPr>
        <a:lstStyle/>
        <a:p>
          <a:pPr marL="0" lvl="0" indent="0" algn="l" defTabSz="755650">
            <a:lnSpc>
              <a:spcPct val="90000"/>
            </a:lnSpc>
            <a:spcBef>
              <a:spcPct val="0"/>
            </a:spcBef>
            <a:spcAft>
              <a:spcPct val="35000"/>
            </a:spcAft>
            <a:buNone/>
          </a:pPr>
          <a:r>
            <a:rPr lang="de-DE" sz="1700" kern="1200" dirty="0"/>
            <a:t>Aluminium und die Energiewende</a:t>
          </a:r>
        </a:p>
      </dsp:txBody>
      <dsp:txXfrm>
        <a:off x="750438" y="3579951"/>
        <a:ext cx="7840471" cy="447358"/>
      </dsp:txXfrm>
    </dsp:sp>
    <dsp:sp modelId="{AD9BAE31-192F-304A-9A67-440C628F4B78}">
      <dsp:nvSpPr>
        <dsp:cNvPr id="0" name=""/>
        <dsp:cNvSpPr/>
      </dsp:nvSpPr>
      <dsp:spPr>
        <a:xfrm>
          <a:off x="470839" y="3524032"/>
          <a:ext cx="559198" cy="559198"/>
        </a:xfrm>
        <a:prstGeom prst="ellipse">
          <a:avLst/>
        </a:prstGeom>
        <a:solidFill>
          <a:schemeClr val="lt1">
            <a:hueOff val="0"/>
            <a:satOff val="0"/>
            <a:lumOff val="0"/>
            <a:alphaOff val="0"/>
          </a:schemeClr>
        </a:solidFill>
        <a:ln w="25400" cap="flat" cmpd="sng" algn="ctr">
          <a:solidFill>
            <a:schemeClr val="accent3">
              <a:hueOff val="5049278"/>
              <a:satOff val="30450"/>
              <a:lumOff val="-18462"/>
              <a:alphaOff val="0"/>
            </a:schemeClr>
          </a:solidFill>
          <a:prstDash val="solid"/>
        </a:ln>
        <a:effectLst/>
      </dsp:spPr>
      <dsp:style>
        <a:lnRef idx="2">
          <a:scrgbClr r="0" g="0" b="0"/>
        </a:lnRef>
        <a:fillRef idx="1">
          <a:scrgbClr r="0" g="0" b="0"/>
        </a:fillRef>
        <a:effectRef idx="0">
          <a:scrgbClr r="0" g="0" b="0"/>
        </a:effectRef>
        <a:fontRef idx="minor"/>
      </dsp:style>
    </dsp:sp>
    <dsp:sp modelId="{07F95D23-8B85-FF4A-9EC1-D203E5908B20}">
      <dsp:nvSpPr>
        <dsp:cNvPr id="0" name=""/>
        <dsp:cNvSpPr/>
      </dsp:nvSpPr>
      <dsp:spPr>
        <a:xfrm>
          <a:off x="345314" y="4251383"/>
          <a:ext cx="8245594" cy="447358"/>
        </a:xfrm>
        <a:prstGeom prst="rect">
          <a:avLst/>
        </a:prstGeom>
        <a:solidFill>
          <a:schemeClr val="accent3">
            <a:hueOff val="6059134"/>
            <a:satOff val="36540"/>
            <a:lumOff val="-221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091" tIns="43180" rIns="43180" bIns="43180" numCol="1" spcCol="1270" anchor="ctr" anchorCtr="0">
          <a:noAutofit/>
        </a:bodyPr>
        <a:lstStyle/>
        <a:p>
          <a:pPr marL="0" lvl="0" indent="0" algn="l" defTabSz="755650">
            <a:lnSpc>
              <a:spcPct val="90000"/>
            </a:lnSpc>
            <a:spcBef>
              <a:spcPct val="0"/>
            </a:spcBef>
            <a:spcAft>
              <a:spcPct val="35000"/>
            </a:spcAft>
            <a:buNone/>
          </a:pPr>
          <a:r>
            <a:rPr lang="de-DE" sz="1700" kern="1200" dirty="0"/>
            <a:t>Aluminium und Re-Design und Re-Manufacturing</a:t>
          </a:r>
        </a:p>
      </dsp:txBody>
      <dsp:txXfrm>
        <a:off x="345314" y="4251383"/>
        <a:ext cx="8245594" cy="447358"/>
      </dsp:txXfrm>
    </dsp:sp>
    <dsp:sp modelId="{416609FE-2678-3549-B57A-586463D3C2AD}">
      <dsp:nvSpPr>
        <dsp:cNvPr id="0" name=""/>
        <dsp:cNvSpPr/>
      </dsp:nvSpPr>
      <dsp:spPr>
        <a:xfrm>
          <a:off x="65715" y="4195463"/>
          <a:ext cx="559198" cy="559198"/>
        </a:xfrm>
        <a:prstGeom prst="ellipse">
          <a:avLst/>
        </a:prstGeom>
        <a:solidFill>
          <a:schemeClr val="lt1">
            <a:hueOff val="0"/>
            <a:satOff val="0"/>
            <a:lumOff val="0"/>
            <a:alphaOff val="0"/>
          </a:schemeClr>
        </a:solidFill>
        <a:ln w="25400" cap="flat" cmpd="sng" algn="ctr">
          <a:solidFill>
            <a:schemeClr val="accent3">
              <a:hueOff val="6059134"/>
              <a:satOff val="36540"/>
              <a:lumOff val="-2215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FD677-AC4C-754D-8E4A-CFE68B9C1E08}">
      <dsp:nvSpPr>
        <dsp:cNvPr id="0" name=""/>
        <dsp:cNvSpPr/>
      </dsp:nvSpPr>
      <dsp:spPr>
        <a:xfrm>
          <a:off x="2438399" y="1504838"/>
          <a:ext cx="1219200" cy="1219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de-DE" sz="2200" kern="1200" dirty="0"/>
            <a:t>Produkt</a:t>
          </a:r>
        </a:p>
      </dsp:txBody>
      <dsp:txXfrm>
        <a:off x="2497915" y="1564354"/>
        <a:ext cx="1100168" cy="1100168"/>
      </dsp:txXfrm>
    </dsp:sp>
    <dsp:sp modelId="{FF4B4FE0-0B4B-824C-9AC7-8CBA7CAE34A7}">
      <dsp:nvSpPr>
        <dsp:cNvPr id="0" name=""/>
        <dsp:cNvSpPr/>
      </dsp:nvSpPr>
      <dsp:spPr>
        <a:xfrm rot="16200000">
          <a:off x="2724570" y="1181408"/>
          <a:ext cx="646858" cy="0"/>
        </a:xfrm>
        <a:custGeom>
          <a:avLst/>
          <a:gdLst/>
          <a:ahLst/>
          <a:cxnLst/>
          <a:rect l="0" t="0" r="0" b="0"/>
          <a:pathLst>
            <a:path>
              <a:moveTo>
                <a:pt x="0" y="0"/>
              </a:moveTo>
              <a:lnTo>
                <a:pt x="64685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705AAE-667A-2344-BD60-13B5C271B4D8}">
      <dsp:nvSpPr>
        <dsp:cNvPr id="0" name=""/>
        <dsp:cNvSpPr/>
      </dsp:nvSpPr>
      <dsp:spPr>
        <a:xfrm>
          <a:off x="2639567" y="41115"/>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Direkter</a:t>
          </a:r>
          <a:br>
            <a:rPr lang="de-DE" sz="1400" kern="1200" dirty="0"/>
          </a:br>
          <a:r>
            <a:rPr lang="de-DE" sz="1400" kern="1200" dirty="0"/>
            <a:t>Nutzen</a:t>
          </a:r>
        </a:p>
      </dsp:txBody>
      <dsp:txXfrm>
        <a:off x="2679443" y="80991"/>
        <a:ext cx="737112" cy="737112"/>
      </dsp:txXfrm>
    </dsp:sp>
    <dsp:sp modelId="{079C3C95-5187-2940-B69A-2E9F50E6D520}">
      <dsp:nvSpPr>
        <dsp:cNvPr id="0" name=""/>
        <dsp:cNvSpPr/>
      </dsp:nvSpPr>
      <dsp:spPr>
        <a:xfrm rot="19285714">
          <a:off x="3618026"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8017C7-5124-7846-B2E6-5341F55501DE}">
      <dsp:nvSpPr>
        <dsp:cNvPr id="0" name=""/>
        <dsp:cNvSpPr/>
      </dsp:nvSpPr>
      <dsp:spPr>
        <a:xfrm>
          <a:off x="3941231"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de-DE" sz="1200" kern="1200" dirty="0"/>
            <a:t>indirekter</a:t>
          </a:r>
          <a:br>
            <a:rPr lang="de-DE" sz="1200" kern="1200" dirty="0"/>
          </a:br>
          <a:r>
            <a:rPr lang="de-DE" sz="1200" kern="1200" dirty="0"/>
            <a:t>Nutzen</a:t>
          </a:r>
        </a:p>
      </dsp:txBody>
      <dsp:txXfrm>
        <a:off x="3981107" y="707839"/>
        <a:ext cx="737112" cy="737112"/>
      </dsp:txXfrm>
    </dsp:sp>
    <dsp:sp modelId="{EE0BBAB9-2635-FD4F-B91E-0736CCA071FB}">
      <dsp:nvSpPr>
        <dsp:cNvPr id="0" name=""/>
        <dsp:cNvSpPr/>
      </dsp:nvSpPr>
      <dsp:spPr>
        <a:xfrm rot="771429">
          <a:off x="3649819"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DFBBF8-49B1-4E49-952F-97EA605CE642}">
      <dsp:nvSpPr>
        <dsp:cNvPr id="0" name=""/>
        <dsp:cNvSpPr/>
      </dsp:nvSpPr>
      <dsp:spPr>
        <a:xfrm>
          <a:off x="4262716"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de-DE" sz="2300" kern="1200" dirty="0"/>
            <a:t>Wert</a:t>
          </a:r>
        </a:p>
      </dsp:txBody>
      <dsp:txXfrm>
        <a:off x="4302592" y="2116355"/>
        <a:ext cx="737112" cy="737112"/>
      </dsp:txXfrm>
    </dsp:sp>
    <dsp:sp modelId="{0F7DFD5C-41A7-754A-A38B-71D9B85CE5AF}">
      <dsp:nvSpPr>
        <dsp:cNvPr id="0" name=""/>
        <dsp:cNvSpPr/>
      </dsp:nvSpPr>
      <dsp:spPr>
        <a:xfrm rot="3857143">
          <a:off x="3190143"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883E22-1557-F94B-8A15-DDB867B65675}">
      <dsp:nvSpPr>
        <dsp:cNvPr id="0" name=""/>
        <dsp:cNvSpPr/>
      </dsp:nvSpPr>
      <dsp:spPr>
        <a:xfrm>
          <a:off x="3361936"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de-DE" sz="1300" kern="1200" dirty="0"/>
            <a:t>Funktion</a:t>
          </a:r>
        </a:p>
      </dsp:txBody>
      <dsp:txXfrm>
        <a:off x="3401812" y="3245896"/>
        <a:ext cx="737112" cy="737112"/>
      </dsp:txXfrm>
    </dsp:sp>
    <dsp:sp modelId="{D4F99CA2-82CD-F849-AA4B-CAA72F82D0E5}">
      <dsp:nvSpPr>
        <dsp:cNvPr id="0" name=""/>
        <dsp:cNvSpPr/>
      </dsp:nvSpPr>
      <dsp:spPr>
        <a:xfrm rot="6942857">
          <a:off x="2370896"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A7EFDF-440A-A04D-AD7F-06DDBEA1D396}">
      <dsp:nvSpPr>
        <dsp:cNvPr id="0" name=""/>
        <dsp:cNvSpPr/>
      </dsp:nvSpPr>
      <dsp:spPr>
        <a:xfrm>
          <a:off x="1917199"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de-DE" sz="1500" kern="1200" dirty="0"/>
            <a:t>Gewinn</a:t>
          </a:r>
        </a:p>
      </dsp:txBody>
      <dsp:txXfrm>
        <a:off x="1957075" y="3245896"/>
        <a:ext cx="737112" cy="737112"/>
      </dsp:txXfrm>
    </dsp:sp>
    <dsp:sp modelId="{47420BE8-D588-8F4B-9E71-911FA6762F04}">
      <dsp:nvSpPr>
        <dsp:cNvPr id="0" name=""/>
        <dsp:cNvSpPr/>
      </dsp:nvSpPr>
      <dsp:spPr>
        <a:xfrm rot="10028571">
          <a:off x="1825502"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5F8D7C-1FAA-AA47-A4EB-240E3C110338}">
      <dsp:nvSpPr>
        <dsp:cNvPr id="0" name=""/>
        <dsp:cNvSpPr/>
      </dsp:nvSpPr>
      <dsp:spPr>
        <a:xfrm>
          <a:off x="1016419"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de-DE" sz="1600" kern="1200" dirty="0"/>
            <a:t>Kosten</a:t>
          </a:r>
        </a:p>
      </dsp:txBody>
      <dsp:txXfrm>
        <a:off x="1056295" y="2116355"/>
        <a:ext cx="737112" cy="737112"/>
      </dsp:txXfrm>
    </dsp:sp>
    <dsp:sp modelId="{3407949F-9B01-EE47-A597-21E408DEB713}">
      <dsp:nvSpPr>
        <dsp:cNvPr id="0" name=""/>
        <dsp:cNvSpPr/>
      </dsp:nvSpPr>
      <dsp:spPr>
        <a:xfrm rot="13114286">
          <a:off x="2115194"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858EBB-97C0-354F-9233-E067E674D59C}">
      <dsp:nvSpPr>
        <dsp:cNvPr id="0" name=""/>
        <dsp:cNvSpPr/>
      </dsp:nvSpPr>
      <dsp:spPr>
        <a:xfrm>
          <a:off x="1337904"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Ent-sorgung</a:t>
          </a:r>
        </a:p>
      </dsp:txBody>
      <dsp:txXfrm>
        <a:off x="1377780" y="707839"/>
        <a:ext cx="737112" cy="73711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2F5A6-BFD5-1049-A70C-FEA51A98A515}">
      <dsp:nvSpPr>
        <dsp:cNvPr id="0" name=""/>
        <dsp:cNvSpPr/>
      </dsp:nvSpPr>
      <dsp:spPr>
        <a:xfrm>
          <a:off x="1421962" y="2032000"/>
          <a:ext cx="367536" cy="1751865"/>
        </a:xfrm>
        <a:custGeom>
          <a:avLst/>
          <a:gdLst/>
          <a:ahLst/>
          <a:cxnLst/>
          <a:rect l="0" t="0" r="0" b="0"/>
          <a:pathLst>
            <a:path>
              <a:moveTo>
                <a:pt x="0" y="0"/>
              </a:moveTo>
              <a:lnTo>
                <a:pt x="183768" y="0"/>
              </a:lnTo>
              <a:lnTo>
                <a:pt x="183768" y="1751865"/>
              </a:lnTo>
              <a:lnTo>
                <a:pt x="367536" y="1751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0980" y="2863182"/>
        <a:ext cx="89500" cy="89500"/>
      </dsp:txXfrm>
    </dsp:sp>
    <dsp:sp modelId="{9A7524FC-D50D-5642-B4F5-5999E2B8E16E}">
      <dsp:nvSpPr>
        <dsp:cNvPr id="0" name=""/>
        <dsp:cNvSpPr/>
      </dsp:nvSpPr>
      <dsp:spPr>
        <a:xfrm>
          <a:off x="1421962" y="2032000"/>
          <a:ext cx="367536" cy="1050503"/>
        </a:xfrm>
        <a:custGeom>
          <a:avLst/>
          <a:gdLst/>
          <a:ahLst/>
          <a:cxnLst/>
          <a:rect l="0" t="0" r="0" b="0"/>
          <a:pathLst>
            <a:path>
              <a:moveTo>
                <a:pt x="0" y="0"/>
              </a:moveTo>
              <a:lnTo>
                <a:pt x="183768" y="0"/>
              </a:lnTo>
              <a:lnTo>
                <a:pt x="183768" y="1050503"/>
              </a:lnTo>
              <a:lnTo>
                <a:pt x="367536" y="10505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2529428"/>
        <a:ext cx="55647" cy="55647"/>
      </dsp:txXfrm>
    </dsp:sp>
    <dsp:sp modelId="{A29B9E4E-D2AC-9F4A-A875-1B74C2285F1E}">
      <dsp:nvSpPr>
        <dsp:cNvPr id="0" name=""/>
        <dsp:cNvSpPr/>
      </dsp:nvSpPr>
      <dsp:spPr>
        <a:xfrm>
          <a:off x="1421962" y="2032000"/>
          <a:ext cx="367536" cy="350167"/>
        </a:xfrm>
        <a:custGeom>
          <a:avLst/>
          <a:gdLst/>
          <a:ahLst/>
          <a:cxnLst/>
          <a:rect l="0" t="0" r="0" b="0"/>
          <a:pathLst>
            <a:path>
              <a:moveTo>
                <a:pt x="0" y="0"/>
              </a:moveTo>
              <a:lnTo>
                <a:pt x="183768" y="0"/>
              </a:lnTo>
              <a:lnTo>
                <a:pt x="183768" y="350167"/>
              </a:lnTo>
              <a:lnTo>
                <a:pt x="367536" y="350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2194392"/>
        <a:ext cx="25382" cy="25382"/>
      </dsp:txXfrm>
    </dsp:sp>
    <dsp:sp modelId="{BF133579-8CEE-C849-8357-81D6AA91EB0F}">
      <dsp:nvSpPr>
        <dsp:cNvPr id="0" name=""/>
        <dsp:cNvSpPr/>
      </dsp:nvSpPr>
      <dsp:spPr>
        <a:xfrm>
          <a:off x="1421962" y="1681832"/>
          <a:ext cx="367536" cy="350167"/>
        </a:xfrm>
        <a:custGeom>
          <a:avLst/>
          <a:gdLst/>
          <a:ahLst/>
          <a:cxnLst/>
          <a:rect l="0" t="0" r="0" b="0"/>
          <a:pathLst>
            <a:path>
              <a:moveTo>
                <a:pt x="0" y="350167"/>
              </a:moveTo>
              <a:lnTo>
                <a:pt x="183768" y="350167"/>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1844225"/>
        <a:ext cx="25382" cy="25382"/>
      </dsp:txXfrm>
    </dsp:sp>
    <dsp:sp modelId="{2A066EC5-5EAB-304B-90B4-B9759A73AC89}">
      <dsp:nvSpPr>
        <dsp:cNvPr id="0" name=""/>
        <dsp:cNvSpPr/>
      </dsp:nvSpPr>
      <dsp:spPr>
        <a:xfrm>
          <a:off x="1421962" y="981496"/>
          <a:ext cx="367536" cy="1050503"/>
        </a:xfrm>
        <a:custGeom>
          <a:avLst/>
          <a:gdLst/>
          <a:ahLst/>
          <a:cxnLst/>
          <a:rect l="0" t="0" r="0" b="0"/>
          <a:pathLst>
            <a:path>
              <a:moveTo>
                <a:pt x="0" y="1050503"/>
              </a:moveTo>
              <a:lnTo>
                <a:pt x="183768" y="1050503"/>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1478924"/>
        <a:ext cx="55647" cy="55647"/>
      </dsp:txXfrm>
    </dsp:sp>
    <dsp:sp modelId="{053530CF-70ED-DD4C-82EB-EB05D459A0F7}">
      <dsp:nvSpPr>
        <dsp:cNvPr id="0" name=""/>
        <dsp:cNvSpPr/>
      </dsp:nvSpPr>
      <dsp:spPr>
        <a:xfrm>
          <a:off x="1421962" y="281161"/>
          <a:ext cx="367536" cy="1750838"/>
        </a:xfrm>
        <a:custGeom>
          <a:avLst/>
          <a:gdLst/>
          <a:ahLst/>
          <a:cxnLst/>
          <a:rect l="0" t="0" r="0" b="0"/>
          <a:pathLst>
            <a:path>
              <a:moveTo>
                <a:pt x="0" y="1750838"/>
              </a:moveTo>
              <a:lnTo>
                <a:pt x="183768" y="1750838"/>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1005" y="1111855"/>
        <a:ext cx="89449" cy="89449"/>
      </dsp:txXfrm>
    </dsp:sp>
    <dsp:sp modelId="{C5A32C0E-2333-0641-9A2B-02F1088A4F57}">
      <dsp:nvSpPr>
        <dsp:cNvPr id="0" name=""/>
        <dsp:cNvSpPr/>
      </dsp:nvSpPr>
      <dsp:spPr>
        <a:xfrm rot="16200000">
          <a:off x="-332562" y="1751865"/>
          <a:ext cx="2948781"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de-DE" sz="3800" kern="1200" dirty="0"/>
            <a:t>Produkt</a:t>
          </a:r>
        </a:p>
      </dsp:txBody>
      <dsp:txXfrm>
        <a:off x="-332562" y="1751865"/>
        <a:ext cx="2948781" cy="560268"/>
      </dsp:txXfrm>
    </dsp:sp>
    <dsp:sp modelId="{20D73928-ABA9-6B49-AE14-B3B15145C1DE}">
      <dsp:nvSpPr>
        <dsp:cNvPr id="0" name=""/>
        <dsp:cNvSpPr/>
      </dsp:nvSpPr>
      <dsp:spPr>
        <a:xfrm>
          <a:off x="1789498" y="1026"/>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Gewinn</a:t>
          </a:r>
        </a:p>
      </dsp:txBody>
      <dsp:txXfrm>
        <a:off x="1789498" y="1026"/>
        <a:ext cx="1837680" cy="560268"/>
      </dsp:txXfrm>
    </dsp:sp>
    <dsp:sp modelId="{498C2B61-E534-F74A-8108-FBCACAC9AA0C}">
      <dsp:nvSpPr>
        <dsp:cNvPr id="0" name=""/>
        <dsp:cNvSpPr/>
      </dsp:nvSpPr>
      <dsp:spPr>
        <a:xfrm>
          <a:off x="1789498" y="701362"/>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Wertschöpfung</a:t>
          </a:r>
        </a:p>
      </dsp:txBody>
      <dsp:txXfrm>
        <a:off x="1789498" y="701362"/>
        <a:ext cx="1837680" cy="560268"/>
      </dsp:txXfrm>
    </dsp:sp>
    <dsp:sp modelId="{F9D36B02-8717-C14D-AAC8-8CB1AADF65EB}">
      <dsp:nvSpPr>
        <dsp:cNvPr id="0" name=""/>
        <dsp:cNvSpPr/>
      </dsp:nvSpPr>
      <dsp:spPr>
        <a:xfrm>
          <a:off x="1789498" y="1401698"/>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W-Kette</a:t>
          </a:r>
        </a:p>
      </dsp:txBody>
      <dsp:txXfrm>
        <a:off x="1789498" y="1401698"/>
        <a:ext cx="1837680" cy="560268"/>
      </dsp:txXfrm>
    </dsp:sp>
    <dsp:sp modelId="{19489AE5-84CC-5446-8318-40C67D2B29D0}">
      <dsp:nvSpPr>
        <dsp:cNvPr id="0" name=""/>
        <dsp:cNvSpPr/>
      </dsp:nvSpPr>
      <dsp:spPr>
        <a:xfrm>
          <a:off x="1789498" y="2102033"/>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Produktion</a:t>
          </a:r>
        </a:p>
      </dsp:txBody>
      <dsp:txXfrm>
        <a:off x="1789498" y="2102033"/>
        <a:ext cx="1837680" cy="560268"/>
      </dsp:txXfrm>
    </dsp:sp>
    <dsp:sp modelId="{A2758F26-83EF-C740-83C3-32994DE1C06A}">
      <dsp:nvSpPr>
        <dsp:cNvPr id="0" name=""/>
        <dsp:cNvSpPr/>
      </dsp:nvSpPr>
      <dsp:spPr>
        <a:xfrm>
          <a:off x="1789498" y="2802369"/>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Ressourcen</a:t>
          </a:r>
        </a:p>
      </dsp:txBody>
      <dsp:txXfrm>
        <a:off x="1789498" y="2802369"/>
        <a:ext cx="1837680" cy="560268"/>
      </dsp:txXfrm>
    </dsp:sp>
    <dsp:sp modelId="{F7CBB470-A0AB-7041-B767-2A48706F3BD7}">
      <dsp:nvSpPr>
        <dsp:cNvPr id="0" name=""/>
        <dsp:cNvSpPr/>
      </dsp:nvSpPr>
      <dsp:spPr>
        <a:xfrm>
          <a:off x="1789498" y="3503731"/>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Umwelt</a:t>
          </a:r>
        </a:p>
      </dsp:txBody>
      <dsp:txXfrm>
        <a:off x="1789498" y="3503731"/>
        <a:ext cx="1837680" cy="56026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FD677-AC4C-754D-8E4A-CFE68B9C1E08}">
      <dsp:nvSpPr>
        <dsp:cNvPr id="0" name=""/>
        <dsp:cNvSpPr/>
      </dsp:nvSpPr>
      <dsp:spPr>
        <a:xfrm>
          <a:off x="2438399" y="1504838"/>
          <a:ext cx="1219200" cy="1219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de-DE" sz="2200" kern="1200" dirty="0"/>
            <a:t>Produkt</a:t>
          </a:r>
        </a:p>
      </dsp:txBody>
      <dsp:txXfrm>
        <a:off x="2497915" y="1564354"/>
        <a:ext cx="1100168" cy="1100168"/>
      </dsp:txXfrm>
    </dsp:sp>
    <dsp:sp modelId="{FF4B4FE0-0B4B-824C-9AC7-8CBA7CAE34A7}">
      <dsp:nvSpPr>
        <dsp:cNvPr id="0" name=""/>
        <dsp:cNvSpPr/>
      </dsp:nvSpPr>
      <dsp:spPr>
        <a:xfrm rot="16200000">
          <a:off x="2724570" y="1181408"/>
          <a:ext cx="646858" cy="0"/>
        </a:xfrm>
        <a:custGeom>
          <a:avLst/>
          <a:gdLst/>
          <a:ahLst/>
          <a:cxnLst/>
          <a:rect l="0" t="0" r="0" b="0"/>
          <a:pathLst>
            <a:path>
              <a:moveTo>
                <a:pt x="0" y="0"/>
              </a:moveTo>
              <a:lnTo>
                <a:pt x="64685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705AAE-667A-2344-BD60-13B5C271B4D8}">
      <dsp:nvSpPr>
        <dsp:cNvPr id="0" name=""/>
        <dsp:cNvSpPr/>
      </dsp:nvSpPr>
      <dsp:spPr>
        <a:xfrm>
          <a:off x="2639567" y="41115"/>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Direkter</a:t>
          </a:r>
          <a:br>
            <a:rPr lang="de-DE" sz="1400" kern="1200" dirty="0"/>
          </a:br>
          <a:r>
            <a:rPr lang="de-DE" sz="1400" kern="1200" dirty="0"/>
            <a:t>Nutzen</a:t>
          </a:r>
        </a:p>
      </dsp:txBody>
      <dsp:txXfrm>
        <a:off x="2679443" y="80991"/>
        <a:ext cx="737112" cy="737112"/>
      </dsp:txXfrm>
    </dsp:sp>
    <dsp:sp modelId="{079C3C95-5187-2940-B69A-2E9F50E6D520}">
      <dsp:nvSpPr>
        <dsp:cNvPr id="0" name=""/>
        <dsp:cNvSpPr/>
      </dsp:nvSpPr>
      <dsp:spPr>
        <a:xfrm rot="19285714">
          <a:off x="3618026"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8017C7-5124-7846-B2E6-5341F55501DE}">
      <dsp:nvSpPr>
        <dsp:cNvPr id="0" name=""/>
        <dsp:cNvSpPr/>
      </dsp:nvSpPr>
      <dsp:spPr>
        <a:xfrm>
          <a:off x="3941231"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de-DE" sz="1200" kern="1200" dirty="0"/>
            <a:t>indirekter</a:t>
          </a:r>
          <a:br>
            <a:rPr lang="de-DE" sz="1200" kern="1200" dirty="0"/>
          </a:br>
          <a:r>
            <a:rPr lang="de-DE" sz="1200" kern="1200" dirty="0"/>
            <a:t>Nutzen</a:t>
          </a:r>
        </a:p>
      </dsp:txBody>
      <dsp:txXfrm>
        <a:off x="3981107" y="707839"/>
        <a:ext cx="737112" cy="737112"/>
      </dsp:txXfrm>
    </dsp:sp>
    <dsp:sp modelId="{EE0BBAB9-2635-FD4F-B91E-0736CCA071FB}">
      <dsp:nvSpPr>
        <dsp:cNvPr id="0" name=""/>
        <dsp:cNvSpPr/>
      </dsp:nvSpPr>
      <dsp:spPr>
        <a:xfrm rot="771429">
          <a:off x="3649819"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DFBBF8-49B1-4E49-952F-97EA605CE642}">
      <dsp:nvSpPr>
        <dsp:cNvPr id="0" name=""/>
        <dsp:cNvSpPr/>
      </dsp:nvSpPr>
      <dsp:spPr>
        <a:xfrm>
          <a:off x="4262716"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de-DE" sz="2300" kern="1200" dirty="0"/>
            <a:t>Wert</a:t>
          </a:r>
        </a:p>
      </dsp:txBody>
      <dsp:txXfrm>
        <a:off x="4302592" y="2116355"/>
        <a:ext cx="737112" cy="737112"/>
      </dsp:txXfrm>
    </dsp:sp>
    <dsp:sp modelId="{0F7DFD5C-41A7-754A-A38B-71D9B85CE5AF}">
      <dsp:nvSpPr>
        <dsp:cNvPr id="0" name=""/>
        <dsp:cNvSpPr/>
      </dsp:nvSpPr>
      <dsp:spPr>
        <a:xfrm rot="3857143">
          <a:off x="3190143"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883E22-1557-F94B-8A15-DDB867B65675}">
      <dsp:nvSpPr>
        <dsp:cNvPr id="0" name=""/>
        <dsp:cNvSpPr/>
      </dsp:nvSpPr>
      <dsp:spPr>
        <a:xfrm>
          <a:off x="3361936"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de-DE" sz="1300" kern="1200" dirty="0"/>
            <a:t>Funktion</a:t>
          </a:r>
        </a:p>
      </dsp:txBody>
      <dsp:txXfrm>
        <a:off x="3401812" y="3245896"/>
        <a:ext cx="737112" cy="737112"/>
      </dsp:txXfrm>
    </dsp:sp>
    <dsp:sp modelId="{D4F99CA2-82CD-F849-AA4B-CAA72F82D0E5}">
      <dsp:nvSpPr>
        <dsp:cNvPr id="0" name=""/>
        <dsp:cNvSpPr/>
      </dsp:nvSpPr>
      <dsp:spPr>
        <a:xfrm rot="6942857">
          <a:off x="2370896"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A7EFDF-440A-A04D-AD7F-06DDBEA1D396}">
      <dsp:nvSpPr>
        <dsp:cNvPr id="0" name=""/>
        <dsp:cNvSpPr/>
      </dsp:nvSpPr>
      <dsp:spPr>
        <a:xfrm>
          <a:off x="1917199"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de-DE" sz="1500" kern="1200" dirty="0"/>
            <a:t>Gewinn</a:t>
          </a:r>
        </a:p>
      </dsp:txBody>
      <dsp:txXfrm>
        <a:off x="1957075" y="3245896"/>
        <a:ext cx="737112" cy="737112"/>
      </dsp:txXfrm>
    </dsp:sp>
    <dsp:sp modelId="{47420BE8-D588-8F4B-9E71-911FA6762F04}">
      <dsp:nvSpPr>
        <dsp:cNvPr id="0" name=""/>
        <dsp:cNvSpPr/>
      </dsp:nvSpPr>
      <dsp:spPr>
        <a:xfrm rot="10028571">
          <a:off x="1825502"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5F8D7C-1FAA-AA47-A4EB-240E3C110338}">
      <dsp:nvSpPr>
        <dsp:cNvPr id="0" name=""/>
        <dsp:cNvSpPr/>
      </dsp:nvSpPr>
      <dsp:spPr>
        <a:xfrm>
          <a:off x="1016419"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de-DE" sz="1600" kern="1200" dirty="0"/>
            <a:t>Kosten</a:t>
          </a:r>
        </a:p>
      </dsp:txBody>
      <dsp:txXfrm>
        <a:off x="1056295" y="2116355"/>
        <a:ext cx="737112" cy="737112"/>
      </dsp:txXfrm>
    </dsp:sp>
    <dsp:sp modelId="{3407949F-9B01-EE47-A597-21E408DEB713}">
      <dsp:nvSpPr>
        <dsp:cNvPr id="0" name=""/>
        <dsp:cNvSpPr/>
      </dsp:nvSpPr>
      <dsp:spPr>
        <a:xfrm rot="13114286">
          <a:off x="2115194"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858EBB-97C0-354F-9233-E067E674D59C}">
      <dsp:nvSpPr>
        <dsp:cNvPr id="0" name=""/>
        <dsp:cNvSpPr/>
      </dsp:nvSpPr>
      <dsp:spPr>
        <a:xfrm>
          <a:off x="1337904"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Ent-sorgung</a:t>
          </a:r>
        </a:p>
      </dsp:txBody>
      <dsp:txXfrm>
        <a:off x="1377780" y="707839"/>
        <a:ext cx="737112" cy="73711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2F5A6-BFD5-1049-A70C-FEA51A98A515}">
      <dsp:nvSpPr>
        <dsp:cNvPr id="0" name=""/>
        <dsp:cNvSpPr/>
      </dsp:nvSpPr>
      <dsp:spPr>
        <a:xfrm>
          <a:off x="1421962" y="2032000"/>
          <a:ext cx="367536" cy="1751865"/>
        </a:xfrm>
        <a:custGeom>
          <a:avLst/>
          <a:gdLst/>
          <a:ahLst/>
          <a:cxnLst/>
          <a:rect l="0" t="0" r="0" b="0"/>
          <a:pathLst>
            <a:path>
              <a:moveTo>
                <a:pt x="0" y="0"/>
              </a:moveTo>
              <a:lnTo>
                <a:pt x="183768" y="0"/>
              </a:lnTo>
              <a:lnTo>
                <a:pt x="183768" y="1751865"/>
              </a:lnTo>
              <a:lnTo>
                <a:pt x="367536" y="1751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0980" y="2863182"/>
        <a:ext cx="89500" cy="89500"/>
      </dsp:txXfrm>
    </dsp:sp>
    <dsp:sp modelId="{9A7524FC-D50D-5642-B4F5-5999E2B8E16E}">
      <dsp:nvSpPr>
        <dsp:cNvPr id="0" name=""/>
        <dsp:cNvSpPr/>
      </dsp:nvSpPr>
      <dsp:spPr>
        <a:xfrm>
          <a:off x="1421962" y="2032000"/>
          <a:ext cx="367536" cy="1050503"/>
        </a:xfrm>
        <a:custGeom>
          <a:avLst/>
          <a:gdLst/>
          <a:ahLst/>
          <a:cxnLst/>
          <a:rect l="0" t="0" r="0" b="0"/>
          <a:pathLst>
            <a:path>
              <a:moveTo>
                <a:pt x="0" y="0"/>
              </a:moveTo>
              <a:lnTo>
                <a:pt x="183768" y="0"/>
              </a:lnTo>
              <a:lnTo>
                <a:pt x="183768" y="1050503"/>
              </a:lnTo>
              <a:lnTo>
                <a:pt x="367536" y="10505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2529428"/>
        <a:ext cx="55647" cy="55647"/>
      </dsp:txXfrm>
    </dsp:sp>
    <dsp:sp modelId="{A29B9E4E-D2AC-9F4A-A875-1B74C2285F1E}">
      <dsp:nvSpPr>
        <dsp:cNvPr id="0" name=""/>
        <dsp:cNvSpPr/>
      </dsp:nvSpPr>
      <dsp:spPr>
        <a:xfrm>
          <a:off x="1421962" y="2032000"/>
          <a:ext cx="367536" cy="350167"/>
        </a:xfrm>
        <a:custGeom>
          <a:avLst/>
          <a:gdLst/>
          <a:ahLst/>
          <a:cxnLst/>
          <a:rect l="0" t="0" r="0" b="0"/>
          <a:pathLst>
            <a:path>
              <a:moveTo>
                <a:pt x="0" y="0"/>
              </a:moveTo>
              <a:lnTo>
                <a:pt x="183768" y="0"/>
              </a:lnTo>
              <a:lnTo>
                <a:pt x="183768" y="350167"/>
              </a:lnTo>
              <a:lnTo>
                <a:pt x="367536" y="350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2194392"/>
        <a:ext cx="25382" cy="25382"/>
      </dsp:txXfrm>
    </dsp:sp>
    <dsp:sp modelId="{BF133579-8CEE-C849-8357-81D6AA91EB0F}">
      <dsp:nvSpPr>
        <dsp:cNvPr id="0" name=""/>
        <dsp:cNvSpPr/>
      </dsp:nvSpPr>
      <dsp:spPr>
        <a:xfrm>
          <a:off x="1421962" y="1681832"/>
          <a:ext cx="367536" cy="350167"/>
        </a:xfrm>
        <a:custGeom>
          <a:avLst/>
          <a:gdLst/>
          <a:ahLst/>
          <a:cxnLst/>
          <a:rect l="0" t="0" r="0" b="0"/>
          <a:pathLst>
            <a:path>
              <a:moveTo>
                <a:pt x="0" y="350167"/>
              </a:moveTo>
              <a:lnTo>
                <a:pt x="183768" y="350167"/>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1844225"/>
        <a:ext cx="25382" cy="25382"/>
      </dsp:txXfrm>
    </dsp:sp>
    <dsp:sp modelId="{2A066EC5-5EAB-304B-90B4-B9759A73AC89}">
      <dsp:nvSpPr>
        <dsp:cNvPr id="0" name=""/>
        <dsp:cNvSpPr/>
      </dsp:nvSpPr>
      <dsp:spPr>
        <a:xfrm>
          <a:off x="1421962" y="981496"/>
          <a:ext cx="367536" cy="1050503"/>
        </a:xfrm>
        <a:custGeom>
          <a:avLst/>
          <a:gdLst/>
          <a:ahLst/>
          <a:cxnLst/>
          <a:rect l="0" t="0" r="0" b="0"/>
          <a:pathLst>
            <a:path>
              <a:moveTo>
                <a:pt x="0" y="1050503"/>
              </a:moveTo>
              <a:lnTo>
                <a:pt x="183768" y="1050503"/>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1478924"/>
        <a:ext cx="55647" cy="55647"/>
      </dsp:txXfrm>
    </dsp:sp>
    <dsp:sp modelId="{053530CF-70ED-DD4C-82EB-EB05D459A0F7}">
      <dsp:nvSpPr>
        <dsp:cNvPr id="0" name=""/>
        <dsp:cNvSpPr/>
      </dsp:nvSpPr>
      <dsp:spPr>
        <a:xfrm>
          <a:off x="1421962" y="281161"/>
          <a:ext cx="367536" cy="1750838"/>
        </a:xfrm>
        <a:custGeom>
          <a:avLst/>
          <a:gdLst/>
          <a:ahLst/>
          <a:cxnLst/>
          <a:rect l="0" t="0" r="0" b="0"/>
          <a:pathLst>
            <a:path>
              <a:moveTo>
                <a:pt x="0" y="1750838"/>
              </a:moveTo>
              <a:lnTo>
                <a:pt x="183768" y="1750838"/>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1005" y="1111855"/>
        <a:ext cx="89449" cy="89449"/>
      </dsp:txXfrm>
    </dsp:sp>
    <dsp:sp modelId="{C5A32C0E-2333-0641-9A2B-02F1088A4F57}">
      <dsp:nvSpPr>
        <dsp:cNvPr id="0" name=""/>
        <dsp:cNvSpPr/>
      </dsp:nvSpPr>
      <dsp:spPr>
        <a:xfrm rot="16200000">
          <a:off x="-332562" y="1751865"/>
          <a:ext cx="2948781"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de-DE" sz="3800" kern="1200" dirty="0"/>
            <a:t>Produkt</a:t>
          </a:r>
        </a:p>
      </dsp:txBody>
      <dsp:txXfrm>
        <a:off x="-332562" y="1751865"/>
        <a:ext cx="2948781" cy="560268"/>
      </dsp:txXfrm>
    </dsp:sp>
    <dsp:sp modelId="{20D73928-ABA9-6B49-AE14-B3B15145C1DE}">
      <dsp:nvSpPr>
        <dsp:cNvPr id="0" name=""/>
        <dsp:cNvSpPr/>
      </dsp:nvSpPr>
      <dsp:spPr>
        <a:xfrm>
          <a:off x="1789498" y="1026"/>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Gewinn</a:t>
          </a:r>
        </a:p>
      </dsp:txBody>
      <dsp:txXfrm>
        <a:off x="1789498" y="1026"/>
        <a:ext cx="1837680" cy="560268"/>
      </dsp:txXfrm>
    </dsp:sp>
    <dsp:sp modelId="{498C2B61-E534-F74A-8108-FBCACAC9AA0C}">
      <dsp:nvSpPr>
        <dsp:cNvPr id="0" name=""/>
        <dsp:cNvSpPr/>
      </dsp:nvSpPr>
      <dsp:spPr>
        <a:xfrm>
          <a:off x="1789498" y="701362"/>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Wertschöpfung</a:t>
          </a:r>
        </a:p>
      </dsp:txBody>
      <dsp:txXfrm>
        <a:off x="1789498" y="701362"/>
        <a:ext cx="1837680" cy="560268"/>
      </dsp:txXfrm>
    </dsp:sp>
    <dsp:sp modelId="{F9D36B02-8717-C14D-AAC8-8CB1AADF65EB}">
      <dsp:nvSpPr>
        <dsp:cNvPr id="0" name=""/>
        <dsp:cNvSpPr/>
      </dsp:nvSpPr>
      <dsp:spPr>
        <a:xfrm>
          <a:off x="1789498" y="1401698"/>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W-Kette</a:t>
          </a:r>
        </a:p>
      </dsp:txBody>
      <dsp:txXfrm>
        <a:off x="1789498" y="1401698"/>
        <a:ext cx="1837680" cy="560268"/>
      </dsp:txXfrm>
    </dsp:sp>
    <dsp:sp modelId="{19489AE5-84CC-5446-8318-40C67D2B29D0}">
      <dsp:nvSpPr>
        <dsp:cNvPr id="0" name=""/>
        <dsp:cNvSpPr/>
      </dsp:nvSpPr>
      <dsp:spPr>
        <a:xfrm>
          <a:off x="1789498" y="2102033"/>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Produktion</a:t>
          </a:r>
        </a:p>
      </dsp:txBody>
      <dsp:txXfrm>
        <a:off x="1789498" y="2102033"/>
        <a:ext cx="1837680" cy="560268"/>
      </dsp:txXfrm>
    </dsp:sp>
    <dsp:sp modelId="{A2758F26-83EF-C740-83C3-32994DE1C06A}">
      <dsp:nvSpPr>
        <dsp:cNvPr id="0" name=""/>
        <dsp:cNvSpPr/>
      </dsp:nvSpPr>
      <dsp:spPr>
        <a:xfrm>
          <a:off x="1789498" y="2802369"/>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Ressourcen</a:t>
          </a:r>
        </a:p>
      </dsp:txBody>
      <dsp:txXfrm>
        <a:off x="1789498" y="2802369"/>
        <a:ext cx="1837680" cy="560268"/>
      </dsp:txXfrm>
    </dsp:sp>
    <dsp:sp modelId="{F7CBB470-A0AB-7041-B767-2A48706F3BD7}">
      <dsp:nvSpPr>
        <dsp:cNvPr id="0" name=""/>
        <dsp:cNvSpPr/>
      </dsp:nvSpPr>
      <dsp:spPr>
        <a:xfrm>
          <a:off x="1789498" y="3503731"/>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Umwelt</a:t>
          </a:r>
        </a:p>
      </dsp:txBody>
      <dsp:txXfrm>
        <a:off x="1789498" y="3503731"/>
        <a:ext cx="1837680" cy="560268"/>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FD677-AC4C-754D-8E4A-CFE68B9C1E08}">
      <dsp:nvSpPr>
        <dsp:cNvPr id="0" name=""/>
        <dsp:cNvSpPr/>
      </dsp:nvSpPr>
      <dsp:spPr>
        <a:xfrm>
          <a:off x="2438399" y="1504838"/>
          <a:ext cx="1219200" cy="1219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de-DE" sz="2200" kern="1200" dirty="0"/>
            <a:t>Produkt</a:t>
          </a:r>
        </a:p>
      </dsp:txBody>
      <dsp:txXfrm>
        <a:off x="2497915" y="1564354"/>
        <a:ext cx="1100168" cy="1100168"/>
      </dsp:txXfrm>
    </dsp:sp>
    <dsp:sp modelId="{FF4B4FE0-0B4B-824C-9AC7-8CBA7CAE34A7}">
      <dsp:nvSpPr>
        <dsp:cNvPr id="0" name=""/>
        <dsp:cNvSpPr/>
      </dsp:nvSpPr>
      <dsp:spPr>
        <a:xfrm rot="16200000">
          <a:off x="2724570" y="1181408"/>
          <a:ext cx="646858" cy="0"/>
        </a:xfrm>
        <a:custGeom>
          <a:avLst/>
          <a:gdLst/>
          <a:ahLst/>
          <a:cxnLst/>
          <a:rect l="0" t="0" r="0" b="0"/>
          <a:pathLst>
            <a:path>
              <a:moveTo>
                <a:pt x="0" y="0"/>
              </a:moveTo>
              <a:lnTo>
                <a:pt x="64685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705AAE-667A-2344-BD60-13B5C271B4D8}">
      <dsp:nvSpPr>
        <dsp:cNvPr id="0" name=""/>
        <dsp:cNvSpPr/>
      </dsp:nvSpPr>
      <dsp:spPr>
        <a:xfrm>
          <a:off x="2639567" y="41115"/>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Direkter</a:t>
          </a:r>
          <a:br>
            <a:rPr lang="de-DE" sz="1400" kern="1200" dirty="0"/>
          </a:br>
          <a:r>
            <a:rPr lang="de-DE" sz="1400" kern="1200" dirty="0"/>
            <a:t>Nutzen</a:t>
          </a:r>
        </a:p>
      </dsp:txBody>
      <dsp:txXfrm>
        <a:off x="2679443" y="80991"/>
        <a:ext cx="737112" cy="737112"/>
      </dsp:txXfrm>
    </dsp:sp>
    <dsp:sp modelId="{079C3C95-5187-2940-B69A-2E9F50E6D520}">
      <dsp:nvSpPr>
        <dsp:cNvPr id="0" name=""/>
        <dsp:cNvSpPr/>
      </dsp:nvSpPr>
      <dsp:spPr>
        <a:xfrm rot="19285714">
          <a:off x="3618026"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8017C7-5124-7846-B2E6-5341F55501DE}">
      <dsp:nvSpPr>
        <dsp:cNvPr id="0" name=""/>
        <dsp:cNvSpPr/>
      </dsp:nvSpPr>
      <dsp:spPr>
        <a:xfrm>
          <a:off x="3941231"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de-DE" sz="1200" kern="1200" dirty="0"/>
            <a:t>indirekter</a:t>
          </a:r>
          <a:br>
            <a:rPr lang="de-DE" sz="1200" kern="1200" dirty="0"/>
          </a:br>
          <a:r>
            <a:rPr lang="de-DE" sz="1200" kern="1200" dirty="0"/>
            <a:t>Nutzen</a:t>
          </a:r>
        </a:p>
      </dsp:txBody>
      <dsp:txXfrm>
        <a:off x="3981107" y="707839"/>
        <a:ext cx="737112" cy="737112"/>
      </dsp:txXfrm>
    </dsp:sp>
    <dsp:sp modelId="{EE0BBAB9-2635-FD4F-B91E-0736CCA071FB}">
      <dsp:nvSpPr>
        <dsp:cNvPr id="0" name=""/>
        <dsp:cNvSpPr/>
      </dsp:nvSpPr>
      <dsp:spPr>
        <a:xfrm rot="771429">
          <a:off x="3649819"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DFBBF8-49B1-4E49-952F-97EA605CE642}">
      <dsp:nvSpPr>
        <dsp:cNvPr id="0" name=""/>
        <dsp:cNvSpPr/>
      </dsp:nvSpPr>
      <dsp:spPr>
        <a:xfrm>
          <a:off x="4262716"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de-DE" sz="2300" kern="1200" dirty="0"/>
            <a:t>Wert</a:t>
          </a:r>
        </a:p>
      </dsp:txBody>
      <dsp:txXfrm>
        <a:off x="4302592" y="2116355"/>
        <a:ext cx="737112" cy="737112"/>
      </dsp:txXfrm>
    </dsp:sp>
    <dsp:sp modelId="{0F7DFD5C-41A7-754A-A38B-71D9B85CE5AF}">
      <dsp:nvSpPr>
        <dsp:cNvPr id="0" name=""/>
        <dsp:cNvSpPr/>
      </dsp:nvSpPr>
      <dsp:spPr>
        <a:xfrm rot="3857143">
          <a:off x="3190143"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883E22-1557-F94B-8A15-DDB867B65675}">
      <dsp:nvSpPr>
        <dsp:cNvPr id="0" name=""/>
        <dsp:cNvSpPr/>
      </dsp:nvSpPr>
      <dsp:spPr>
        <a:xfrm>
          <a:off x="3361936"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de-DE" sz="1300" kern="1200" dirty="0"/>
            <a:t>Funktion</a:t>
          </a:r>
        </a:p>
      </dsp:txBody>
      <dsp:txXfrm>
        <a:off x="3401812" y="3245896"/>
        <a:ext cx="737112" cy="737112"/>
      </dsp:txXfrm>
    </dsp:sp>
    <dsp:sp modelId="{D4F99CA2-82CD-F849-AA4B-CAA72F82D0E5}">
      <dsp:nvSpPr>
        <dsp:cNvPr id="0" name=""/>
        <dsp:cNvSpPr/>
      </dsp:nvSpPr>
      <dsp:spPr>
        <a:xfrm rot="6942857">
          <a:off x="2370896"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A7EFDF-440A-A04D-AD7F-06DDBEA1D396}">
      <dsp:nvSpPr>
        <dsp:cNvPr id="0" name=""/>
        <dsp:cNvSpPr/>
      </dsp:nvSpPr>
      <dsp:spPr>
        <a:xfrm>
          <a:off x="1917199"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de-DE" sz="1500" kern="1200" dirty="0"/>
            <a:t>Gewinn</a:t>
          </a:r>
        </a:p>
      </dsp:txBody>
      <dsp:txXfrm>
        <a:off x="1957075" y="3245896"/>
        <a:ext cx="737112" cy="737112"/>
      </dsp:txXfrm>
    </dsp:sp>
    <dsp:sp modelId="{47420BE8-D588-8F4B-9E71-911FA6762F04}">
      <dsp:nvSpPr>
        <dsp:cNvPr id="0" name=""/>
        <dsp:cNvSpPr/>
      </dsp:nvSpPr>
      <dsp:spPr>
        <a:xfrm rot="10028571">
          <a:off x="1825502"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5F8D7C-1FAA-AA47-A4EB-240E3C110338}">
      <dsp:nvSpPr>
        <dsp:cNvPr id="0" name=""/>
        <dsp:cNvSpPr/>
      </dsp:nvSpPr>
      <dsp:spPr>
        <a:xfrm>
          <a:off x="1016419"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de-DE" sz="1600" kern="1200" dirty="0"/>
            <a:t>Kosten</a:t>
          </a:r>
        </a:p>
      </dsp:txBody>
      <dsp:txXfrm>
        <a:off x="1056295" y="2116355"/>
        <a:ext cx="737112" cy="737112"/>
      </dsp:txXfrm>
    </dsp:sp>
    <dsp:sp modelId="{3407949F-9B01-EE47-A597-21E408DEB713}">
      <dsp:nvSpPr>
        <dsp:cNvPr id="0" name=""/>
        <dsp:cNvSpPr/>
      </dsp:nvSpPr>
      <dsp:spPr>
        <a:xfrm rot="13114286">
          <a:off x="2115194"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858EBB-97C0-354F-9233-E067E674D59C}">
      <dsp:nvSpPr>
        <dsp:cNvPr id="0" name=""/>
        <dsp:cNvSpPr/>
      </dsp:nvSpPr>
      <dsp:spPr>
        <a:xfrm>
          <a:off x="1337904"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Ent-sorgung</a:t>
          </a:r>
        </a:p>
      </dsp:txBody>
      <dsp:txXfrm>
        <a:off x="1377780" y="707839"/>
        <a:ext cx="737112" cy="737112"/>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2F5A6-BFD5-1049-A70C-FEA51A98A515}">
      <dsp:nvSpPr>
        <dsp:cNvPr id="0" name=""/>
        <dsp:cNvSpPr/>
      </dsp:nvSpPr>
      <dsp:spPr>
        <a:xfrm>
          <a:off x="1421962" y="2032000"/>
          <a:ext cx="367536" cy="1751865"/>
        </a:xfrm>
        <a:custGeom>
          <a:avLst/>
          <a:gdLst/>
          <a:ahLst/>
          <a:cxnLst/>
          <a:rect l="0" t="0" r="0" b="0"/>
          <a:pathLst>
            <a:path>
              <a:moveTo>
                <a:pt x="0" y="0"/>
              </a:moveTo>
              <a:lnTo>
                <a:pt x="183768" y="0"/>
              </a:lnTo>
              <a:lnTo>
                <a:pt x="183768" y="1751865"/>
              </a:lnTo>
              <a:lnTo>
                <a:pt x="367536" y="1751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0980" y="2863182"/>
        <a:ext cx="89500" cy="89500"/>
      </dsp:txXfrm>
    </dsp:sp>
    <dsp:sp modelId="{9A7524FC-D50D-5642-B4F5-5999E2B8E16E}">
      <dsp:nvSpPr>
        <dsp:cNvPr id="0" name=""/>
        <dsp:cNvSpPr/>
      </dsp:nvSpPr>
      <dsp:spPr>
        <a:xfrm>
          <a:off x="1421962" y="2032000"/>
          <a:ext cx="367536" cy="1050503"/>
        </a:xfrm>
        <a:custGeom>
          <a:avLst/>
          <a:gdLst/>
          <a:ahLst/>
          <a:cxnLst/>
          <a:rect l="0" t="0" r="0" b="0"/>
          <a:pathLst>
            <a:path>
              <a:moveTo>
                <a:pt x="0" y="0"/>
              </a:moveTo>
              <a:lnTo>
                <a:pt x="183768" y="0"/>
              </a:lnTo>
              <a:lnTo>
                <a:pt x="183768" y="1050503"/>
              </a:lnTo>
              <a:lnTo>
                <a:pt x="367536" y="10505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2529428"/>
        <a:ext cx="55647" cy="55647"/>
      </dsp:txXfrm>
    </dsp:sp>
    <dsp:sp modelId="{A29B9E4E-D2AC-9F4A-A875-1B74C2285F1E}">
      <dsp:nvSpPr>
        <dsp:cNvPr id="0" name=""/>
        <dsp:cNvSpPr/>
      </dsp:nvSpPr>
      <dsp:spPr>
        <a:xfrm>
          <a:off x="1421962" y="2032000"/>
          <a:ext cx="367536" cy="350167"/>
        </a:xfrm>
        <a:custGeom>
          <a:avLst/>
          <a:gdLst/>
          <a:ahLst/>
          <a:cxnLst/>
          <a:rect l="0" t="0" r="0" b="0"/>
          <a:pathLst>
            <a:path>
              <a:moveTo>
                <a:pt x="0" y="0"/>
              </a:moveTo>
              <a:lnTo>
                <a:pt x="183768" y="0"/>
              </a:lnTo>
              <a:lnTo>
                <a:pt x="183768" y="350167"/>
              </a:lnTo>
              <a:lnTo>
                <a:pt x="367536" y="350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2194392"/>
        <a:ext cx="25382" cy="25382"/>
      </dsp:txXfrm>
    </dsp:sp>
    <dsp:sp modelId="{BF133579-8CEE-C849-8357-81D6AA91EB0F}">
      <dsp:nvSpPr>
        <dsp:cNvPr id="0" name=""/>
        <dsp:cNvSpPr/>
      </dsp:nvSpPr>
      <dsp:spPr>
        <a:xfrm>
          <a:off x="1421962" y="1681832"/>
          <a:ext cx="367536" cy="350167"/>
        </a:xfrm>
        <a:custGeom>
          <a:avLst/>
          <a:gdLst/>
          <a:ahLst/>
          <a:cxnLst/>
          <a:rect l="0" t="0" r="0" b="0"/>
          <a:pathLst>
            <a:path>
              <a:moveTo>
                <a:pt x="0" y="350167"/>
              </a:moveTo>
              <a:lnTo>
                <a:pt x="183768" y="350167"/>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1844225"/>
        <a:ext cx="25382" cy="25382"/>
      </dsp:txXfrm>
    </dsp:sp>
    <dsp:sp modelId="{2A066EC5-5EAB-304B-90B4-B9759A73AC89}">
      <dsp:nvSpPr>
        <dsp:cNvPr id="0" name=""/>
        <dsp:cNvSpPr/>
      </dsp:nvSpPr>
      <dsp:spPr>
        <a:xfrm>
          <a:off x="1421962" y="981496"/>
          <a:ext cx="367536" cy="1050503"/>
        </a:xfrm>
        <a:custGeom>
          <a:avLst/>
          <a:gdLst/>
          <a:ahLst/>
          <a:cxnLst/>
          <a:rect l="0" t="0" r="0" b="0"/>
          <a:pathLst>
            <a:path>
              <a:moveTo>
                <a:pt x="0" y="1050503"/>
              </a:moveTo>
              <a:lnTo>
                <a:pt x="183768" y="1050503"/>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1478924"/>
        <a:ext cx="55647" cy="55647"/>
      </dsp:txXfrm>
    </dsp:sp>
    <dsp:sp modelId="{053530CF-70ED-DD4C-82EB-EB05D459A0F7}">
      <dsp:nvSpPr>
        <dsp:cNvPr id="0" name=""/>
        <dsp:cNvSpPr/>
      </dsp:nvSpPr>
      <dsp:spPr>
        <a:xfrm>
          <a:off x="1421962" y="281161"/>
          <a:ext cx="367536" cy="1750838"/>
        </a:xfrm>
        <a:custGeom>
          <a:avLst/>
          <a:gdLst/>
          <a:ahLst/>
          <a:cxnLst/>
          <a:rect l="0" t="0" r="0" b="0"/>
          <a:pathLst>
            <a:path>
              <a:moveTo>
                <a:pt x="0" y="1750838"/>
              </a:moveTo>
              <a:lnTo>
                <a:pt x="183768" y="1750838"/>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1005" y="1111855"/>
        <a:ext cx="89449" cy="89449"/>
      </dsp:txXfrm>
    </dsp:sp>
    <dsp:sp modelId="{C5A32C0E-2333-0641-9A2B-02F1088A4F57}">
      <dsp:nvSpPr>
        <dsp:cNvPr id="0" name=""/>
        <dsp:cNvSpPr/>
      </dsp:nvSpPr>
      <dsp:spPr>
        <a:xfrm rot="16200000">
          <a:off x="-332562" y="1751865"/>
          <a:ext cx="2948781"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de-DE" sz="3800" kern="1200" dirty="0"/>
            <a:t>Produkt</a:t>
          </a:r>
        </a:p>
      </dsp:txBody>
      <dsp:txXfrm>
        <a:off x="-332562" y="1751865"/>
        <a:ext cx="2948781" cy="560268"/>
      </dsp:txXfrm>
    </dsp:sp>
    <dsp:sp modelId="{20D73928-ABA9-6B49-AE14-B3B15145C1DE}">
      <dsp:nvSpPr>
        <dsp:cNvPr id="0" name=""/>
        <dsp:cNvSpPr/>
      </dsp:nvSpPr>
      <dsp:spPr>
        <a:xfrm>
          <a:off x="1789498" y="1026"/>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Gewinn</a:t>
          </a:r>
        </a:p>
      </dsp:txBody>
      <dsp:txXfrm>
        <a:off x="1789498" y="1026"/>
        <a:ext cx="1837680" cy="560268"/>
      </dsp:txXfrm>
    </dsp:sp>
    <dsp:sp modelId="{498C2B61-E534-F74A-8108-FBCACAC9AA0C}">
      <dsp:nvSpPr>
        <dsp:cNvPr id="0" name=""/>
        <dsp:cNvSpPr/>
      </dsp:nvSpPr>
      <dsp:spPr>
        <a:xfrm>
          <a:off x="1789498" y="701362"/>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Wertschöpfung</a:t>
          </a:r>
        </a:p>
      </dsp:txBody>
      <dsp:txXfrm>
        <a:off x="1789498" y="701362"/>
        <a:ext cx="1837680" cy="560268"/>
      </dsp:txXfrm>
    </dsp:sp>
    <dsp:sp modelId="{F9D36B02-8717-C14D-AAC8-8CB1AADF65EB}">
      <dsp:nvSpPr>
        <dsp:cNvPr id="0" name=""/>
        <dsp:cNvSpPr/>
      </dsp:nvSpPr>
      <dsp:spPr>
        <a:xfrm>
          <a:off x="1789498" y="1401698"/>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W-Kette</a:t>
          </a:r>
        </a:p>
      </dsp:txBody>
      <dsp:txXfrm>
        <a:off x="1789498" y="1401698"/>
        <a:ext cx="1837680" cy="560268"/>
      </dsp:txXfrm>
    </dsp:sp>
    <dsp:sp modelId="{19489AE5-84CC-5446-8318-40C67D2B29D0}">
      <dsp:nvSpPr>
        <dsp:cNvPr id="0" name=""/>
        <dsp:cNvSpPr/>
      </dsp:nvSpPr>
      <dsp:spPr>
        <a:xfrm>
          <a:off x="1789498" y="2102033"/>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Produktion</a:t>
          </a:r>
        </a:p>
      </dsp:txBody>
      <dsp:txXfrm>
        <a:off x="1789498" y="2102033"/>
        <a:ext cx="1837680" cy="560268"/>
      </dsp:txXfrm>
    </dsp:sp>
    <dsp:sp modelId="{A2758F26-83EF-C740-83C3-32994DE1C06A}">
      <dsp:nvSpPr>
        <dsp:cNvPr id="0" name=""/>
        <dsp:cNvSpPr/>
      </dsp:nvSpPr>
      <dsp:spPr>
        <a:xfrm>
          <a:off x="1789498" y="2802369"/>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Ressourcen</a:t>
          </a:r>
        </a:p>
      </dsp:txBody>
      <dsp:txXfrm>
        <a:off x="1789498" y="2802369"/>
        <a:ext cx="1837680" cy="560268"/>
      </dsp:txXfrm>
    </dsp:sp>
    <dsp:sp modelId="{F7CBB470-A0AB-7041-B767-2A48706F3BD7}">
      <dsp:nvSpPr>
        <dsp:cNvPr id="0" name=""/>
        <dsp:cNvSpPr/>
      </dsp:nvSpPr>
      <dsp:spPr>
        <a:xfrm>
          <a:off x="1789498" y="3503731"/>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Umwelt</a:t>
          </a:r>
        </a:p>
      </dsp:txBody>
      <dsp:txXfrm>
        <a:off x="1789498" y="3503731"/>
        <a:ext cx="1837680" cy="560268"/>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FD677-AC4C-754D-8E4A-CFE68B9C1E08}">
      <dsp:nvSpPr>
        <dsp:cNvPr id="0" name=""/>
        <dsp:cNvSpPr/>
      </dsp:nvSpPr>
      <dsp:spPr>
        <a:xfrm>
          <a:off x="2438399" y="1504838"/>
          <a:ext cx="1219200" cy="1219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de-DE" sz="2200" kern="1200" dirty="0"/>
            <a:t>Produkt</a:t>
          </a:r>
        </a:p>
      </dsp:txBody>
      <dsp:txXfrm>
        <a:off x="2497915" y="1564354"/>
        <a:ext cx="1100168" cy="1100168"/>
      </dsp:txXfrm>
    </dsp:sp>
    <dsp:sp modelId="{FF4B4FE0-0B4B-824C-9AC7-8CBA7CAE34A7}">
      <dsp:nvSpPr>
        <dsp:cNvPr id="0" name=""/>
        <dsp:cNvSpPr/>
      </dsp:nvSpPr>
      <dsp:spPr>
        <a:xfrm rot="16200000">
          <a:off x="2724570" y="1181408"/>
          <a:ext cx="646858" cy="0"/>
        </a:xfrm>
        <a:custGeom>
          <a:avLst/>
          <a:gdLst/>
          <a:ahLst/>
          <a:cxnLst/>
          <a:rect l="0" t="0" r="0" b="0"/>
          <a:pathLst>
            <a:path>
              <a:moveTo>
                <a:pt x="0" y="0"/>
              </a:moveTo>
              <a:lnTo>
                <a:pt x="64685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705AAE-667A-2344-BD60-13B5C271B4D8}">
      <dsp:nvSpPr>
        <dsp:cNvPr id="0" name=""/>
        <dsp:cNvSpPr/>
      </dsp:nvSpPr>
      <dsp:spPr>
        <a:xfrm>
          <a:off x="2639567" y="41115"/>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Direkter</a:t>
          </a:r>
          <a:br>
            <a:rPr lang="de-DE" sz="1400" kern="1200" dirty="0"/>
          </a:br>
          <a:r>
            <a:rPr lang="de-DE" sz="1400" kern="1200" dirty="0"/>
            <a:t>Nutzen</a:t>
          </a:r>
        </a:p>
      </dsp:txBody>
      <dsp:txXfrm>
        <a:off x="2679443" y="80991"/>
        <a:ext cx="737112" cy="737112"/>
      </dsp:txXfrm>
    </dsp:sp>
    <dsp:sp modelId="{079C3C95-5187-2940-B69A-2E9F50E6D520}">
      <dsp:nvSpPr>
        <dsp:cNvPr id="0" name=""/>
        <dsp:cNvSpPr/>
      </dsp:nvSpPr>
      <dsp:spPr>
        <a:xfrm rot="19285714">
          <a:off x="3618026"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8017C7-5124-7846-B2E6-5341F55501DE}">
      <dsp:nvSpPr>
        <dsp:cNvPr id="0" name=""/>
        <dsp:cNvSpPr/>
      </dsp:nvSpPr>
      <dsp:spPr>
        <a:xfrm>
          <a:off x="3941231"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de-DE" sz="1200" kern="1200" dirty="0"/>
            <a:t>indirekter</a:t>
          </a:r>
          <a:br>
            <a:rPr lang="de-DE" sz="1200" kern="1200" dirty="0"/>
          </a:br>
          <a:r>
            <a:rPr lang="de-DE" sz="1200" kern="1200" dirty="0"/>
            <a:t>Nutzen</a:t>
          </a:r>
        </a:p>
      </dsp:txBody>
      <dsp:txXfrm>
        <a:off x="3981107" y="707839"/>
        <a:ext cx="737112" cy="737112"/>
      </dsp:txXfrm>
    </dsp:sp>
    <dsp:sp modelId="{EE0BBAB9-2635-FD4F-B91E-0736CCA071FB}">
      <dsp:nvSpPr>
        <dsp:cNvPr id="0" name=""/>
        <dsp:cNvSpPr/>
      </dsp:nvSpPr>
      <dsp:spPr>
        <a:xfrm rot="771429">
          <a:off x="3649819"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DFBBF8-49B1-4E49-952F-97EA605CE642}">
      <dsp:nvSpPr>
        <dsp:cNvPr id="0" name=""/>
        <dsp:cNvSpPr/>
      </dsp:nvSpPr>
      <dsp:spPr>
        <a:xfrm>
          <a:off x="4262716"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de-DE" sz="2300" kern="1200" dirty="0"/>
            <a:t>Wert</a:t>
          </a:r>
        </a:p>
      </dsp:txBody>
      <dsp:txXfrm>
        <a:off x="4302592" y="2116355"/>
        <a:ext cx="737112" cy="737112"/>
      </dsp:txXfrm>
    </dsp:sp>
    <dsp:sp modelId="{0F7DFD5C-41A7-754A-A38B-71D9B85CE5AF}">
      <dsp:nvSpPr>
        <dsp:cNvPr id="0" name=""/>
        <dsp:cNvSpPr/>
      </dsp:nvSpPr>
      <dsp:spPr>
        <a:xfrm rot="3857143">
          <a:off x="3190143"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883E22-1557-F94B-8A15-DDB867B65675}">
      <dsp:nvSpPr>
        <dsp:cNvPr id="0" name=""/>
        <dsp:cNvSpPr/>
      </dsp:nvSpPr>
      <dsp:spPr>
        <a:xfrm>
          <a:off x="3361936"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de-DE" sz="1300" kern="1200" dirty="0"/>
            <a:t>Funktion</a:t>
          </a:r>
        </a:p>
      </dsp:txBody>
      <dsp:txXfrm>
        <a:off x="3401812" y="3245896"/>
        <a:ext cx="737112" cy="737112"/>
      </dsp:txXfrm>
    </dsp:sp>
    <dsp:sp modelId="{D4F99CA2-82CD-F849-AA4B-CAA72F82D0E5}">
      <dsp:nvSpPr>
        <dsp:cNvPr id="0" name=""/>
        <dsp:cNvSpPr/>
      </dsp:nvSpPr>
      <dsp:spPr>
        <a:xfrm rot="6942857">
          <a:off x="2370896" y="2965029"/>
          <a:ext cx="534960" cy="0"/>
        </a:xfrm>
        <a:custGeom>
          <a:avLst/>
          <a:gdLst/>
          <a:ahLst/>
          <a:cxnLst/>
          <a:rect l="0" t="0" r="0" b="0"/>
          <a:pathLst>
            <a:path>
              <a:moveTo>
                <a:pt x="0" y="0"/>
              </a:moveTo>
              <a:lnTo>
                <a:pt x="5349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A7EFDF-440A-A04D-AD7F-06DDBEA1D396}">
      <dsp:nvSpPr>
        <dsp:cNvPr id="0" name=""/>
        <dsp:cNvSpPr/>
      </dsp:nvSpPr>
      <dsp:spPr>
        <a:xfrm>
          <a:off x="1917199" y="3206020"/>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de-DE" sz="1500" kern="1200" dirty="0"/>
            <a:t>Gewinn</a:t>
          </a:r>
        </a:p>
      </dsp:txBody>
      <dsp:txXfrm>
        <a:off x="1957075" y="3245896"/>
        <a:ext cx="737112" cy="737112"/>
      </dsp:txXfrm>
    </dsp:sp>
    <dsp:sp modelId="{47420BE8-D588-8F4B-9E71-911FA6762F04}">
      <dsp:nvSpPr>
        <dsp:cNvPr id="0" name=""/>
        <dsp:cNvSpPr/>
      </dsp:nvSpPr>
      <dsp:spPr>
        <a:xfrm rot="10028571">
          <a:off x="1825502" y="2322632"/>
          <a:ext cx="620678" cy="0"/>
        </a:xfrm>
        <a:custGeom>
          <a:avLst/>
          <a:gdLst/>
          <a:ahLst/>
          <a:cxnLst/>
          <a:rect l="0" t="0" r="0" b="0"/>
          <a:pathLst>
            <a:path>
              <a:moveTo>
                <a:pt x="0" y="0"/>
              </a:moveTo>
              <a:lnTo>
                <a:pt x="6206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5F8D7C-1FAA-AA47-A4EB-240E3C110338}">
      <dsp:nvSpPr>
        <dsp:cNvPr id="0" name=""/>
        <dsp:cNvSpPr/>
      </dsp:nvSpPr>
      <dsp:spPr>
        <a:xfrm>
          <a:off x="1016419" y="2076479"/>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de-DE" sz="1600" kern="1200" dirty="0"/>
            <a:t>Kosten</a:t>
          </a:r>
        </a:p>
      </dsp:txBody>
      <dsp:txXfrm>
        <a:off x="1056295" y="2116355"/>
        <a:ext cx="737112" cy="737112"/>
      </dsp:txXfrm>
    </dsp:sp>
    <dsp:sp modelId="{3407949F-9B01-EE47-A597-21E408DEB713}">
      <dsp:nvSpPr>
        <dsp:cNvPr id="0" name=""/>
        <dsp:cNvSpPr/>
      </dsp:nvSpPr>
      <dsp:spPr>
        <a:xfrm rot="13114286">
          <a:off x="2115194" y="1515203"/>
          <a:ext cx="362778" cy="0"/>
        </a:xfrm>
        <a:custGeom>
          <a:avLst/>
          <a:gdLst/>
          <a:ahLst/>
          <a:cxnLst/>
          <a:rect l="0" t="0" r="0" b="0"/>
          <a:pathLst>
            <a:path>
              <a:moveTo>
                <a:pt x="0" y="0"/>
              </a:moveTo>
              <a:lnTo>
                <a:pt x="3627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858EBB-97C0-354F-9233-E067E674D59C}">
      <dsp:nvSpPr>
        <dsp:cNvPr id="0" name=""/>
        <dsp:cNvSpPr/>
      </dsp:nvSpPr>
      <dsp:spPr>
        <a:xfrm>
          <a:off x="1337904" y="667963"/>
          <a:ext cx="816864" cy="8168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de-DE" sz="1400" kern="1200" dirty="0"/>
            <a:t>Ent-sorgung</a:t>
          </a:r>
        </a:p>
      </dsp:txBody>
      <dsp:txXfrm>
        <a:off x="1377780" y="707839"/>
        <a:ext cx="737112" cy="737112"/>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2F5A6-BFD5-1049-A70C-FEA51A98A515}">
      <dsp:nvSpPr>
        <dsp:cNvPr id="0" name=""/>
        <dsp:cNvSpPr/>
      </dsp:nvSpPr>
      <dsp:spPr>
        <a:xfrm>
          <a:off x="1421962" y="2032000"/>
          <a:ext cx="367536" cy="1751865"/>
        </a:xfrm>
        <a:custGeom>
          <a:avLst/>
          <a:gdLst/>
          <a:ahLst/>
          <a:cxnLst/>
          <a:rect l="0" t="0" r="0" b="0"/>
          <a:pathLst>
            <a:path>
              <a:moveTo>
                <a:pt x="0" y="0"/>
              </a:moveTo>
              <a:lnTo>
                <a:pt x="183768" y="0"/>
              </a:lnTo>
              <a:lnTo>
                <a:pt x="183768" y="1751865"/>
              </a:lnTo>
              <a:lnTo>
                <a:pt x="367536" y="1751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0980" y="2863182"/>
        <a:ext cx="89500" cy="89500"/>
      </dsp:txXfrm>
    </dsp:sp>
    <dsp:sp modelId="{9A7524FC-D50D-5642-B4F5-5999E2B8E16E}">
      <dsp:nvSpPr>
        <dsp:cNvPr id="0" name=""/>
        <dsp:cNvSpPr/>
      </dsp:nvSpPr>
      <dsp:spPr>
        <a:xfrm>
          <a:off x="1421962" y="2032000"/>
          <a:ext cx="367536" cy="1050503"/>
        </a:xfrm>
        <a:custGeom>
          <a:avLst/>
          <a:gdLst/>
          <a:ahLst/>
          <a:cxnLst/>
          <a:rect l="0" t="0" r="0" b="0"/>
          <a:pathLst>
            <a:path>
              <a:moveTo>
                <a:pt x="0" y="0"/>
              </a:moveTo>
              <a:lnTo>
                <a:pt x="183768" y="0"/>
              </a:lnTo>
              <a:lnTo>
                <a:pt x="183768" y="1050503"/>
              </a:lnTo>
              <a:lnTo>
                <a:pt x="367536" y="10505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2529428"/>
        <a:ext cx="55647" cy="55647"/>
      </dsp:txXfrm>
    </dsp:sp>
    <dsp:sp modelId="{A29B9E4E-D2AC-9F4A-A875-1B74C2285F1E}">
      <dsp:nvSpPr>
        <dsp:cNvPr id="0" name=""/>
        <dsp:cNvSpPr/>
      </dsp:nvSpPr>
      <dsp:spPr>
        <a:xfrm>
          <a:off x="1421962" y="2032000"/>
          <a:ext cx="367536" cy="350167"/>
        </a:xfrm>
        <a:custGeom>
          <a:avLst/>
          <a:gdLst/>
          <a:ahLst/>
          <a:cxnLst/>
          <a:rect l="0" t="0" r="0" b="0"/>
          <a:pathLst>
            <a:path>
              <a:moveTo>
                <a:pt x="0" y="0"/>
              </a:moveTo>
              <a:lnTo>
                <a:pt x="183768" y="0"/>
              </a:lnTo>
              <a:lnTo>
                <a:pt x="183768" y="350167"/>
              </a:lnTo>
              <a:lnTo>
                <a:pt x="367536" y="350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2194392"/>
        <a:ext cx="25382" cy="25382"/>
      </dsp:txXfrm>
    </dsp:sp>
    <dsp:sp modelId="{BF133579-8CEE-C849-8357-81D6AA91EB0F}">
      <dsp:nvSpPr>
        <dsp:cNvPr id="0" name=""/>
        <dsp:cNvSpPr/>
      </dsp:nvSpPr>
      <dsp:spPr>
        <a:xfrm>
          <a:off x="1421962" y="1681832"/>
          <a:ext cx="367536" cy="350167"/>
        </a:xfrm>
        <a:custGeom>
          <a:avLst/>
          <a:gdLst/>
          <a:ahLst/>
          <a:cxnLst/>
          <a:rect l="0" t="0" r="0" b="0"/>
          <a:pathLst>
            <a:path>
              <a:moveTo>
                <a:pt x="0" y="350167"/>
              </a:moveTo>
              <a:lnTo>
                <a:pt x="183768" y="350167"/>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93039" y="1844225"/>
        <a:ext cx="25382" cy="25382"/>
      </dsp:txXfrm>
    </dsp:sp>
    <dsp:sp modelId="{2A066EC5-5EAB-304B-90B4-B9759A73AC89}">
      <dsp:nvSpPr>
        <dsp:cNvPr id="0" name=""/>
        <dsp:cNvSpPr/>
      </dsp:nvSpPr>
      <dsp:spPr>
        <a:xfrm>
          <a:off x="1421962" y="981496"/>
          <a:ext cx="367536" cy="1050503"/>
        </a:xfrm>
        <a:custGeom>
          <a:avLst/>
          <a:gdLst/>
          <a:ahLst/>
          <a:cxnLst/>
          <a:rect l="0" t="0" r="0" b="0"/>
          <a:pathLst>
            <a:path>
              <a:moveTo>
                <a:pt x="0" y="1050503"/>
              </a:moveTo>
              <a:lnTo>
                <a:pt x="183768" y="1050503"/>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dirty="0"/>
        </a:p>
      </dsp:txBody>
      <dsp:txXfrm>
        <a:off x="1577906" y="1478924"/>
        <a:ext cx="55647" cy="55647"/>
      </dsp:txXfrm>
    </dsp:sp>
    <dsp:sp modelId="{053530CF-70ED-DD4C-82EB-EB05D459A0F7}">
      <dsp:nvSpPr>
        <dsp:cNvPr id="0" name=""/>
        <dsp:cNvSpPr/>
      </dsp:nvSpPr>
      <dsp:spPr>
        <a:xfrm>
          <a:off x="1421962" y="281161"/>
          <a:ext cx="367536" cy="1750838"/>
        </a:xfrm>
        <a:custGeom>
          <a:avLst/>
          <a:gdLst/>
          <a:ahLst/>
          <a:cxnLst/>
          <a:rect l="0" t="0" r="0" b="0"/>
          <a:pathLst>
            <a:path>
              <a:moveTo>
                <a:pt x="0" y="1750838"/>
              </a:moveTo>
              <a:lnTo>
                <a:pt x="183768" y="1750838"/>
              </a:lnTo>
              <a:lnTo>
                <a:pt x="183768" y="0"/>
              </a:lnTo>
              <a:lnTo>
                <a:pt x="367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de-DE" sz="600" kern="1200" dirty="0"/>
        </a:p>
      </dsp:txBody>
      <dsp:txXfrm>
        <a:off x="1561005" y="1111855"/>
        <a:ext cx="89449" cy="89449"/>
      </dsp:txXfrm>
    </dsp:sp>
    <dsp:sp modelId="{C5A32C0E-2333-0641-9A2B-02F1088A4F57}">
      <dsp:nvSpPr>
        <dsp:cNvPr id="0" name=""/>
        <dsp:cNvSpPr/>
      </dsp:nvSpPr>
      <dsp:spPr>
        <a:xfrm rot="16200000">
          <a:off x="-332562" y="1751865"/>
          <a:ext cx="2948781"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de-DE" sz="3800" kern="1200" dirty="0"/>
            <a:t>Produkt</a:t>
          </a:r>
        </a:p>
      </dsp:txBody>
      <dsp:txXfrm>
        <a:off x="-332562" y="1751865"/>
        <a:ext cx="2948781" cy="560268"/>
      </dsp:txXfrm>
    </dsp:sp>
    <dsp:sp modelId="{20D73928-ABA9-6B49-AE14-B3B15145C1DE}">
      <dsp:nvSpPr>
        <dsp:cNvPr id="0" name=""/>
        <dsp:cNvSpPr/>
      </dsp:nvSpPr>
      <dsp:spPr>
        <a:xfrm>
          <a:off x="1789498" y="1026"/>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Gewinn</a:t>
          </a:r>
        </a:p>
      </dsp:txBody>
      <dsp:txXfrm>
        <a:off x="1789498" y="1026"/>
        <a:ext cx="1837680" cy="560268"/>
      </dsp:txXfrm>
    </dsp:sp>
    <dsp:sp modelId="{498C2B61-E534-F74A-8108-FBCACAC9AA0C}">
      <dsp:nvSpPr>
        <dsp:cNvPr id="0" name=""/>
        <dsp:cNvSpPr/>
      </dsp:nvSpPr>
      <dsp:spPr>
        <a:xfrm>
          <a:off x="1789498" y="701362"/>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Wertschöpfung</a:t>
          </a:r>
        </a:p>
      </dsp:txBody>
      <dsp:txXfrm>
        <a:off x="1789498" y="701362"/>
        <a:ext cx="1837680" cy="560268"/>
      </dsp:txXfrm>
    </dsp:sp>
    <dsp:sp modelId="{F9D36B02-8717-C14D-AAC8-8CB1AADF65EB}">
      <dsp:nvSpPr>
        <dsp:cNvPr id="0" name=""/>
        <dsp:cNvSpPr/>
      </dsp:nvSpPr>
      <dsp:spPr>
        <a:xfrm>
          <a:off x="1789498" y="1401698"/>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W-Kette</a:t>
          </a:r>
        </a:p>
      </dsp:txBody>
      <dsp:txXfrm>
        <a:off x="1789498" y="1401698"/>
        <a:ext cx="1837680" cy="560268"/>
      </dsp:txXfrm>
    </dsp:sp>
    <dsp:sp modelId="{19489AE5-84CC-5446-8318-40C67D2B29D0}">
      <dsp:nvSpPr>
        <dsp:cNvPr id="0" name=""/>
        <dsp:cNvSpPr/>
      </dsp:nvSpPr>
      <dsp:spPr>
        <a:xfrm>
          <a:off x="1789498" y="2102033"/>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Produktion</a:t>
          </a:r>
        </a:p>
      </dsp:txBody>
      <dsp:txXfrm>
        <a:off x="1789498" y="2102033"/>
        <a:ext cx="1837680" cy="560268"/>
      </dsp:txXfrm>
    </dsp:sp>
    <dsp:sp modelId="{A2758F26-83EF-C740-83C3-32994DE1C06A}">
      <dsp:nvSpPr>
        <dsp:cNvPr id="0" name=""/>
        <dsp:cNvSpPr/>
      </dsp:nvSpPr>
      <dsp:spPr>
        <a:xfrm>
          <a:off x="1789498" y="2802369"/>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Ressourcen</a:t>
          </a:r>
        </a:p>
      </dsp:txBody>
      <dsp:txXfrm>
        <a:off x="1789498" y="2802369"/>
        <a:ext cx="1837680" cy="560268"/>
      </dsp:txXfrm>
    </dsp:sp>
    <dsp:sp modelId="{F7CBB470-A0AB-7041-B767-2A48706F3BD7}">
      <dsp:nvSpPr>
        <dsp:cNvPr id="0" name=""/>
        <dsp:cNvSpPr/>
      </dsp:nvSpPr>
      <dsp:spPr>
        <a:xfrm>
          <a:off x="1789498" y="3503731"/>
          <a:ext cx="1837680" cy="56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e-DE" sz="2100" kern="1200" dirty="0"/>
            <a:t>Umwelt</a:t>
          </a:r>
        </a:p>
      </dsp:txBody>
      <dsp:txXfrm>
        <a:off x="1789498" y="3503731"/>
        <a:ext cx="1837680" cy="56026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2"/>
            <a:ext cx="2941734" cy="497174"/>
          </a:xfrm>
          <a:prstGeom prst="rect">
            <a:avLst/>
          </a:prstGeom>
        </p:spPr>
        <p:txBody>
          <a:bodyPr vert="horz" lIns="88729" tIns="44364" rIns="88729" bIns="44364" rtlCol="0"/>
          <a:lstStyle>
            <a:lvl1pPr algn="l">
              <a:defRPr sz="1300"/>
            </a:lvl1pPr>
          </a:lstStyle>
          <a:p>
            <a:endParaRPr lang="de-DE" dirty="0"/>
          </a:p>
        </p:txBody>
      </p:sp>
      <p:sp>
        <p:nvSpPr>
          <p:cNvPr id="3" name="Datumsplatzhalter 2"/>
          <p:cNvSpPr>
            <a:spLocks noGrp="1"/>
          </p:cNvSpPr>
          <p:nvPr>
            <p:ph type="dt" sz="quarter" idx="1"/>
          </p:nvPr>
        </p:nvSpPr>
        <p:spPr>
          <a:xfrm>
            <a:off x="3844900" y="2"/>
            <a:ext cx="2941734" cy="497174"/>
          </a:xfrm>
          <a:prstGeom prst="rect">
            <a:avLst/>
          </a:prstGeom>
        </p:spPr>
        <p:txBody>
          <a:bodyPr vert="horz" lIns="88729" tIns="44364" rIns="88729" bIns="44364" rtlCol="0"/>
          <a:lstStyle>
            <a:lvl1pPr algn="r">
              <a:defRPr sz="1300"/>
            </a:lvl1pPr>
          </a:lstStyle>
          <a:p>
            <a:fld id="{DD46DA3C-F096-F540-8912-4B4AEDEF1024}" type="datetimeFigureOut">
              <a:rPr lang="de-DE" smtClean="0"/>
              <a:t>11.12.23</a:t>
            </a:fld>
            <a:endParaRPr lang="de-DE" dirty="0"/>
          </a:p>
        </p:txBody>
      </p:sp>
      <p:sp>
        <p:nvSpPr>
          <p:cNvPr id="4" name="Fußzeilenplatzhalter 3"/>
          <p:cNvSpPr>
            <a:spLocks noGrp="1"/>
          </p:cNvSpPr>
          <p:nvPr>
            <p:ph type="ftr" sz="quarter" idx="2"/>
          </p:nvPr>
        </p:nvSpPr>
        <p:spPr>
          <a:xfrm>
            <a:off x="2" y="9426291"/>
            <a:ext cx="2941734" cy="497174"/>
          </a:xfrm>
          <a:prstGeom prst="rect">
            <a:avLst/>
          </a:prstGeom>
        </p:spPr>
        <p:txBody>
          <a:bodyPr vert="horz" lIns="88729" tIns="44364" rIns="88729" bIns="44364" rtlCol="0" anchor="b"/>
          <a:lstStyle>
            <a:lvl1pPr algn="l">
              <a:defRPr sz="1300"/>
            </a:lvl1pPr>
          </a:lstStyle>
          <a:p>
            <a:r>
              <a:rPr lang="de-DE" dirty="0"/>
              <a:t>RessKoRo / IZT / Dr. Michael Scharp</a:t>
            </a:r>
          </a:p>
        </p:txBody>
      </p:sp>
      <p:sp>
        <p:nvSpPr>
          <p:cNvPr id="5" name="Foliennummernplatzhalter 4"/>
          <p:cNvSpPr>
            <a:spLocks noGrp="1"/>
          </p:cNvSpPr>
          <p:nvPr>
            <p:ph type="sldNum" sz="quarter" idx="3"/>
          </p:nvPr>
        </p:nvSpPr>
        <p:spPr>
          <a:xfrm>
            <a:off x="3844900" y="9426291"/>
            <a:ext cx="2941734" cy="497174"/>
          </a:xfrm>
          <a:prstGeom prst="rect">
            <a:avLst/>
          </a:prstGeom>
        </p:spPr>
        <p:txBody>
          <a:bodyPr vert="horz" lIns="88729" tIns="44364" rIns="88729" bIns="44364" rtlCol="0" anchor="b"/>
          <a:lstStyle>
            <a:lvl1pPr algn="r">
              <a:defRPr sz="1300"/>
            </a:lvl1pPr>
          </a:lstStyle>
          <a:p>
            <a:fld id="{285D6395-201E-FD42-B903-9DB637EBFF48}" type="slidenum">
              <a:rPr lang="de-DE" smtClean="0"/>
              <a:t>‹Nr.›</a:t>
            </a:fld>
            <a:endParaRPr lang="de-DE" dirty="0"/>
          </a:p>
        </p:txBody>
      </p:sp>
    </p:spTree>
    <p:extLst>
      <p:ext uri="{BB962C8B-B14F-4D97-AF65-F5344CB8AC3E}">
        <p14:creationId xmlns:p14="http://schemas.microsoft.com/office/powerpoint/2010/main" val="6881168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2" y="0"/>
            <a:ext cx="2941732" cy="495633"/>
          </a:xfrm>
          <a:prstGeom prst="rect">
            <a:avLst/>
          </a:prstGeom>
          <a:noFill/>
          <a:ln>
            <a:noFill/>
          </a:ln>
        </p:spPr>
        <p:txBody>
          <a:bodyPr spcFirstLastPara="1" wrap="square" lIns="88714" tIns="88714" rIns="88714" bIns="88714" anchor="t" anchorCtr="0">
            <a:noAutofit/>
          </a:bodyPr>
          <a:lstStyle>
            <a:lvl1pPr marR="0" lvl="0" algn="l" rtl="0">
              <a:lnSpc>
                <a:spcPct val="100000"/>
              </a:lnSpc>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9pPr>
          </a:lstStyle>
          <a:p>
            <a:r>
              <a:rPr lang="de-DE" dirty="0"/>
              <a:t>RessKoRo – WI – THM - IZT</a:t>
            </a:r>
          </a:p>
        </p:txBody>
      </p:sp>
      <p:sp>
        <p:nvSpPr>
          <p:cNvPr id="5" name="Google Shape;5;n"/>
          <p:cNvSpPr>
            <a:spLocks noGrp="1" noRot="1" noChangeAspect="1"/>
          </p:cNvSpPr>
          <p:nvPr>
            <p:ph type="sldImg" idx="3"/>
          </p:nvPr>
        </p:nvSpPr>
        <p:spPr>
          <a:xfrm>
            <a:off x="638175" y="538163"/>
            <a:ext cx="5400000" cy="4050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8513" y="4713145"/>
            <a:ext cx="5431127" cy="4465328"/>
          </a:xfrm>
          <a:prstGeom prst="rect">
            <a:avLst/>
          </a:prstGeom>
          <a:noFill/>
          <a:ln>
            <a:noFill/>
          </a:ln>
        </p:spPr>
        <p:txBody>
          <a:bodyPr spcFirstLastPara="1" wrap="square" lIns="88714" tIns="88714" rIns="88714" bIns="88714" anchor="t" anchorCtr="0">
            <a:noAutofit/>
          </a:bodyPr>
          <a:lstStyle>
            <a:lvl1pPr marL="457200" marR="0" lvl="0"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2" y="9426289"/>
            <a:ext cx="2941732" cy="495633"/>
          </a:xfrm>
          <a:prstGeom prst="rect">
            <a:avLst/>
          </a:prstGeom>
          <a:noFill/>
          <a:ln>
            <a:noFill/>
          </a:ln>
        </p:spPr>
        <p:txBody>
          <a:bodyPr spcFirstLastPara="1" wrap="square" lIns="88714" tIns="88714" rIns="88714" bIns="88714" anchor="b" anchorCtr="0">
            <a:noAutofit/>
          </a:bodyPr>
          <a:lstStyle>
            <a:lvl1pPr marR="0" lvl="0" algn="l" rtl="0">
              <a:lnSpc>
                <a:spcPct val="100000"/>
              </a:lnSpc>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700" b="0" i="0" u="none" strike="noStrike" cap="none">
                <a:solidFill>
                  <a:schemeClr val="dk1"/>
                </a:solidFill>
                <a:latin typeface="Calibri"/>
                <a:ea typeface="Calibri"/>
                <a:cs typeface="Calibri"/>
                <a:sym typeface="Calibri"/>
              </a:defRPr>
            </a:lvl9pPr>
          </a:lstStyle>
          <a:p>
            <a:r>
              <a:rPr lang="de-DE" dirty="0"/>
              <a:t>RessKoRo / IZT / Dr. Michael Scharp</a:t>
            </a:r>
            <a:endParaRPr dirty="0"/>
          </a:p>
        </p:txBody>
      </p:sp>
      <p:sp>
        <p:nvSpPr>
          <p:cNvPr id="8" name="Google Shape;8;n"/>
          <p:cNvSpPr txBox="1">
            <a:spLocks noGrp="1"/>
          </p:cNvSpPr>
          <p:nvPr>
            <p:ph type="sldNum" idx="12"/>
          </p:nvPr>
        </p:nvSpPr>
        <p:spPr>
          <a:xfrm>
            <a:off x="3844899" y="9426289"/>
            <a:ext cx="2941732" cy="495633"/>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‹Nr.›</a:t>
            </a:fld>
            <a:endParaRPr lang="de-DE" sz="13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hf hdr="0" dt="0"/>
  <p:notes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tabLst/>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extLst>
    <p:ext uri="{620B2872-D7B9-4A21-9093-7833F8D536E1}">
      <p15:sldGuideLst xmlns:p15="http://schemas.microsoft.com/office/powerpoint/2012/main">
        <p15:guide id="1" orient="horz" pos="3125" userDrawn="1">
          <p15:clr>
            <a:srgbClr val="F26B43"/>
          </p15:clr>
        </p15:guide>
        <p15:guide id="2" pos="213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umweltbundesamt.de/publikationen/die-nutzung-natuerlicher-ressourcen-bericht-fuer"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europarl.europa.eu/news/de/press-room/20220701IPR34365/taxonomie-keine-einwande-gegen-einstufung-von-gas-und-atomkraft-als-nachhaltig"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bmwk.de/Redaktion/DE/Schlaglichter-der-Wirtschaftspolitik/2022/03/10-frauen-in-der-wirtschaft.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umweltbundesamt.de/service/glossar/u?tag=UNFCCC#alphabar"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umweltbundesamt.de/themen/ipcc-bericht-sofortige-globale-trendwende-noeti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umweltbundesamt.de/themen/klima-energie/treibhausgas-emissionen"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bundesregierung.de/breg-de/suche/klimaschutzziel-2020-erreicht-1876954" TargetMode="External"/><Relationship Id="rId4" Type="http://schemas.openxmlformats.org/officeDocument/2006/relationships/hyperlink" Target="https://www.leag.de/de/geschaeftsfelder/kraftwerke/kraftwerk-schwarze-pumpe/"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bmu.de/fileadmin/Daten_BMU/Download_PDF/Ressourceneffizienz/progress_II_broschuere_de_bf.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umweltbundesamt.de/publikationen/die-nutzung-natuerlicher-ressourcen-bericht-fuer"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umweltbundesamt.de/publikationen/die-nutzung-natuerlicher-ressourcen-bericht-fuer"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umweltbundesamt.de/bild/treibhausgas-ausstoss-pro-kopf-in-deutschland-nach"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umweltbundesamt.de/publikationen/die-nutzung-natuerlicher-ressourcen-bericht-fuer"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de.statista.com/infografik/10574/oekologischer-fussabdruck-die-welt-ist-nicht-genug/"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mejo.de/service/aluminium/aluminium-geschichte.html"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allesueberalu.de/herstellung-und-verarbeitung.html"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e.statista.com/statistik/daten/studie/1124582/umfrage/haeufigste-elemente-der-erdkruste/"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bgr.bund.de/DE/Themen/Min_rohstoffe/Rohstoffverfuegbarkeit/min_Lebensdauer.html"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pubs.usgs.gov/periodicals/mcs2022/mcs2022-bauxite-alumina.pdf" TargetMode="External"/><Relationship Id="rId5" Type="http://schemas.openxmlformats.org/officeDocument/2006/relationships/hyperlink" Target="https://doi.org/10.1016/j.gloenvcha.2012.10.013" TargetMode="External"/><Relationship Id="rId4" Type="http://schemas.openxmlformats.org/officeDocument/2006/relationships/hyperlink" Target="https://www.sciencedirect.com/science/article/pii/S0959378012001264"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www.commons.wikimedia.org/w/index.php?curid=220110"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bgr.bund.de/DE/Themen/Min_rohstoffe/Downloads/rohsit-2020.pdf?__blob=publicationFile&amp;v=4"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www.umweltbundesamt.de/sites/default/files/medien/3521/dokumente/factsheet-aluminium_fi_barrierefrei.pdf" TargetMode="External"/><Relationship Id="rId4" Type="http://schemas.openxmlformats.org/officeDocument/2006/relationships/hyperlink" Target="http://www.aluinfo.de/files/_media/dokumente/Downloads/Broschueren/Broschueren%20des%20GDA/GDA_Wertschoepfungskette.pdf"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www.umweltbundesamt.de/sites/default/files/medien/3521/dokumente/factsheet-aluminium_fi_barrierefrei.pdf"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energie-lexikon.info/energetische_amortisationszeit.html" TargetMode="External"/><Relationship Id="rId2" Type="http://schemas.openxmlformats.org/officeDocument/2006/relationships/slide" Target="../slides/slide42.xml"/><Relationship Id="rId1" Type="http://schemas.openxmlformats.org/officeDocument/2006/relationships/notesMaster" Target="../notesMasters/notesMaster1.xml"/><Relationship Id="rId5" Type="http://schemas.openxmlformats.org/officeDocument/2006/relationships/hyperlink" Target="https://www.umweltbundesamt.de/themen/wirtschaft-konsum/produkte/oekobilanz" TargetMode="External"/><Relationship Id="rId4" Type="http://schemas.openxmlformats.org/officeDocument/2006/relationships/hyperlink" Target="https://utopia.de/ratgeber/umweltbelastungspunkte-so-funktioniert-die-methode/#:~:text=Umweltbelastungspunkte%20sind%20ein%20m%C3%B6gliches%20Verfahren,einer%20Leistung%20oder%20Verhaltensweise%20entstehen"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umweltbundesamt.de/themen/wirtschaft-konsum/produkte/oekobilanz"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8" Type="http://schemas.openxmlformats.org/officeDocument/2006/relationships/hyperlink" Target="https://www.biomasseverband.at/wp-content/uploads/Jungmeier_Treibhausgasbilanz.pdf" TargetMode="External"/><Relationship Id="rId3" Type="http://schemas.openxmlformats.org/officeDocument/2006/relationships/hyperlink" Target="http://www.allesueberalu.de/Energieverbrauch-und-Treibhausgase.html" TargetMode="External"/><Relationship Id="rId7" Type="http://schemas.openxmlformats.org/officeDocument/2006/relationships/hyperlink" Target="https://publikationen.bibliothek.kit.edu/1000018699"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s://energieforschung.at/projekt/neostahl-neue-energieoptimierungsverfahren-und-modelle-in-der-prozessautomation-zur-co2-reduktion-in-der-stahlindustrie/" TargetMode="External"/><Relationship Id="rId5" Type="http://schemas.openxmlformats.org/officeDocument/2006/relationships/hyperlink" Target="http://www.bgr.bund.de/DE/Gemeinsames/Produkte/Downloads/Informationen_Nachhaltigkeit/kupfer.pdf" TargetMode="External"/><Relationship Id="rId10" Type="http://schemas.openxmlformats.org/officeDocument/2006/relationships/hyperlink" Target="https://www.umweltbundesamt.de/sites/default/files/medien/461/publikationen/4237.pdf" TargetMode="External"/><Relationship Id="rId4" Type="http://schemas.openxmlformats.org/officeDocument/2006/relationships/hyperlink" Target="http://Onhttps:/renewable-carbon.eu/news/wp-content/uploads/news-images/20070727-06/1012_EndberichtNAWAROaktiv_oA.pdf" TargetMode="External"/><Relationship Id="rId9" Type="http://schemas.openxmlformats.org/officeDocument/2006/relationships/hyperlink" Target="https://www.umweltbundesamt.de/sites/default/files/medien/3521/dokumente/factsheet-aluminium_fi_barrierefrei.pdf"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ingenieur.de/technik/fachbereiche/werkstoffe/bergbauunternehmen-stuerzen-arsenverseuchte-kupferquellen/"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ardmediathek.de/video/45-min/schmutziges-kupfer-die-dunkle-seite-der-energiewende/ndr/"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carboncare.org/co2-emissions-rechner" TargetMode="External"/><Relationship Id="rId2" Type="http://schemas.openxmlformats.org/officeDocument/2006/relationships/slide" Target="../slides/slide52.xml"/><Relationship Id="rId1" Type="http://schemas.openxmlformats.org/officeDocument/2006/relationships/notesMaster" Target="../notesMasters/notesMaster1.xml"/><Relationship Id="rId6" Type="http://schemas.openxmlformats.org/officeDocument/2006/relationships/hyperlink" Target="https://www.umweltbundesamt.de/daten/verkehr/emissionen-des-verkehrs#strassenguterverkehr" TargetMode="External"/><Relationship Id="rId5" Type="http://schemas.openxmlformats.org/officeDocument/2006/relationships/hyperlink" Target="https://de.statista.com/statistik/daten/studie/881600/umfrage/co2-emissionen-im-deutschen-gueterverkehr-nach-verkehrsmitteln/" TargetMode="External"/><Relationship Id="rId4" Type="http://schemas.openxmlformats.org/officeDocument/2006/relationships/hyperlink" Target="https://www.iml.fraunhofer.de/de/abteilungen/b3/umwelt_ressourcenlogistik/dienstleistungen/umwelt_und_ressourcen/klimaschutz.html"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www.bgr.bund.de/DE/Themen/Min_rohstoffe/Downloads/rohsit-2020.pdf"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www.quetzal-leipzig.de/lateinamerika/brasilien/die-arbeitsbedingungen-im-brasilianischen-bergbausektor-19093.html" TargetMode="External"/><Relationship Id="rId2" Type="http://schemas.openxmlformats.org/officeDocument/2006/relationships/slide" Target="../slides/slide58.xml"/><Relationship Id="rId1" Type="http://schemas.openxmlformats.org/officeDocument/2006/relationships/notesMaster" Target="../notesMasters/notesMaster1.xml"/><Relationship Id="rId5" Type="http://schemas.openxmlformats.org/officeDocument/2006/relationships/hyperlink" Target="http://www.suedwind-magazin.at/sehr-erschuetternde-dinge/" TargetMode="External"/><Relationship Id="rId4" Type="http://schemas.openxmlformats.org/officeDocument/2006/relationships/hyperlink" Target="http://www.aktiv-gegen-kinderarbeit.de/2012/03/glaenzendes-metall-mit-vielen-schattenseiten-2/" TargetMode="Externa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bmz.de/de/entwicklungspolitik/lieferkettengesetz" TargetMode="External"/><Relationship Id="rId2" Type="http://schemas.openxmlformats.org/officeDocument/2006/relationships/slide" Target="../slides/slide59.xml"/><Relationship Id="rId1" Type="http://schemas.openxmlformats.org/officeDocument/2006/relationships/notesMaster" Target="../notesMasters/notesMaster1.xml"/><Relationship Id="rId6" Type="http://schemas.openxmlformats.org/officeDocument/2006/relationships/hyperlink" Target="https://india.diplo.de/blob/2213082/a20dc627e64be2cbc6d2d4de8858e6af/nap-data.pdf" TargetMode="External"/><Relationship Id="rId5" Type="http://schemas.openxmlformats.org/officeDocument/2006/relationships/hyperlink" Target="http://www.bmz.de/de/service/lexikon/un-leitprinzipien-fuer-wirtschaft-und-menschenrechte-60438" TargetMode="External"/><Relationship Id="rId4" Type="http://schemas.openxmlformats.org/officeDocument/2006/relationships/hyperlink" Target="https://www.bmz.de/de/themen/kinderarbeit" TargetMode="Externa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www.umweltbundesamt.de/themen/wirtschaft-konsum/produkte/oekobilanz" TargetMode="External"/><Relationship Id="rId2" Type="http://schemas.openxmlformats.org/officeDocument/2006/relationships/slide" Target="../slides/slide61.xml"/><Relationship Id="rId1" Type="http://schemas.openxmlformats.org/officeDocument/2006/relationships/notesMaster" Target="../notesMasters/notesMaster1.xml"/><Relationship Id="rId5" Type="http://schemas.openxmlformats.org/officeDocument/2006/relationships/hyperlink" Target="http://www.commons.wikimedia.org/w/index.php?curid=79481389" TargetMode="External"/><Relationship Id="rId4" Type="http://schemas.openxmlformats.org/officeDocument/2006/relationships/hyperlink" Target="https://www.tugraz.at/fileadmin/user_upload/Events/Eninnov2010/files/pr/PR_Poelz.pdf"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umweltbundesamt.de/sites/default/files/medien/3521/dokumente/factsheet-aluminium_fi_barrierefrei.pdf"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www.ezeep.com/de/co2-neutral-drucken/"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umweltbundesamt.de/sites/default/files/medien/461/publikationen/3986.pdf" TargetMode="External"/><Relationship Id="rId2" Type="http://schemas.openxmlformats.org/officeDocument/2006/relationships/slide" Target="../slides/slide67.xml"/><Relationship Id="rId1" Type="http://schemas.openxmlformats.org/officeDocument/2006/relationships/notesMaster" Target="../notesMasters/notesMaster1.xml"/><Relationship Id="rId5" Type="http://schemas.openxmlformats.org/officeDocument/2006/relationships/hyperlink" Target="https://www.isi.fraunhofer.de/content/dam/isi/dokumente/ccx/2013/Umweltforschungsplan_FKZ-370946130.pdf" TargetMode="External"/><Relationship Id="rId4" Type="http://schemas.openxmlformats.org/officeDocument/2006/relationships/hyperlink" Target="http://www.umweltbundesamt.de/sites/default/files/medien/461/publikationen/3986.pdf" TargetMode="Externa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treeze.ch/fileadmin/user_upload/downloads/Publications/Case_Studies/Building_and_Construction/575-Oekobilanz-Aluminiumt%C3%BCren-v1.3.pdf"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treeze.ch/fileadmin/user_upload/downloads/Publications/Case_Studies/Building_and_Construction/575-Oekobilanz-Aluminiumt%C3%BCren-v1.3.pdf"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www.aluinfo.de/files/_media/dokumente/Downloads/Broschueren/Broschueren%20des%20GDA/GDA_Wertschoepfungskette.pdf" TargetMode="External"/><Relationship Id="rId2" Type="http://schemas.openxmlformats.org/officeDocument/2006/relationships/slide" Target="../slides/slide75.xml"/><Relationship Id="rId1" Type="http://schemas.openxmlformats.org/officeDocument/2006/relationships/notesMaster" Target="../notesMasters/notesMaster1.xml"/><Relationship Id="rId4" Type="http://schemas.openxmlformats.org/officeDocument/2006/relationships/hyperlink" Target="https://www.umweltbundesamt.de/sites/default/files/medien/3521/dokumente/factsheet-aluminium_fi_barrierefrei.pdf" TargetMode="Externa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www.aluinfo.de/files/_media/dokumente/Downloads/Broschueren/Broschueren%20des%20GDA/GDA_Wertschoepfungskette.pdf" TargetMode="External"/><Relationship Id="rId2" Type="http://schemas.openxmlformats.org/officeDocument/2006/relationships/slide" Target="../slides/slide76.xml"/><Relationship Id="rId1" Type="http://schemas.openxmlformats.org/officeDocument/2006/relationships/notesMaster" Target="../notesMasters/notesMaster1.xml"/><Relationship Id="rId4" Type="http://schemas.openxmlformats.org/officeDocument/2006/relationships/hyperlink" Target="https://www.umweltbundesamt.de/sites/default/files/medien/3521/dokumente/factsheet-aluminium_fi_barrierefrei.pdf" TargetMode="Externa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de.statista.com/statistik/daten/studie/221687/umfrage/vergleich-der-kosten-von-carbon-aluminum-und-stahl/" TargetMode="External"/><Relationship Id="rId2" Type="http://schemas.openxmlformats.org/officeDocument/2006/relationships/slide" Target="../slides/slide77.xml"/><Relationship Id="rId1" Type="http://schemas.openxmlformats.org/officeDocument/2006/relationships/notesMaster" Target="../notesMasters/notesMaster1.xml"/><Relationship Id="rId4" Type="http://schemas.openxmlformats.org/officeDocument/2006/relationships/hyperlink" Target="https://www.lme.com/en/Metals/Ferrous/LME-Steel-HRC-NW-Europe-Argus#Price+graph" TargetMode="Externa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publikationen.bibliothek.kit.edu/270055403" TargetMode="External"/><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hyperlink" Target="https://www.umweltbundesamt.de/sites/default/files/medien/3521/dokumente/factsheet-aluminium_fi_barrierefrei.pdf" TargetMode="Externa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s://publikationen.bibliothek.kit.edu/270055403" TargetMode="External"/><Relationship Id="rId2" Type="http://schemas.openxmlformats.org/officeDocument/2006/relationships/slide" Target="../slides/slide80.xml"/><Relationship Id="rId1" Type="http://schemas.openxmlformats.org/officeDocument/2006/relationships/notesMaster" Target="../notesMasters/notesMaster1.xml"/><Relationship Id="rId4" Type="http://schemas.openxmlformats.org/officeDocument/2006/relationships/hyperlink" Target="https://www.umweltbundesamt.de/sites/default/files/medien/3521/dokumente/factsheet-aluminium_fi_barrierefrei.pdf" TargetMode="Externa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www.aral.de/content/dam/aral/Presse%20Assets/pdfs%20Brosch%C3%BCren/aral_kaffeestudie_2013.pdf" TargetMode="External"/><Relationship Id="rId2" Type="http://schemas.openxmlformats.org/officeDocument/2006/relationships/slide" Target="../slides/slide82.xml"/><Relationship Id="rId1" Type="http://schemas.openxmlformats.org/officeDocument/2006/relationships/notesMaster" Target="../notesMasters/notesMaster1.xml"/><Relationship Id="rId5" Type="http://schemas.openxmlformats.org/officeDocument/2006/relationships/hyperlink" Target="http://www.duh.de/uploads/tx_duhdownloads/DUH_Coffee-to-go_Hintergrund_01.pdf" TargetMode="External"/><Relationship Id="rId4" Type="http://schemas.openxmlformats.org/officeDocument/2006/relationships/hyperlink" Target="http://www.br.de/puls/themen/welt/coffee-to-go-macht-muell-100.html" TargetMode="Externa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www.ezeep.com/de/co2-neutral-drucken/" TargetMode="External"/><Relationship Id="rId2" Type="http://schemas.openxmlformats.org/officeDocument/2006/relationships/slide" Target="../slides/slide83.xml"/><Relationship Id="rId1" Type="http://schemas.openxmlformats.org/officeDocument/2006/relationships/notesMaster" Target="../notesMasters/notesMaster1.xml"/><Relationship Id="rId6" Type="http://schemas.openxmlformats.org/officeDocument/2006/relationships/hyperlink" Target="https://www.umweltbundesamt.de/sites/default/files/medien/3521/dokumente/factsheet-aluminium_fi_barrierefrei.pdf" TargetMode="External"/><Relationship Id="rId5" Type="http://schemas.openxmlformats.org/officeDocument/2006/relationships/hyperlink" Target="https://www.bilress.de/lehrress-66.html" TargetMode="External"/><Relationship Id="rId4" Type="http://schemas.openxmlformats.org/officeDocument/2006/relationships/hyperlink" Target="https://www.umweltbundesamt.de/sites/default/files/medien/461/publikationen/3986.pdf" TargetMode="External"/></Relationships>
</file>

<file path=ppt/notesSlides/_rels/notesSlide82.xml.rels><?xml version="1.0" encoding="UTF-8" standalone="yes"?>
<Relationships xmlns="http://schemas.openxmlformats.org/package/2006/relationships"><Relationship Id="rId3" Type="http://schemas.openxmlformats.org/officeDocument/2006/relationships/hyperlink" Target="http://www.ezeep.com/de/co2-neutral-drucken/" TargetMode="External"/><Relationship Id="rId2" Type="http://schemas.openxmlformats.org/officeDocument/2006/relationships/slide" Target="../slides/slide84.xml"/><Relationship Id="rId1" Type="http://schemas.openxmlformats.org/officeDocument/2006/relationships/notesMaster" Target="../notesMasters/notesMaster1.xml"/><Relationship Id="rId6" Type="http://schemas.openxmlformats.org/officeDocument/2006/relationships/hyperlink" Target="https://www.umweltbundesamt.de/sites/default/files/medien/3521/dokumente/factsheet-aluminium_fi_barrierefrei.pdf" TargetMode="External"/><Relationship Id="rId5" Type="http://schemas.openxmlformats.org/officeDocument/2006/relationships/hyperlink" Target="https://www.bilress.de/lehrress-66.html" TargetMode="External"/><Relationship Id="rId4" Type="http://schemas.openxmlformats.org/officeDocument/2006/relationships/hyperlink" Target="https://www.umweltbundesamt.de/sites/default/files/medien/461/publikationen/3986.pdf" TargetMode="Externa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www.ezeep.com/de/co2-neutral-drucken/" TargetMode="External"/><Relationship Id="rId2" Type="http://schemas.openxmlformats.org/officeDocument/2006/relationships/slide" Target="../slides/slide85.xml"/><Relationship Id="rId1" Type="http://schemas.openxmlformats.org/officeDocument/2006/relationships/notesMaster" Target="../notesMasters/notesMaster1.xml"/><Relationship Id="rId6" Type="http://schemas.openxmlformats.org/officeDocument/2006/relationships/hyperlink" Target="https://www.umweltbundesamt.de/sites/default/files/medien/3521/dokumente/factsheet-aluminium_fi_barrierefrei.pdf" TargetMode="External"/><Relationship Id="rId5" Type="http://schemas.openxmlformats.org/officeDocument/2006/relationships/hyperlink" Target="https://www.bilress.de/lehrress-66.html" TargetMode="External"/><Relationship Id="rId4" Type="http://schemas.openxmlformats.org/officeDocument/2006/relationships/hyperlink" Target="https://www.umweltbundesamt.de/sites/default/files/medien/461/publikationen/3986.pdf" TargetMode="External"/></Relationships>
</file>

<file path=ppt/notesSlides/_rels/notesSlide84.xml.rels><?xml version="1.0" encoding="UTF-8" standalone="yes"?>
<Relationships xmlns="http://schemas.openxmlformats.org/package/2006/relationships"><Relationship Id="rId3" Type="http://schemas.openxmlformats.org/officeDocument/2006/relationships/hyperlink" Target="http://www.ezeep.com/de/co2-neutral-drucken/" TargetMode="External"/><Relationship Id="rId2" Type="http://schemas.openxmlformats.org/officeDocument/2006/relationships/slide" Target="../slides/slide86.xml"/><Relationship Id="rId1" Type="http://schemas.openxmlformats.org/officeDocument/2006/relationships/notesMaster" Target="../notesMasters/notesMaster1.xml"/><Relationship Id="rId6" Type="http://schemas.openxmlformats.org/officeDocument/2006/relationships/hyperlink" Target="https://www.umweltbundesamt.de/sites/default/files/medien/3521/dokumente/factsheet-aluminium_fi_barrierefrei.pdf" TargetMode="External"/><Relationship Id="rId5" Type="http://schemas.openxmlformats.org/officeDocument/2006/relationships/hyperlink" Target="https://www.bilress.de/lehrress-66.html" TargetMode="External"/><Relationship Id="rId4" Type="http://schemas.openxmlformats.org/officeDocument/2006/relationships/hyperlink" Target="https://www.umweltbundesamt.de/sites/default/files/medien/461/publikationen/3986.pdf" TargetMode="Externa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www.ezeep.com/de/co2-neutral-drucken/"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www.umweltbundesamt.de/sites/default/files/medien/3521/dokumente/factsheet-aluminium_fi_barrierefrei.pdf" TargetMode="External"/><Relationship Id="rId5" Type="http://schemas.openxmlformats.org/officeDocument/2006/relationships/hyperlink" Target="https://www.bilress.de/lehrress-66.html" TargetMode="External"/><Relationship Id="rId4" Type="http://schemas.openxmlformats.org/officeDocument/2006/relationships/hyperlink" Target="https://www.umweltbundesamt.de/sites/default/files/medien/461/publikationen/3986.pdf" TargetMode="External"/></Relationships>
</file>

<file path=ppt/notesSlides/_rels/notesSlide86.xml.rels><?xml version="1.0" encoding="UTF-8" standalone="yes"?>
<Relationships xmlns="http://schemas.openxmlformats.org/package/2006/relationships"><Relationship Id="rId3" Type="http://schemas.openxmlformats.org/officeDocument/2006/relationships/hyperlink" Target="http://www.ezeep.com/de/co2-neutral-drucken/"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www.umweltbundesamt.de/sites/default/files/medien/3521/dokumente/factsheet-aluminium_fi_barrierefrei.pdf" TargetMode="External"/><Relationship Id="rId5" Type="http://schemas.openxmlformats.org/officeDocument/2006/relationships/hyperlink" Target="https://www.bilress.de/lehrress-66.html" TargetMode="External"/><Relationship Id="rId4" Type="http://schemas.openxmlformats.org/officeDocument/2006/relationships/hyperlink" Target="https://www.umweltbundesamt.de/sites/default/files/medien/461/publikationen/3986.pdf" TargetMode="External"/></Relationships>
</file>

<file path=ppt/notesSlides/_rels/notesSlide87.xml.rels><?xml version="1.0" encoding="UTF-8" standalone="yes"?>
<Relationships xmlns="http://schemas.openxmlformats.org/package/2006/relationships"><Relationship Id="rId3" Type="http://schemas.openxmlformats.org/officeDocument/2006/relationships/hyperlink" Target="https://www.umweltbundesamt.de/sites/default/files/medien/461/publikationen/3986.pdf" TargetMode="External"/><Relationship Id="rId2" Type="http://schemas.openxmlformats.org/officeDocument/2006/relationships/slide" Target="../slides/slide89.xml"/><Relationship Id="rId1" Type="http://schemas.openxmlformats.org/officeDocument/2006/relationships/notesMaster" Target="../notesMasters/notesMaster1.xml"/><Relationship Id="rId4" Type="http://schemas.openxmlformats.org/officeDocument/2006/relationships/hyperlink" Target="https://www.umweltbundesamt.de/sites/default/files/medien/3521/dokumente/factsheet-aluminium_fi_barrierefrei.pdf" TargetMode="External"/></Relationships>
</file>

<file path=ppt/notesSlides/_rels/notesSlide88.xml.rels><?xml version="1.0" encoding="UTF-8" standalone="yes"?>
<Relationships xmlns="http://schemas.openxmlformats.org/package/2006/relationships"><Relationship Id="rId3" Type="http://schemas.openxmlformats.org/officeDocument/2006/relationships/hyperlink" Target="https://www.umweltbundesamt.de/sites/default/files/medien/461/publikationen/3986.pdf"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umweltbundesamt.de/sites/default/files/medien/3521/dokumente/factsheet-aluminium_fi_barrierefrei.pdf" TargetMode="Externa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umweltbundesamt.de/sites/default/files/medien/461/publikationen/3986.pdf" TargetMode="External"/><Relationship Id="rId2" Type="http://schemas.openxmlformats.org/officeDocument/2006/relationships/slide" Target="../slides/slide91.xml"/><Relationship Id="rId1" Type="http://schemas.openxmlformats.org/officeDocument/2006/relationships/notesMaster" Target="../notesMasters/notesMaster1.xml"/><Relationship Id="rId4" Type="http://schemas.openxmlformats.org/officeDocument/2006/relationships/hyperlink" Target="https://www.umweltbundesamt.de/sites/default/files/medien/3521/dokumente/factsheet-aluminium_fi_barrierefrei.pdf" TargetMode="Externa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3" Type="http://schemas.openxmlformats.org/officeDocument/2006/relationships/hyperlink" Target="http://www.deutsche-rohstoffagentur.de/DE/Gemeinsames/Produkte/Downloads/Informationen_Nachhaltigkeit/aluminium.pdf" TargetMode="External"/><Relationship Id="rId2" Type="http://schemas.openxmlformats.org/officeDocument/2006/relationships/slide" Target="../slides/slide93.xml"/><Relationship Id="rId1" Type="http://schemas.openxmlformats.org/officeDocument/2006/relationships/notesMaster" Target="../notesMasters/notesMaster1.xml"/><Relationship Id="rId5" Type="http://schemas.openxmlformats.org/officeDocument/2006/relationships/hyperlink" Target="https://www.bundestag.de/resource/blob/406432/70f77c4c170d9048d88dcc3071b7721c/wd-8-056-07-pdf-data.pdf" TargetMode="External"/><Relationship Id="rId4" Type="http://schemas.openxmlformats.org/officeDocument/2006/relationships/hyperlink" Target="https://www.adelphi.de/en/system/files/mediathek/bilder/20170627_Hintergrundstudie%20Australien_final.pdf" TargetMode="Externa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www.deutsche-rohstoffagentur.de/DE/Gemeinsames/Produkte/Downloads/Informationen_Nachhaltigkeit/aluminium.pdf"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3" Type="http://schemas.openxmlformats.org/officeDocument/2006/relationships/hyperlink" Target="http://www.deutsche-rohstoffagentur.de/DE/Gemeinsames/Produkte/Downloads/Informationen_Nachhaltigkeit/aluminium.pdf" TargetMode="External"/><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3" Type="http://schemas.openxmlformats.org/officeDocument/2006/relationships/hyperlink" Target="https://www.forschungsinformationssystem.de/servlet/is/334495/" TargetMode="External"/><Relationship Id="rId2" Type="http://schemas.openxmlformats.org/officeDocument/2006/relationships/slide" Target="../slides/slide96.xml"/><Relationship Id="rId1" Type="http://schemas.openxmlformats.org/officeDocument/2006/relationships/notesMaster" Target="../notesMasters/notesMaster1.xml"/><Relationship Id="rId4" Type="http://schemas.openxmlformats.org/officeDocument/2006/relationships/hyperlink" Target="https://www.bmuv.de/themen/naturschutz-artenvielfalt/naturschutz-biologische-vielfalt/naturschutz-und-energie/naturschutz-und-bioenergie" TargetMode="Externa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3" Type="http://schemas.openxmlformats.org/officeDocument/2006/relationships/hyperlink" Target="https://bundespreis-ecodesign.de/de" TargetMode="External"/><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3" Type="http://schemas.openxmlformats.org/officeDocument/2006/relationships/hyperlink" Target="https://bundespreis-ecodesign.de/de" TargetMode="External"/><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3" Type="http://schemas.openxmlformats.org/officeDocument/2006/relationships/hyperlink" Target="https://www.boeckler.de/fpdf/HBS-008174/p_fofoe_WP_230_2021.pdf" TargetMode="External"/><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3" Type="http://schemas.openxmlformats.org/officeDocument/2006/relationships/hyperlink" Target="https://www.duh.de/projekte/kaffeekapseln/" TargetMode="External"/><Relationship Id="rId2" Type="http://schemas.openxmlformats.org/officeDocument/2006/relationships/slide" Target="../slides/slide110.xml"/><Relationship Id="rId1" Type="http://schemas.openxmlformats.org/officeDocument/2006/relationships/notesMaster" Target="../notesMasters/notesMaster1.xml"/><Relationship Id="rId5" Type="http://schemas.openxmlformats.org/officeDocument/2006/relationships/hyperlink" Target="http://www.plasticker.de/recybase/pms2.php?kat=Regranulat&amp;mat=PE&amp;aog=A&amp;pr=1" TargetMode="External"/><Relationship Id="rId4" Type="http://schemas.openxmlformats.org/officeDocument/2006/relationships/hyperlink" Target="http://www.de.statista.com/statistik/daten/studie/156524/umfrage/verbrauch-von-aluminiumverpackungen-in-deutschland-seit-1991/" TargetMode="External"/></Relationships>
</file>

<file path=ppt/notesSlides/_rels/notesSlide109.xml.rels><?xml version="1.0" encoding="UTF-8" standalone="yes"?>
<Relationships xmlns="http://schemas.openxmlformats.org/package/2006/relationships"><Relationship Id="rId3" Type="http://schemas.openxmlformats.org/officeDocument/2006/relationships/hyperlink" Target="https://www.allesueberalu.de/Smart-Buildings.html" TargetMode="External"/><Relationship Id="rId2" Type="http://schemas.openxmlformats.org/officeDocument/2006/relationships/slide" Target="../slides/slide111.xml"/><Relationship Id="rId1" Type="http://schemas.openxmlformats.org/officeDocument/2006/relationships/notesMaster" Target="../notesMasters/notesMaster1.xml"/><Relationship Id="rId4" Type="http://schemas.openxmlformats.org/officeDocument/2006/relationships/hyperlink" Target="https://passipedia.de/grundlagen/was_ist_ein_passivhaus" TargetMode="External"/></Relationships>
</file>

<file path=ppt/notesSlides/_rels/notesSlide110.xml.rels><?xml version="1.0" encoding="UTF-8" standalone="yes"?>
<Relationships xmlns="http://schemas.openxmlformats.org/package/2006/relationships"><Relationship Id="rId3" Type="http://schemas.openxmlformats.org/officeDocument/2006/relationships/hyperlink" Target="http://www.blechonline.de/aluminium-2018-leichtbau-in-der-automobilbranche" TargetMode="External"/><Relationship Id="rId2" Type="http://schemas.openxmlformats.org/officeDocument/2006/relationships/slide" Target="../slides/slide112.xml"/><Relationship Id="rId1" Type="http://schemas.openxmlformats.org/officeDocument/2006/relationships/notesMaster" Target="../notesMasters/notesMaster1.xml"/><Relationship Id="rId4" Type="http://schemas.openxmlformats.org/officeDocument/2006/relationships/hyperlink" Target="https://www.ingenieur.de/fachmedien/konstruktion/werkstoffe/studie-zeigt-potenzial-von-aluminium-in-der-autoindustrie/" TargetMode="External"/></Relationships>
</file>

<file path=ppt/notesSlides/_rels/notesSlide111.xml.rels><?xml version="1.0" encoding="UTF-8" standalone="yes"?>
<Relationships xmlns="http://schemas.openxmlformats.org/package/2006/relationships"><Relationship Id="rId3" Type="http://schemas.openxmlformats.org/officeDocument/2006/relationships/hyperlink" Target="http://valodisha.blogspot.com/2016/07/aluminium-in-smartphones.html" TargetMode="External"/><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3" Type="http://schemas.openxmlformats.org/officeDocument/2006/relationships/hyperlink" Target="http://alu-profile24.de/einsatzbereiche-aluprofile/photovoltaik/" TargetMode="External"/><Relationship Id="rId2" Type="http://schemas.openxmlformats.org/officeDocument/2006/relationships/slide" Target="../slides/slide114.xml"/><Relationship Id="rId1" Type="http://schemas.openxmlformats.org/officeDocument/2006/relationships/notesMaster" Target="../notesMasters/notesMaster1.xml"/><Relationship Id="rId5" Type="http://schemas.openxmlformats.org/officeDocument/2006/relationships/hyperlink" Target="http://www.energie-experten.org/fileadmin/System-Bilder/Inhalt_Bilder/Inhalt_Bilder_04/Photovoltaik_Montage_Ziegldach_IBC_TopFix_200_Foto_IBC_SOLAR.jpg" TargetMode="External"/><Relationship Id="rId4" Type="http://schemas.openxmlformats.org/officeDocument/2006/relationships/hyperlink" Target="http://www.pv-magazine.de/wp-content/uploads/sites/4/2022/02/BNEF_Outlook_Photovoltaik_Zubau_2010-2030.jpg" TargetMode="External"/></Relationships>
</file>

<file path=ppt/notesSlides/_rels/notesSlide113.xml.rels><?xml version="1.0" encoding="UTF-8" standalone="yes"?>
<Relationships xmlns="http://schemas.openxmlformats.org/package/2006/relationships"><Relationship Id="rId3" Type="http://schemas.openxmlformats.org/officeDocument/2006/relationships/hyperlink" Target="https://www.youtube.com/watch?v=_7IqIdseHhs&amp;ab_channel=VDIZentrumRessourceneffizienz" TargetMode="External"/><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notes"/>
          <p:cNvSpPr txBox="1">
            <a:spLocks noGrp="1"/>
          </p:cNvSpPr>
          <p:nvPr>
            <p:ph type="body" idx="1"/>
          </p:nvPr>
        </p:nvSpPr>
        <p:spPr>
          <a:xfrm>
            <a:off x="647700" y="4598988"/>
            <a:ext cx="5486400" cy="3600450"/>
          </a:xfrm>
          <a:prstGeom prst="rect">
            <a:avLst/>
          </a:prstGeom>
          <a:noFill/>
          <a:ln>
            <a:noFill/>
          </a:ln>
        </p:spPr>
        <p:txBody>
          <a:bodyPr spcFirstLastPara="1" wrap="square" lIns="91425" tIns="45700" rIns="91425" bIns="45700" anchor="t" anchorCtr="0">
            <a:noAutofit/>
          </a:bodyPr>
          <a:lstStyle/>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Unsere Lebens- und Wirtschaftsweise ist mit einem enormen Verbrauch an Rohstoffen und Energie verbunden. Daran gekoppelt sind negative Umweltwirkungen, wie beispielsweise der Klimawandel, soziale Probleme, insbesondere bei der Rohstoffförderung und zugleich ökonomische </a:t>
            </a:r>
            <a:r>
              <a:rPr lang="de-DE" sz="1200" b="0" i="0" u="none" strike="noStrike" cap="none" dirty="0" err="1">
                <a:solidFill>
                  <a:schemeClr val="dk1"/>
                </a:solidFill>
                <a:effectLst/>
                <a:latin typeface="Calibri"/>
                <a:ea typeface="Calibri"/>
                <a:cs typeface="Calibri"/>
                <a:sym typeface="Calibri"/>
              </a:rPr>
              <a:t>Theme</a:t>
            </a:r>
            <a:r>
              <a:rPr lang="de-DE" sz="1200" b="0" i="0" u="none" strike="noStrike" cap="none" dirty="0">
                <a:solidFill>
                  <a:schemeClr val="dk1"/>
                </a:solidFill>
                <a:effectLst/>
                <a:latin typeface="Calibri"/>
                <a:ea typeface="Calibri"/>
                <a:cs typeface="Calibri"/>
                <a:sym typeface="Calibri"/>
              </a:rPr>
              <a:t> wie schwankende Rohstoffpreise. Diesen zu begegnen, stellt eine zentrale Herausforderung im 21. Jahrhundert dar.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Die Staats- und Regierungschefs aus aller Welt haben sich beim Nachhaltigkeitsgipfel im Jahr 2015 auf 17 Ziele – die Sustainable Development Goals (SDGs) – geeinigt und in der „Agenda 2030 für nachhaltige Entwicklung“ festgehalten (z.B. SDG 12 Nachhaltiger Konsum und Produktion). Der übergreifende Zielfokus ist es, eine gesellschaftliche Entwicklung zu erreichen, die sich an den planetaren Grenzen und sozialen Standards orientiert. Der effizienten und schonenden Nutzung natürlicher Ressourcen kommt dabei zentrale Bedeutung zu.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Die Bundesregierung hat bereits 2002 in der Deutschen Nachhaltigkeitsstrategie das Ziel einer Verdopplung der Rohstoffproduktivität bis 2020 gegenüber 1994 festgeschrieben. Um dieses Ziel zu erreichen, wurde 2012 das Deutsche Ressourceneffizienzprogramm “ProgRess” verabschiedet. Darin – wie auch in der Fortschreibung des Programms (ProgRess II, 2016, ProgRess III; 2020) wird ein verstärkter Blick auf die Ressourcennutzung (biotische und abiotische) mit Fokus auf die globalen Wertschöpfungsketten gerichtet. Dies spiegelt sich zugleich in dem im Juni 2021 vom Bundestag verabschiedeten Lieferkettengesetz wider.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In ProgRess III ist die Ressourcenbildung dem Handlungsfeld 7.7 zugeordnet. Darin wird eine “stärkere Verankerung des Themas “Ressourceneffizienz im Bildungssystem” gefordert (ProgRess III S.13). Hierbei soll auch das Netzwerk “Bildung für Ressourcenschonung und Ressourceneffizienz” (BilRess) genutzt werden. BilRess befindet sich 2021 in der dritten Förderphase und hat schon in der ersten Phase 2012-2016 u.a. die Ressourcenbildung in der Hochschulbildung untersucht. Schon damals konnte festgestellt werden, dass die Ressourcenfrage nur singulär in der Hochschulbildung verankert war.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RessKoRo schließt unmittelbar an ProgRess und BilRess an: Ressourceneffizienz und Ressourcenschonung und der zukunftsfähige Umgang mit Mensch und Umwelt über Wertschöpfungsketten hinweg kann nur durch mehr Ressourcenkompetenz wirksam werden. Es bedarf einer systemischen Betrachtung der Gegebenheiten an den Hochschulen über die inhaltliche Ausgestaltung der Studiengänge, Prüfungsordnungen, Module und der damit verbundenen Lehr-Lern-Arrangements und -Materialien.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err="1">
                <a:solidFill>
                  <a:schemeClr val="dk1"/>
                </a:solidFill>
                <a:effectLst/>
                <a:latin typeface="Calibri"/>
                <a:ea typeface="Calibri"/>
                <a:cs typeface="Calibri"/>
                <a:sym typeface="Calibri"/>
              </a:rPr>
              <a:t>ZIel</a:t>
            </a:r>
            <a:r>
              <a:rPr lang="de-DE" sz="1200" b="0" i="0" u="none" strike="noStrike" cap="none" dirty="0">
                <a:solidFill>
                  <a:schemeClr val="dk1"/>
                </a:solidFill>
                <a:effectLst/>
                <a:latin typeface="Calibri"/>
                <a:ea typeface="Calibri"/>
                <a:cs typeface="Calibri"/>
                <a:sym typeface="Calibri"/>
              </a:rPr>
              <a:t> des Forschungsvorhaben ist es, für die Ressourcennutzung in globalen Wertschöpfungsketten zu sensibilisieren und die Ressourcenkompetenz zu stärken. Die exemplarische Fokussierung auf die Studiengänge Ingenieurwissenschaften und Design ergibt sich aus deren engen inhaltlichen Bezügen zu Rohstoffen und Materialien über das Studium und die spätere berufliche Tätigkeit hinweg. Ingenieur*innen und Designer*innen kommt bei der Gestaltung von Prozessen, Infrastrukturen, Produkten und Dienstleistungen eine wichtige Rolle zu. Sie sind insbesondere in die frühen Entwicklungsphasen involviert, in denen bereits der Ressourcenverbrauch festgelegt bzw. beeinflusst werden kann. Auch kommen sie hier in Berührung mit globalen Zusammenhängen der Rohstoffnutzung, werden aber bislang häufig noch nicht hinreichend ausgebildet - fachliche Aspekte aber auch Ressourcenkompetenz im Zusammenhang mit globalem Lernen werden zu wenig berücksichtigt. Die weitere Konkretisierung auf den Studiengang Wirtschaftsingenieurwesen ergibt sich, zum einen aus der Notwendigkeit der Eingrenzung der zahlreichen ingenieurwissenschaftlichen Studiengänge, und zum anderen über die Vielzahl an Personen, die diesen Studiengang durchlaufen.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Dieses Seminar ist für </a:t>
            </a:r>
            <a:r>
              <a:rPr lang="de-DE" sz="1200" b="0" dirty="0">
                <a:solidFill>
                  <a:schemeClr val="accent1"/>
                </a:solidFill>
              </a:rPr>
              <a:t>Wirtschaftsingenieure und Wirtschaftsingenieurinnen, für Designer und Designerinnen als Grundlagenseminar entwickelt worden. Der Umfang ist ungefähr 4 Stunden. Ergänzt wird es noch durch eine </a:t>
            </a:r>
            <a:r>
              <a:rPr lang="de-DE" sz="1200" b="0" dirty="0" err="1">
                <a:solidFill>
                  <a:schemeClr val="accent1"/>
                </a:solidFill>
              </a:rPr>
              <a:t>Pre</a:t>
            </a:r>
            <a:r>
              <a:rPr lang="de-DE" sz="1200" b="0" dirty="0">
                <a:solidFill>
                  <a:schemeClr val="accent1"/>
                </a:solidFill>
              </a:rPr>
              <a:t>-Post-Befragung (digital), um die Kompetenzentwicklung zu erfassen.</a:t>
            </a:r>
          </a:p>
          <a:p>
            <a:pPr marL="171450" indent="-171450">
              <a:buFont typeface="Arial" panose="020B0604020202020204" pitchFamily="34" charset="0"/>
              <a:buChar char="•"/>
            </a:pPr>
            <a:endParaRPr lang="de-DE" sz="1200" b="0" i="0" u="none" strike="noStrike" cap="none" dirty="0">
              <a:solidFill>
                <a:schemeClr val="accent1"/>
              </a:solidFill>
              <a:effectLst/>
              <a:latin typeface="Calibri"/>
              <a:ea typeface="Calibri"/>
              <a:cs typeface="Calibri"/>
              <a:sym typeface="Calibri"/>
            </a:endParaRPr>
          </a:p>
          <a:p>
            <a:pPr marL="0" indent="0">
              <a:buFont typeface="Arial" panose="020B0604020202020204" pitchFamily="34" charset="0"/>
              <a:buNone/>
            </a:pPr>
            <a:r>
              <a:rPr lang="de-DE" sz="1200" b="1" i="0" u="none" strike="noStrike" cap="none" dirty="0">
                <a:solidFill>
                  <a:schemeClr val="accent1"/>
                </a:solidFill>
                <a:effectLst/>
                <a:latin typeface="Calibri"/>
                <a:ea typeface="Calibri"/>
                <a:cs typeface="Calibri"/>
                <a:sym typeface="Calibri"/>
              </a:rPr>
              <a:t>Das RessKoRo-Projekt</a:t>
            </a:r>
          </a:p>
          <a:p>
            <a:r>
              <a:rPr lang="de-DE" sz="1200" b="1" i="0" u="none" strike="noStrike" cap="none" dirty="0">
                <a:solidFill>
                  <a:schemeClr val="dk1"/>
                </a:solidFill>
                <a:effectLst/>
                <a:latin typeface="Calibri"/>
                <a:ea typeface="Calibri"/>
                <a:cs typeface="Calibri"/>
                <a:sym typeface="Calibri"/>
              </a:rPr>
              <a:t>Projektkoordination </a:t>
            </a:r>
            <a:endParaRPr lang="de-DE" sz="1200" b="0" i="0" u="none" strike="noStrike" cap="none" dirty="0">
              <a:solidFill>
                <a:schemeClr val="dk1"/>
              </a:solidFill>
              <a:effectLst/>
              <a:latin typeface="Calibri"/>
              <a:ea typeface="Calibri"/>
              <a:cs typeface="Calibri"/>
              <a:sym typeface="Calibri"/>
            </a:endParaRPr>
          </a:p>
          <a:p>
            <a:r>
              <a:rPr lang="de-DE" sz="1200" b="0" i="0" u="none" strike="noStrike" cap="none" dirty="0">
                <a:solidFill>
                  <a:schemeClr val="dk1"/>
                </a:solidFill>
                <a:effectLst/>
                <a:latin typeface="Calibri"/>
                <a:ea typeface="Calibri"/>
                <a:cs typeface="Calibri"/>
                <a:sym typeface="Calibri"/>
              </a:rPr>
              <a:t>Wuppertal Institut für Klima, Umwelt, Energie gGmbH, </a:t>
            </a:r>
          </a:p>
          <a:p>
            <a:r>
              <a:rPr lang="de-DE" sz="1200" b="0" i="0" u="none" strike="noStrike" cap="none" dirty="0">
                <a:solidFill>
                  <a:schemeClr val="dk1"/>
                </a:solidFill>
                <a:effectLst/>
                <a:latin typeface="Calibri"/>
                <a:ea typeface="Calibri"/>
                <a:cs typeface="Calibri"/>
                <a:sym typeface="Calibri"/>
              </a:rPr>
              <a:t>Abteilung Nachhaltiges Produzieren und Konsumieren </a:t>
            </a:r>
          </a:p>
          <a:p>
            <a:r>
              <a:rPr lang="de-DE" sz="1200" b="0" i="0" u="none" strike="noStrike" cap="none" dirty="0">
                <a:solidFill>
                  <a:schemeClr val="dk1"/>
                </a:solidFill>
                <a:effectLst/>
                <a:latin typeface="Calibri"/>
                <a:ea typeface="Calibri"/>
                <a:cs typeface="Calibri"/>
                <a:sym typeface="Calibri"/>
              </a:rPr>
              <a:t>Dr. Carolin Baedeker </a:t>
            </a:r>
          </a:p>
          <a:p>
            <a:r>
              <a:rPr lang="de-DE" sz="1200" b="0" i="0" u="none" strike="noStrike" cap="none" dirty="0" err="1">
                <a:solidFill>
                  <a:schemeClr val="dk1"/>
                </a:solidFill>
                <a:effectLst/>
                <a:latin typeface="Calibri"/>
                <a:ea typeface="Calibri"/>
                <a:cs typeface="Calibri"/>
                <a:sym typeface="Calibri"/>
              </a:rPr>
              <a:t>carolin.baedeker@wupperinst.org</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a:solidFill>
                  <a:schemeClr val="dk1"/>
                </a:solidFill>
                <a:effectLst/>
                <a:latin typeface="Calibri"/>
                <a:ea typeface="Calibri"/>
                <a:cs typeface="Calibri"/>
                <a:sym typeface="Calibri"/>
              </a:rPr>
              <a:t>Tel. +49 202 2492-224 </a:t>
            </a:r>
          </a:p>
          <a:p>
            <a:r>
              <a:rPr lang="de-DE" sz="1200" b="1" i="0" u="none" strike="noStrike" cap="none" dirty="0">
                <a:solidFill>
                  <a:schemeClr val="dk1"/>
                </a:solidFill>
                <a:effectLst/>
                <a:latin typeface="Calibri"/>
                <a:ea typeface="Calibri"/>
                <a:cs typeface="Calibri"/>
                <a:sym typeface="Calibri"/>
              </a:rPr>
              <a:t> </a:t>
            </a:r>
            <a:endParaRPr lang="de-DE" sz="1200" b="0" i="0" u="none" strike="noStrike" cap="none" dirty="0">
              <a:solidFill>
                <a:schemeClr val="dk1"/>
              </a:solidFill>
              <a:effectLst/>
              <a:latin typeface="Calibri"/>
              <a:ea typeface="Calibri"/>
              <a:cs typeface="Calibri"/>
              <a:sym typeface="Calibri"/>
            </a:endParaRPr>
          </a:p>
          <a:p>
            <a:r>
              <a:rPr lang="de-DE" sz="1200" b="1" i="0" u="none" strike="noStrike" cap="none" dirty="0">
                <a:solidFill>
                  <a:schemeClr val="dk1"/>
                </a:solidFill>
                <a:effectLst/>
                <a:latin typeface="Calibri"/>
                <a:ea typeface="Calibri"/>
                <a:cs typeface="Calibri"/>
                <a:sym typeface="Calibri"/>
              </a:rPr>
              <a:t>THM – Technische Hochschule Mittelhessen, Fachbereich Wirtschaftsingenieurwesen </a:t>
            </a:r>
          </a:p>
          <a:p>
            <a:r>
              <a:rPr lang="de-DE" sz="1200" b="0" i="0" u="none" strike="noStrike" cap="none" dirty="0">
                <a:solidFill>
                  <a:schemeClr val="dk1"/>
                </a:solidFill>
                <a:effectLst/>
                <a:latin typeface="Calibri"/>
                <a:ea typeface="Calibri"/>
                <a:cs typeface="Calibri"/>
                <a:sym typeface="Calibri"/>
              </a:rPr>
              <a:t>Fachgebiet Life Cycle Management &amp; Qualitätsmanagement </a:t>
            </a:r>
          </a:p>
          <a:p>
            <a:r>
              <a:rPr lang="de-DE" sz="1200" b="0" i="0" u="none" strike="noStrike" cap="none" dirty="0">
                <a:solidFill>
                  <a:schemeClr val="dk1"/>
                </a:solidFill>
                <a:effectLst/>
                <a:latin typeface="Calibri"/>
                <a:ea typeface="Calibri"/>
                <a:cs typeface="Calibri"/>
                <a:sym typeface="Calibri"/>
              </a:rPr>
              <a:t>Prof. Dipl.-Ing. Holger </a:t>
            </a:r>
            <a:r>
              <a:rPr lang="de-DE" sz="1200" b="0" i="0" u="none" strike="noStrike" cap="none" dirty="0" err="1">
                <a:solidFill>
                  <a:schemeClr val="dk1"/>
                </a:solidFill>
                <a:effectLst/>
                <a:latin typeface="Calibri"/>
                <a:ea typeface="Calibri"/>
                <a:cs typeface="Calibri"/>
                <a:sym typeface="Calibri"/>
              </a:rPr>
              <a:t>Rohn</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err="1">
                <a:solidFill>
                  <a:schemeClr val="dk1"/>
                </a:solidFill>
                <a:effectLst/>
                <a:latin typeface="Calibri"/>
                <a:ea typeface="Calibri"/>
                <a:cs typeface="Calibri"/>
                <a:sym typeface="Calibri"/>
              </a:rPr>
              <a:t>holger.rohn@wi.thm.de</a:t>
            </a:r>
            <a:r>
              <a:rPr lang="de-DE" sz="1200" b="0" i="0" u="none" strike="noStrike" cap="none" dirty="0">
                <a:solidFill>
                  <a:schemeClr val="dk1"/>
                </a:solidFill>
                <a:effectLst/>
                <a:latin typeface="Calibri"/>
                <a:ea typeface="Calibri"/>
                <a:cs typeface="Calibri"/>
                <a:sym typeface="Calibri"/>
              </a:rPr>
              <a:t> | </a:t>
            </a:r>
            <a:r>
              <a:rPr lang="de-DE" sz="1200" b="0" i="0" u="none" strike="noStrike" cap="none" dirty="0" err="1">
                <a:solidFill>
                  <a:schemeClr val="dk1"/>
                </a:solidFill>
                <a:effectLst/>
                <a:latin typeface="Calibri"/>
                <a:ea typeface="Calibri"/>
                <a:cs typeface="Calibri"/>
                <a:sym typeface="Calibri"/>
              </a:rPr>
              <a:t>www.thm.de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wi</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a:solidFill>
                  <a:schemeClr val="dk1"/>
                </a:solidFill>
                <a:effectLst/>
                <a:latin typeface="Calibri"/>
                <a:ea typeface="Calibri"/>
                <a:cs typeface="Calibri"/>
                <a:sym typeface="Calibri"/>
              </a:rPr>
              <a:t>Tel.: +49 6031 604-5769 </a:t>
            </a:r>
          </a:p>
          <a:p>
            <a:endParaRPr lang="de-DE" sz="1200" b="0" i="0" u="none" strike="noStrike" cap="none" dirty="0">
              <a:solidFill>
                <a:schemeClr val="dk1"/>
              </a:solidFill>
              <a:effectLst/>
              <a:latin typeface="Calibri"/>
              <a:ea typeface="Calibri"/>
              <a:cs typeface="Calibri"/>
              <a:sym typeface="Calibri"/>
            </a:endParaRPr>
          </a:p>
          <a:p>
            <a:r>
              <a:rPr lang="de-DE" sz="1200" b="1" i="0" u="none" strike="noStrike" cap="none" dirty="0">
                <a:solidFill>
                  <a:schemeClr val="dk1"/>
                </a:solidFill>
                <a:effectLst/>
                <a:latin typeface="Calibri"/>
                <a:ea typeface="Calibri"/>
                <a:cs typeface="Calibri"/>
                <a:sym typeface="Calibri"/>
              </a:rPr>
              <a:t>IZT - Institut für Zukunftsstudien und Technologiebewertung gemeinnützige GmbH </a:t>
            </a:r>
          </a:p>
          <a:p>
            <a:r>
              <a:rPr lang="de-DE" sz="1200" b="0" i="0" u="none" strike="noStrike" cap="none" dirty="0">
                <a:solidFill>
                  <a:schemeClr val="dk1"/>
                </a:solidFill>
                <a:effectLst/>
                <a:latin typeface="Calibri"/>
                <a:ea typeface="Calibri"/>
                <a:cs typeface="Calibri"/>
                <a:sym typeface="Calibri"/>
              </a:rPr>
              <a:t>Fachbereich Bildung und Digitale Medien</a:t>
            </a:r>
          </a:p>
          <a:p>
            <a:r>
              <a:rPr lang="de-DE" sz="1200" b="0" i="0" u="none" strike="noStrike" cap="none" dirty="0">
                <a:solidFill>
                  <a:schemeClr val="dk1"/>
                </a:solidFill>
                <a:effectLst/>
                <a:latin typeface="Calibri"/>
                <a:ea typeface="Calibri"/>
                <a:cs typeface="Calibri"/>
                <a:sym typeface="Calibri"/>
              </a:rPr>
              <a:t>Dr. Michael Scharp M.A. </a:t>
            </a:r>
          </a:p>
          <a:p>
            <a:r>
              <a:rPr lang="de-DE" sz="1200" b="0" i="0" u="none" strike="noStrike" cap="none" dirty="0" err="1">
                <a:solidFill>
                  <a:schemeClr val="dk1"/>
                </a:solidFill>
                <a:effectLst/>
                <a:latin typeface="Calibri"/>
                <a:ea typeface="Calibri"/>
                <a:cs typeface="Calibri"/>
                <a:sym typeface="Calibri"/>
              </a:rPr>
              <a:t>m.scharp@izt.de</a:t>
            </a:r>
            <a:r>
              <a:rPr lang="de-DE" sz="1200" b="0" i="0" u="none" strike="noStrike" cap="none" dirty="0">
                <a:solidFill>
                  <a:schemeClr val="dk1"/>
                </a:solidFill>
                <a:effectLst/>
                <a:latin typeface="Calibri"/>
                <a:ea typeface="Calibri"/>
                <a:cs typeface="Calibri"/>
                <a:sym typeface="Calibri"/>
              </a:rPr>
              <a:t> | Web </a:t>
            </a:r>
            <a:r>
              <a:rPr lang="de-DE" sz="1200" b="0" i="0" u="none" strike="noStrike" cap="none" dirty="0" err="1">
                <a:solidFill>
                  <a:schemeClr val="dk1"/>
                </a:solidFill>
                <a:effectLst/>
                <a:latin typeface="Calibri"/>
                <a:ea typeface="Calibri"/>
                <a:cs typeface="Calibri"/>
                <a:sym typeface="Calibri"/>
              </a:rPr>
              <a:t>www.izt.de</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a:solidFill>
                  <a:schemeClr val="dk1"/>
                </a:solidFill>
                <a:effectLst/>
                <a:latin typeface="Calibri"/>
                <a:ea typeface="Calibri"/>
                <a:cs typeface="Calibri"/>
                <a:sym typeface="Calibri"/>
              </a:rPr>
              <a:t>Tel. +49 (0) 30 80 30 88-14 </a:t>
            </a:r>
          </a:p>
          <a:p>
            <a:pPr marL="171450" indent="-171450">
              <a:buFont typeface="Arial" panose="020B0604020202020204" pitchFamily="34" charset="0"/>
              <a:buChar char="•"/>
            </a:pPr>
            <a:endParaRPr lang="de-DE" sz="1200" b="0" i="0" u="none" strike="noStrike" cap="none" dirty="0">
              <a:solidFill>
                <a:schemeClr val="accent1"/>
              </a:solidFill>
              <a:effectLst/>
              <a:latin typeface="Calibri"/>
              <a:ea typeface="Calibri"/>
              <a:cs typeface="Calibri"/>
              <a:sym typeface="Calibri"/>
            </a:endParaRPr>
          </a:p>
          <a:p>
            <a:pPr marL="171450" indent="-171450">
              <a:buFont typeface="Arial" panose="020B0604020202020204" pitchFamily="34" charset="0"/>
              <a:buChar char="•"/>
            </a:pPr>
            <a:endParaRPr lang="de-DE"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138" name="Google Shape;138;p1:notes"/>
          <p:cNvSpPr>
            <a:spLocks noGrp="1" noRot="1" noChangeAspect="1"/>
          </p:cNvSpPr>
          <p:nvPr>
            <p:ph type="sldImg" idx="2"/>
          </p:nvPr>
        </p:nvSpPr>
        <p:spPr>
          <a:xfrm>
            <a:off x="693738"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Fußzeilenplatzhalter 1">
            <a:extLst>
              <a:ext uri="{FF2B5EF4-FFF2-40B4-BE49-F238E27FC236}">
                <a16:creationId xmlns:a16="http://schemas.microsoft.com/office/drawing/2014/main" id="{97D6AE3B-6E8C-0C2B-66BF-40991DE2CF7B}"/>
              </a:ext>
            </a:extLst>
          </p:cNvPr>
          <p:cNvSpPr>
            <a:spLocks noGrp="1"/>
          </p:cNvSpPr>
          <p:nvPr>
            <p:ph type="ftr" idx="11"/>
          </p:nvPr>
        </p:nvSpPr>
        <p:spPr/>
        <p:txBody>
          <a:bodyPr/>
          <a:lstStyle/>
          <a:p>
            <a:r>
              <a:rPr lang="de-DE" dirty="0"/>
              <a:t>RessKoRo / IZT / Dr. Michael Scharp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51300"/>
          </a:xfrm>
        </p:spPr>
      </p:sp>
      <p:sp>
        <p:nvSpPr>
          <p:cNvPr id="3" name="Notizenplatzhalter 2"/>
          <p:cNvSpPr>
            <a:spLocks noGrp="1"/>
          </p:cNvSpPr>
          <p:nvPr>
            <p:ph type="body" idx="1"/>
          </p:nvPr>
        </p:nvSpPr>
        <p:spPr>
          <a:xfrm>
            <a:off x="703261" y="4600574"/>
            <a:ext cx="5380951" cy="5321347"/>
          </a:xfrm>
        </p:spPr>
        <p:txBody>
          <a:bodyPr/>
          <a:lstStyle/>
          <a:p>
            <a:pPr marL="182563" indent="-182563">
              <a:buFont typeface="Arial" panose="020B0604020202020204" pitchFamily="34" charset="0"/>
              <a:buChar char="•"/>
            </a:pPr>
            <a:r>
              <a:rPr lang="de-DE" dirty="0"/>
              <a:t>Inländischer Materialkonsum (DMC): Materialflussindikator: Masse der Rohstoffe, die in einem Land bzw. einer Volkswirtschaft konsumiert werden. Berechnung: Summe aus inländisch verwerteter Entnahme zuzüglich der Masse direkt importierter Rohstoffe, Halb- und Fertigwaren abzüglich der Masse direkt exportierter Rohstoffe, Halb- und Fertigwaren </a:t>
            </a:r>
          </a:p>
          <a:p>
            <a:pPr marL="182563" indent="-182563">
              <a:buFont typeface="Arial" panose="020B0604020202020204" pitchFamily="34" charset="0"/>
              <a:buChar char="•"/>
            </a:pPr>
            <a:r>
              <a:rPr lang="de-DE" dirty="0"/>
              <a:t>Direkter Materialeinsatz (DMI): Materialflussindikator: Masse der Rohstoffe, die in einem Land bzw. einer Volkswirtschaft weiterverarbeitet oder konsumiert werden. Berechnung: Summe der Massen der inländisch verwerteten Entnahme sowie der importierten Rohstoffe, Halb- und Fertigwaren </a:t>
            </a:r>
          </a:p>
          <a:p>
            <a:pPr marL="182563" indent="-182563">
              <a:buFont typeface="Arial" panose="020B0604020202020204" pitchFamily="34" charset="0"/>
              <a:buChar char="•"/>
            </a:pPr>
            <a:r>
              <a:rPr lang="de-DE" dirty="0"/>
              <a:t>Gesamter Materialeinsatz (TMR): Materialflussindikator: Masse der genutzten und ungenutzten Materialien, die entlang der Wertschöpfungsketten der in einem Land verarbeiteten bzw. konsumierten Waren und Dienstleistungen entnommen werden. Berechnung: Inländische genutzte und ungenutzte Entnahme plus Importe in RME (vgl. „Rohstoffäquivalente (RME)“), einschließlich der durch die gehandelten Waren verursachten ungenutzten Materialflüsse.</a:t>
            </a:r>
          </a:p>
          <a:p>
            <a:pPr marL="182563" indent="-182563">
              <a:buFont typeface="Arial" panose="020B0604020202020204" pitchFamily="34" charset="0"/>
              <a:buChar char="•"/>
            </a:pPr>
            <a:r>
              <a:rPr lang="de-DE" dirty="0"/>
              <a:t>Gesamter Materialkonsum (TMC): Materialflussindikator: Masse der genutzten und ungenutzten Materialien, die entlang der Wertschöpfungsketten der in einem Land konsumierten Waren und Dienstleistungen entnommen werden. Berechnung: Inländische genutzte und ungenutzte Entnahme plus Importe minus Exporte in RME (vgl. „Rohstoffäquivalente (RME)“), einschließlich der durch die gehandelten Waren verursachten ungenutzten Materialflüsse.</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1200" dirty="0"/>
              <a:t>Treibhausgase THG: Jeder Stoff und jedes Produkt wird unter Nutzung von Energie hergestellt. Der Energieaufwand führt zu Emissionen unterschiedlicher Art. Die klimarelevanten Gase wie Methan, Distickstoffoxid, Schwefeldioxid oder Stickoxide tragen aber unterschiedlich stark zum Treibhauseffekt bei. Deshalb wird „THG-Potential“ auf CO2 normiert, dass den Bezug mit THG = 1 bildet. Die Angabe erfolgt in Gramm CO</a:t>
            </a:r>
            <a:r>
              <a:rPr lang="de-DE" sz="1200" baseline="-25000" dirty="0"/>
              <a:t>2</a:t>
            </a:r>
            <a:r>
              <a:rPr lang="de-DE" sz="1200" dirty="0"/>
              <a:t>-Äq</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dirty="0"/>
              <a:t>Primärrohstoffeinsatz (RMI): Materialflussindikator: Masse der Rohstoffe, die entlang der Wertschöpfungsketten jener Waren und Dienstleistungen eingesetzt werden, die in einem Land bzw. einer Volkswirtschaft verarbeitet bzw. konsumiert werden. Berechnung: Summe aus inländisch verwerteter Entnahme zuzüglich der Importe in RME</a:t>
            </a:r>
          </a:p>
          <a:p>
            <a:pPr marL="182563" indent="-182563">
              <a:spcBef>
                <a:spcPts val="0"/>
              </a:spcBef>
              <a:buFont typeface="Arial" panose="020B0604020202020204" pitchFamily="34" charset="0"/>
              <a:buChar char="•"/>
            </a:pPr>
            <a:r>
              <a:rPr lang="de-DE" dirty="0"/>
              <a:t>Rohstoffbedarf für inländischen Konsum und Investitionen (RMC): Materialflussindikator: Masse der Rohstoffe, die entlang der Wertschöpfungsketten jener Waren und Dienstleistungen eingesetzt werden, die in einem Land bzw. einer Volkswirtschaft konsumiert werden. Berechnung: Summe aus inländisch verwerteter Entnahme und Importen in RME, abzüglich der Exporte in RME</a:t>
            </a:r>
          </a:p>
          <a:p>
            <a:pPr marL="182563" indent="-182563">
              <a:spcBef>
                <a:spcPts val="0"/>
              </a:spcBef>
              <a:buFont typeface="Arial" panose="020B0604020202020204" pitchFamily="34" charset="0"/>
              <a:buChar char="•"/>
            </a:pPr>
            <a:r>
              <a:rPr lang="de-DE" dirty="0"/>
              <a:t>Direkte Rohstoffflüsse: Direkte Rohstoffflüsse umfassen die Masse entnommener Rohstoffe und gehandelter Waren. Letztere werden zur Analyse von Rohstoffflüssen, je nach Hauptbestandteil, einer der vier Hauptrohstoffgruppen (Biomasse, fossile Energieträger, Metallerze oder nicht-metallische Mineralien) zugeordnet</a:t>
            </a:r>
          </a:p>
          <a:p>
            <a:pPr marL="182563" indent="-182563">
              <a:spcBef>
                <a:spcPts val="0"/>
              </a:spcBef>
              <a:buFont typeface="Arial" panose="020B0604020202020204" pitchFamily="34" charset="0"/>
              <a:buChar char="•"/>
            </a:pPr>
            <a:r>
              <a:rPr lang="de-DE" dirty="0"/>
              <a:t>Rohstoffe: Stoffe oder Stoffgemische in gering bearbeitetem Zustand, die in einen Produktionsprozess eingehen. Man unterscheidet Primär- und Sekundärrohstoffe.</a:t>
            </a:r>
          </a:p>
          <a:p>
            <a:pPr marL="182563" indent="-182563">
              <a:spcBef>
                <a:spcPts val="0"/>
              </a:spcBef>
              <a:buFont typeface="Arial" panose="020B0604020202020204" pitchFamily="34" charset="0"/>
              <a:buChar char="•"/>
            </a:pPr>
            <a:r>
              <a:rPr lang="de-DE" dirty="0"/>
              <a:t>Effizienz: Verhältnis eines bestimmten Nutzens, Produktes oder einer Serviceleistung zum dafür nötigen Aufwand bzw. Rohstoffeinsatz. </a:t>
            </a:r>
          </a:p>
          <a:p>
            <a:pPr marL="182563" indent="-182563">
              <a:spcBef>
                <a:spcPts val="349"/>
              </a:spcBef>
            </a:pPr>
            <a:r>
              <a:rPr lang="de-DE" b="1" dirty="0"/>
              <a:t>Quellen</a:t>
            </a:r>
            <a:r>
              <a:rPr lang="de-DE" dirty="0"/>
              <a:t>:</a:t>
            </a:r>
          </a:p>
          <a:p>
            <a:pPr marL="182563" indent="-182563">
              <a:spcBef>
                <a:spcPts val="0"/>
              </a:spcBef>
              <a:buChar char="●"/>
            </a:pPr>
            <a:r>
              <a:rPr lang="de-DE" sz="1050" dirty="0"/>
              <a:t>UBA: Die Nutzung natürlicher Ressourcen: Bericht für Deutschland 2018, 2018, S. 62f: </a:t>
            </a:r>
            <a:r>
              <a:rPr lang="de-DE" sz="1050" dirty="0">
                <a:hlinkClick r:id="rId3"/>
              </a:rPr>
              <a:t>www.umweltbundesamt.de/publikationen/die-nutzung-natuerlicher-ressourcen-bericht-fuer</a:t>
            </a:r>
            <a:endParaRPr lang="de-DE" sz="1050" dirty="0"/>
          </a:p>
          <a:p>
            <a:pPr marL="182563" indent="-182563"/>
            <a:endParaRPr lang="de-DE" dirty="0"/>
          </a:p>
        </p:txBody>
      </p:sp>
      <p:sp>
        <p:nvSpPr>
          <p:cNvPr id="4" name="Foliennummernplatzhalter 3"/>
          <p:cNvSpPr>
            <a:spLocks noGrp="1"/>
          </p:cNvSpPr>
          <p:nvPr>
            <p:ph type="sldNum" idx="10"/>
          </p:nvPr>
        </p:nvSpPr>
        <p:spPr/>
        <p:txBody>
          <a:bodyPr/>
          <a:lstStyle/>
          <a:p>
            <a:pPr algn="r">
              <a:buClr>
                <a:schemeClr val="dk1"/>
              </a:buClr>
              <a:buSzPts val="325"/>
            </a:pPr>
            <a:endParaRPr lang="de-DE" sz="1300" dirty="0">
              <a:solidFill>
                <a:schemeClr val="dk1"/>
              </a:solidFill>
              <a:latin typeface="Calibri"/>
              <a:ea typeface="Calibri"/>
              <a:cs typeface="Calibri"/>
              <a:sym typeface="Calibri"/>
            </a:endParaRPr>
          </a:p>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2</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8F7682F9-900D-501C-7B9B-215E6B3B005E}"/>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5B24258-C268-766F-9502-90F36F52BA0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823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4</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53A30462-D545-9552-1915-987899DBBE12}"/>
              </a:ext>
            </a:extLst>
          </p:cNvPr>
          <p:cNvSpPr>
            <a:spLocks noGrp="1"/>
          </p:cNvSpPr>
          <p:nvPr>
            <p:ph type="ftr" idx="11"/>
          </p:nvPr>
        </p:nvSpPr>
        <p:spPr/>
        <p:txBody>
          <a:bodyPr/>
          <a:lstStyle/>
          <a:p>
            <a:r>
              <a:rPr lang="de-DE" dirty="0"/>
              <a:t>RessKoRo / IZT / Dr. Michael Scharp</a:t>
            </a:r>
          </a:p>
        </p:txBody>
      </p:sp>
    </p:spTree>
    <p:extLst>
      <p:ext uri="{BB962C8B-B14F-4D97-AF65-F5344CB8AC3E}">
        <p14:creationId xmlns:p14="http://schemas.microsoft.com/office/powerpoint/2010/main" val="3972775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a:xfrm>
            <a:off x="677863" y="4598988"/>
            <a:ext cx="5431777" cy="4579485"/>
          </a:xfrm>
        </p:spPr>
        <p:txBody>
          <a:bodyPr/>
          <a:lstStyle/>
          <a:p>
            <a:pPr marL="171450" indent="-171450">
              <a:spcBef>
                <a:spcPts val="388"/>
              </a:spcBef>
              <a:buFont typeface="Arial" panose="020B0604020202020204" pitchFamily="34" charset="0"/>
              <a:buChar char="•"/>
            </a:pPr>
            <a:r>
              <a:rPr lang="de-DE" dirty="0"/>
              <a:t>Nachhaltigkeit hat drei Dimensionen: Ökologie, Ökonomie und Soziales. Diese Bestimmung stammt aus dem Bericht der sogenannten Brundtland-Kommissionen (der Name der Vorsitzenden) "Our Common Future" von 1983. In dem Bericht wurde erstmalig der Begriff der "nachhaltigen Entwicklung" definiert. Diese sind (Wikipedia/Brundtland/Hauff)</a:t>
            </a:r>
            <a:endParaRPr lang="en-US" dirty="0"/>
          </a:p>
          <a:p>
            <a:pPr marL="171450" indent="-171450">
              <a:spcBef>
                <a:spcPts val="388"/>
              </a:spcBef>
              <a:buFont typeface="Arial" panose="020B0604020202020204" pitchFamily="34" charset="0"/>
              <a:buChar char="•"/>
            </a:pPr>
            <a:r>
              <a:rPr lang="de-DE" i="1" dirty="0"/>
              <a:t>Dauerhafte Entwicklung ist eine Entwicklung, die die Bedürfnisse der Gegenwart befriedigt, ohne zu riskieren, dass künftige Generationen ihre eigenen Bedürfnisse nicht befriedigen können. Im wesentlichen ist dauerhafte Entwicklung ein Wandlungsprozess, in dem die Nutzung von Ressourcen, das Ziel von Investitionen, die Richtung technologischer Entwicklung und institutioneller Wandel miteinander harmonieren und das derzeitige und künftige Potential vergrößern, menschliche Bedürfnisse und Wünsche zu erfüllen.“</a:t>
            </a:r>
          </a:p>
          <a:p>
            <a:pPr marL="171450" indent="-171450">
              <a:spcBef>
                <a:spcPts val="388"/>
              </a:spcBef>
              <a:buFont typeface="Arial" panose="020B0604020202020204" pitchFamily="34" charset="0"/>
              <a:buChar char="•"/>
            </a:pPr>
            <a:r>
              <a:rPr lang="de-DE" dirty="0"/>
              <a:t>Von manchen Wissenschaftler*innen wird plädiert, diese um andere Dimensionen zu erweitern wie z.B. Kultur oder Politik. Dies ist in bestimmten Untersuchungsfeldern durchaus sinnvoll, aber nicht üblich. Das Grundprinzip der drei Dimensionen der Nachhaltigkeit basiert auf intra- und intergenerativer Gerechtigkeit.</a:t>
            </a:r>
            <a:endParaRPr lang="en-US" dirty="0"/>
          </a:p>
          <a:p>
            <a:pPr marL="0" indent="0">
              <a:spcBef>
                <a:spcPts val="388"/>
              </a:spcBef>
            </a:pPr>
            <a:r>
              <a:rPr lang="de-DE" b="1" dirty="0"/>
              <a:t>Quellen: </a:t>
            </a:r>
          </a:p>
          <a:p>
            <a:pPr marL="166368" indent="-166368">
              <a:spcBef>
                <a:spcPts val="388"/>
              </a:spcBef>
              <a:buFont typeface="Arial"/>
              <a:buChar char="•"/>
            </a:pPr>
            <a:r>
              <a:rPr lang="de-DE" dirty="0"/>
              <a:t>Volker Hauff (1987): Unsere gemeinsame Zukunft, S. 49</a:t>
            </a:r>
          </a:p>
          <a:p>
            <a:pPr marL="166368" indent="-166368">
              <a:spcBef>
                <a:spcPts val="388"/>
              </a:spcBef>
              <a:buFont typeface="Arial"/>
              <a:buChar char="•"/>
            </a:pPr>
            <a:r>
              <a:rPr lang="de-DE" dirty="0"/>
              <a:t>Wikipedia: Brundlandt-Bericht. Online: www.wikipedia.org/wiki/Brundtland-Bericht</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6</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0EF708D5-9627-977E-7943-61E94D112D65}"/>
              </a:ext>
            </a:extLst>
          </p:cNvPr>
          <p:cNvSpPr>
            <a:spLocks noGrp="1"/>
          </p:cNvSpPr>
          <p:nvPr>
            <p:ph type="ftr" idx="11"/>
          </p:nvPr>
        </p:nvSpPr>
        <p:spPr/>
        <p:txBody>
          <a:bodyPr/>
          <a:lstStyle/>
          <a:p>
            <a:r>
              <a:rPr lang="de-DE" dirty="0"/>
              <a:t>RessKoRo / IZT / Dr. Michael Scharp</a:t>
            </a:r>
          </a:p>
        </p:txBody>
      </p:sp>
    </p:spTree>
    <p:extLst>
      <p:ext uri="{BB962C8B-B14F-4D97-AF65-F5344CB8AC3E}">
        <p14:creationId xmlns:p14="http://schemas.microsoft.com/office/powerpoint/2010/main" val="2590084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a:xfrm>
            <a:off x="678513" y="4598988"/>
            <a:ext cx="5400025" cy="4579485"/>
          </a:xfrm>
        </p:spPr>
        <p:txBody>
          <a:bodyPr/>
          <a:lstStyle/>
          <a:p>
            <a:pPr marL="171450" indent="-171450">
              <a:spcBef>
                <a:spcPts val="0"/>
              </a:spcBef>
              <a:spcAft>
                <a:spcPts val="600"/>
              </a:spcAft>
              <a:buFont typeface="Arial" panose="020B0604020202020204" pitchFamily="34" charset="0"/>
              <a:buChar char="•"/>
            </a:pPr>
            <a:r>
              <a:rPr lang="de-DE" sz="1050" dirty="0"/>
              <a:t>Bei der ökologischen Säule werden zum Beispiel Klimaschutz, Flächennutzung, Biodiversität, Wasser, Rohstoffe und Energie betrachtet. Unter Ökonomie fallen der Kampf gegen Armut, das Einkommen und die Wirtschaft. Die Probleme Hunger, Gesundheit, Bildung und Gleichheit werden als soziale Probleme eingestuft.</a:t>
            </a:r>
          </a:p>
          <a:p>
            <a:pPr marL="171450" indent="-171450">
              <a:spcBef>
                <a:spcPts val="0"/>
              </a:spcBef>
              <a:spcAft>
                <a:spcPts val="600"/>
              </a:spcAft>
              <a:buFont typeface="Arial" panose="020B0604020202020204" pitchFamily="34" charset="0"/>
              <a:buChar char="•"/>
            </a:pPr>
            <a:r>
              <a:rPr lang="de-DE" sz="1050" dirty="0"/>
              <a:t>Im Prinzip sind alle drei Dimensionen gleichgewichtig. Welche Schwerpunkte und welche Ziele in den drei Dimensionen wichtig sind, ist lange Zeit in der Wissenschaft, Politik und Gesellschaft diskutiert worden. Hierbei haben Länder oft ihre spezifischen Perspektiven als besonders wichtig angesehen. Ein Beispiel hierfür ist die Bedeutung der Atomkraft, die in einigen Ländern als ein Beitrag zur Nachhaltigkeit angesehen wird, in dem sie von der EU 2022 in die Taxonomie der klimafreundlichen Technologien eingestuft wurde. In anderen Ländern wird das Risiko eines GAU (Größter Anzunehmender Unfall) und die Endlagerung des Atomabfalls als nicht akzeptabel angesehen.</a:t>
            </a:r>
          </a:p>
          <a:p>
            <a:pPr marL="628650" lvl="1" indent="-171450">
              <a:spcBef>
                <a:spcPts val="0"/>
              </a:spcBef>
              <a:spcAft>
                <a:spcPts val="600"/>
              </a:spcAft>
              <a:buFont typeface="Arial" panose="020B0604020202020204" pitchFamily="34" charset="0"/>
              <a:buChar char="•"/>
            </a:pPr>
            <a:r>
              <a:rPr lang="de-DE" sz="1050" dirty="0"/>
              <a:t>Beispiel 1: Es gibt im ökologischen Bereich  jedoch mögliche und gesicherte Entwicklungen, die irreversibel oder extrem gefährlich für das Leben der Menschen auf der Erde sind. Seit vielen Jahren ist gut vermessen, dass die Gletscher in den Alpen, dem Himalaya, in Nord- und Südamerika immer schneller schmelzen. Besonders bedenklich ist diese Entwicklung beim Grönlandschild und der Antarktis (Greenpeace / Atzl 2021). Zudem gibt es einen Rückkopplungseffekt: Wenn die Albedo eines Gletschers abnimmt (weil er kleiner wird), erwärmt er sich durch den umliegenden Fels und eine veränderte Temperatur aufgrund der geringeren Masse (er kann nicht mehr so viel Kälte speichern) um so schneller. Dieses Phänomen bezeichnet man als Kipppunkt – wird er überschritten ist der Prozess nicht mehr aufzuhalten. Prognosen gehen davon aus, dass er bis zum Jahr 3000 vollkommen abschmelzen würde (Boers et al. 2021). Der Meeresspiegel würde um ca. 7 m steigen, der Golfstrom würde versiegen und weltweit würden Millionen Hektar an Ackerfläche und damit die Nahrungsgrundlage für Millionen Menschen verloren gehen. Auch im kleinen wirkt sich die Gletscherschmelz jetzt schon erheblich aus. Der Gletscher des Kilimandscharo hat seit 1912 schon 80% seines Volumens verloren. Davon entfallen 45% auf die Jahre 1989 bis 2007 (Greenpeace / Atzl 2022). Nach derzeitigen Schätzungen wird der Kilimandscharo bis 2040 eisfrei sein. Der Gletscher ist jedoch für die ganze Region wichtig für die Süßwasserversorgung und die Landwirtschaft</a:t>
            </a:r>
          </a:p>
          <a:p>
            <a:pPr marL="622935" marR="0" lvl="1" indent="-165735" algn="l" defTabSz="914400" rtl="0" eaLnBrk="1" fontAlgn="auto" latinLnBrk="0" hangingPunct="1">
              <a:lnSpc>
                <a:spcPct val="100000"/>
              </a:lnSpc>
              <a:spcBef>
                <a:spcPts val="0"/>
              </a:spcBef>
              <a:spcAft>
                <a:spcPts val="0"/>
              </a:spcAft>
              <a:buClr>
                <a:schemeClr val="dk1"/>
              </a:buClr>
              <a:buSzPts val="1200"/>
              <a:buFont typeface="Arial,Sans-Serif"/>
              <a:buChar char="•"/>
              <a:tabLst/>
              <a:defRPr/>
            </a:pPr>
            <a:r>
              <a:rPr lang="de-DE" sz="1050" dirty="0"/>
              <a:t>Beispiel 2: Die Ausgestaltung der sozialen und der ökonomischen Dimension ist hingegen wesentlich schwieriger, da es hier hier nicht so etwas wie die „ökologischen Kipppunkte“ gibt. Soziale und ökonomische Entwicklungen sind reversibel – Missstände können wieder durch die Politik oder Gesellschaft behoben werden. Ein Beispiel hierfür ist die Geschlechtergerechtigkeit, die Grundsatz als Menschenrecht in der Charta der Menschenrechte der Vereinten Nationen vereinbart ist (Vereinte Nationen o.J.). Geschlechtergerechtigkeit heißt u.a. gleicher Zugang zu Bildung und zum Arbeitsmarkt, gleiche Bezahlung und vor allem gleiche Rechte. Allerdings bedeutet dies nicht, dass alle wesentlichen Faktoren erfüllt sein müssen, damit ein Land prosperiert. Beispielsweise können Länder ohne Geschlechtergerechtigkeit bestehen wie die muslimischen Länder. Sie können auch prosperieren, wenn sie wie der arabischen Staaten auf andere Ressourcen wie das Erdöl zurückgreifen können. In China stehen Mädchen und Frau die Bildungssysteme und der Arbeitsmarkt offen, aber in politischen Entscheidungsprozessen haben sie keine Stimme: Von 3.000 Delegierten sind nur wenige weiblich (RND o.J.). Während nachweislich Geschlechtergerechtigkeit im Sinne der Teilhabe an Bildung und Arbeitsmarkt die Wirtschaft eines Landes ankurbelt, ist sie für die Funktionalität nicht notwendig. </a:t>
            </a:r>
            <a:endParaRPr lang="en-US" sz="1050" dirty="0"/>
          </a:p>
          <a:p>
            <a:pPr marL="165735" indent="-165735">
              <a:spcBef>
                <a:spcPts val="0"/>
              </a:spcBef>
              <a:buFont typeface="Arial,Sans-Serif"/>
              <a:buChar char="•"/>
            </a:pPr>
            <a:endParaRPr lang="de-DE" sz="1050" dirty="0"/>
          </a:p>
          <a:p>
            <a:pPr marL="0" indent="0">
              <a:spcBef>
                <a:spcPts val="0"/>
              </a:spcBef>
            </a:pPr>
            <a:r>
              <a:rPr lang="de-DE" sz="1050" b="1" dirty="0"/>
              <a:t>Quellen:</a:t>
            </a:r>
          </a:p>
          <a:p>
            <a:pPr marL="171450" indent="-171450">
              <a:spcBef>
                <a:spcPts val="388"/>
              </a:spcBef>
              <a:buFont typeface="Arial" panose="020B0604020202020204" pitchFamily="34" charset="0"/>
              <a:buChar char="•"/>
            </a:pPr>
            <a:r>
              <a:rPr lang="de-DE" sz="900" dirty="0"/>
              <a:t>Aktuelles Europäisches Parlament (2022). „Taxonomie: Keine Einwände gegen Einstufung von Gas und Atomkraft als nachhaltig“. Online: </a:t>
            </a:r>
            <a:r>
              <a:rPr lang="de-DE" sz="900" dirty="0">
                <a:hlinkClick r:id="rId3"/>
              </a:rPr>
              <a:t>www.europarl.europa.eu/news/de/press-room/20220701IPR34365/taxonomie-keine-einwande-gegen-einstufung-von-gas-und-atomkraft-als-nachhaltig</a:t>
            </a:r>
            <a:endParaRPr lang="de-DE" sz="900" dirty="0"/>
          </a:p>
          <a:p>
            <a:pPr marL="171450" indent="-171450">
              <a:spcBef>
                <a:spcPts val="388"/>
              </a:spcBef>
              <a:buFont typeface="Arial" panose="020B0604020202020204" pitchFamily="34" charset="0"/>
              <a:buChar char="•"/>
            </a:pPr>
            <a:r>
              <a:rPr lang="de-DE" sz="900" dirty="0"/>
              <a:t>BMWK (2022). "Frauen in der Wirtschaft". Online: </a:t>
            </a:r>
            <a:r>
              <a:rPr lang="de-DE" sz="900" dirty="0">
                <a:hlinkClick r:id="rId4"/>
              </a:rPr>
              <a:t>https://www.bmwk.de/Redaktion/DE/Schlaglichter-der-Wirtschaftspolitik/2022/03/10-frauen-in-der-wirtschaft.html</a:t>
            </a:r>
            <a:endParaRPr lang="de-DE" sz="900" dirty="0"/>
          </a:p>
          <a:p>
            <a:pPr marL="171450" indent="-171450">
              <a:spcBef>
                <a:spcPts val="388"/>
              </a:spcBef>
              <a:buFont typeface="Arial" panose="020B0604020202020204" pitchFamily="34" charset="0"/>
              <a:buChar char="•"/>
            </a:pPr>
            <a:r>
              <a:rPr lang="de-DE" sz="900" dirty="0"/>
              <a:t>Boers, Niklas; Rypdal, Martin (2021): Critical slowing down suggests that the western Greenland Ice Sheet ist close to tipping point. Online: https://www.pnas.org/doi/full/10.1073/pnas.2024192118  </a:t>
            </a:r>
          </a:p>
          <a:p>
            <a:pPr marL="171450" indent="-171450">
              <a:spcBef>
                <a:spcPts val="388"/>
              </a:spcBef>
              <a:buFont typeface="Arial" panose="020B0604020202020204" pitchFamily="34" charset="0"/>
              <a:buChar char="•"/>
            </a:pPr>
            <a:r>
              <a:rPr lang="de-DE" sz="900" dirty="0"/>
              <a:t>Greenpeace /Markus Atzl (2022): Wie wirkt sich die Gletscherschmelz aus? Online: https://www.greenpeace.de/klimaschutz/klimakrise/berge-eis-gletscher-schmelzen </a:t>
            </a:r>
          </a:p>
          <a:p>
            <a:pPr marL="171450" indent="-171450">
              <a:spcBef>
                <a:spcPts val="388"/>
              </a:spcBef>
              <a:buFont typeface="Arial" panose="020B0604020202020204" pitchFamily="34" charset="0"/>
              <a:buChar char="•"/>
            </a:pPr>
            <a:r>
              <a:rPr lang="de-DE" sz="900" dirty="0"/>
              <a:t>RND Redaktionsnetzwerk Deutschland (o.J.): Pekings Frauenproblem – der nationale Männerkongress. Online: https://www.rnd.de/politik/pekings-frauenproblem-der-nationale-mannerkongress-EEXSUH4L35GRPF2QYU7DULK7P4.html</a:t>
            </a:r>
          </a:p>
          <a:p>
            <a:pPr marL="171450" indent="-171450">
              <a:spcBef>
                <a:spcPts val="388"/>
              </a:spcBef>
              <a:buFont typeface="Arial" panose="020B0604020202020204" pitchFamily="34" charset="0"/>
              <a:buChar char="•"/>
            </a:pPr>
            <a:r>
              <a:rPr lang="de-DE" sz="900" dirty="0"/>
              <a:t>Vereinte Nationen – Informationsdienst Wien (o.J.): Frauen. Online: https://unis.unvienna.org/unis/de/topics/women.html</a:t>
            </a:r>
          </a:p>
          <a:p>
            <a:pPr marL="171450" indent="-171450">
              <a:spcBef>
                <a:spcPts val="388"/>
              </a:spcBef>
              <a:buFont typeface="Arial" panose="020B0604020202020204" pitchFamily="34" charset="0"/>
              <a:buChar char="•"/>
            </a:pPr>
            <a:endParaRPr lang="de-DE" sz="1050" dirty="0"/>
          </a:p>
          <a:p>
            <a:pPr marL="0" indent="0">
              <a:spcBef>
                <a:spcPts val="388"/>
              </a:spcBef>
            </a:pPr>
            <a:endParaRPr lang="de-DE" sz="1050" dirty="0"/>
          </a:p>
          <a:p>
            <a:pPr marL="0" indent="0">
              <a:spcBef>
                <a:spcPts val="388"/>
              </a:spcBef>
              <a:buFont typeface="Arial"/>
            </a:pPr>
            <a:endParaRPr lang="de-DE" sz="1050" dirty="0"/>
          </a:p>
          <a:p>
            <a:pPr marL="0" indent="0">
              <a:spcBef>
                <a:spcPts val="388"/>
              </a:spcBef>
            </a:pPr>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8E5FDCE5-AF91-0278-0291-089FA92B7BEE}"/>
              </a:ext>
            </a:extLst>
          </p:cNvPr>
          <p:cNvSpPr>
            <a:spLocks noGrp="1"/>
          </p:cNvSpPr>
          <p:nvPr>
            <p:ph type="ftr" idx="11"/>
          </p:nvPr>
        </p:nvSpPr>
        <p:spPr/>
        <p:txBody>
          <a:bodyPr/>
          <a:lstStyle/>
          <a:p>
            <a:r>
              <a:rPr lang="de-DE" dirty="0"/>
              <a:t>RessKoRo / IZT / Dr. Michael Scharp</a:t>
            </a:r>
          </a:p>
        </p:txBody>
      </p:sp>
      <p:cxnSp>
        <p:nvCxnSpPr>
          <p:cNvPr id="7" name="Gerader Verbinder 6">
            <a:extLst>
              <a:ext uri="{FF2B5EF4-FFF2-40B4-BE49-F238E27FC236}">
                <a16:creationId xmlns:a16="http://schemas.microsoft.com/office/drawing/2014/main" id="{2C909FB8-A0F6-00B7-5274-86587EDB9601}"/>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972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Die Problematik einer Definition von “Nachhaltiger Entwicklung“ wurde schon in der Brundlandt-Kommission gesehen und es wurde versucht, dies mit den beiden Definitionen zur intra- und intergenerativen Gerechtigkeit zu lösen. Aber diese lassen allen Staaten viel Spielraum zur Umsetzung ihrer Vorstellungen von Nachhaltigkeit. Zudem fehlte es an der Ausgestaltung der sozialen und der ökonomischen Dimension nachdem die Weltgemeinschaft sich zumindest in einigen Problemen wie dem Klimawandel einigermaßen einig war. Die Vereinten Nationen haben deshalb zur Jahrtausendwende einen weiteren Prozess gestartet mit der Agenda 2030, die in 2015 verabschiedet wurde und in 2016 in Kraft trat (Bundesregierung o.J.): </a:t>
            </a:r>
            <a:r>
              <a:rPr lang="de-DE" i="1" dirty="0"/>
              <a:t>Die Agenda ist ein Fahrplan für die Zukunft. Mit der Agenda 2030 will die Weltgemeinschaft weltweit ein menschenwürdiges Leben ermöglichen und dabei gleichsam die natürlichen Lebensgrundlagen dauerhaft bewahren. Dazu wurden 17 Ziele vereinbart, welche ökonomische, ökologische und soziale Aspekte umfassen. Alle Staaten sind aufgefordert, ihr Tun und Handeln danach auszurichten. </a:t>
            </a:r>
          </a:p>
          <a:p>
            <a:pPr marL="171450" indent="-171450">
              <a:buFont typeface="Arial" panose="020B0604020202020204" pitchFamily="34" charset="0"/>
              <a:buChar char="•"/>
            </a:pPr>
            <a:r>
              <a:rPr lang="de-DE" i="0" dirty="0"/>
              <a:t>Die 17 Ziele sind (Destatis o.J.):</a:t>
            </a:r>
          </a:p>
          <a:p>
            <a:pPr>
              <a:spcBef>
                <a:spcPts val="0"/>
              </a:spcBef>
              <a:buFont typeface="Arial" panose="020B0604020202020204" pitchFamily="34" charset="0"/>
              <a:buChar char="•"/>
            </a:pPr>
            <a:r>
              <a:rPr lang="de-DE" i="0" dirty="0"/>
              <a:t>1 – Keine Armut</a:t>
            </a:r>
          </a:p>
          <a:p>
            <a:pPr>
              <a:spcBef>
                <a:spcPts val="0"/>
              </a:spcBef>
              <a:buFont typeface="Arial" panose="020B0604020202020204" pitchFamily="34" charset="0"/>
              <a:buChar char="•"/>
            </a:pPr>
            <a:r>
              <a:rPr lang="de-DE" i="0" dirty="0"/>
              <a:t>2 – Kein Hunger</a:t>
            </a:r>
          </a:p>
          <a:p>
            <a:pPr>
              <a:spcBef>
                <a:spcPts val="0"/>
              </a:spcBef>
              <a:buFont typeface="Arial" panose="020B0604020202020204" pitchFamily="34" charset="0"/>
              <a:buChar char="•"/>
            </a:pPr>
            <a:r>
              <a:rPr lang="de-DE" i="0" dirty="0"/>
              <a:t>3 – Gesundheit und Wohlergeben</a:t>
            </a:r>
          </a:p>
          <a:p>
            <a:pPr>
              <a:spcBef>
                <a:spcPts val="0"/>
              </a:spcBef>
              <a:buFont typeface="Arial" panose="020B0604020202020204" pitchFamily="34" charset="0"/>
              <a:buChar char="•"/>
            </a:pPr>
            <a:r>
              <a:rPr lang="de-DE" i="0" dirty="0"/>
              <a:t>4 - Hochwertige Bildung</a:t>
            </a:r>
          </a:p>
          <a:p>
            <a:pPr>
              <a:spcBef>
                <a:spcPts val="0"/>
              </a:spcBef>
              <a:buFont typeface="Arial" panose="020B0604020202020204" pitchFamily="34" charset="0"/>
              <a:buChar char="•"/>
            </a:pPr>
            <a:r>
              <a:rPr lang="de-DE" i="0" dirty="0"/>
              <a:t>5 – Geschlechtergerechtigkeit</a:t>
            </a:r>
          </a:p>
          <a:p>
            <a:pPr>
              <a:spcBef>
                <a:spcPts val="0"/>
              </a:spcBef>
              <a:buFont typeface="Arial" panose="020B0604020202020204" pitchFamily="34" charset="0"/>
              <a:buChar char="•"/>
            </a:pPr>
            <a:r>
              <a:rPr lang="de-DE" i="0" dirty="0"/>
              <a:t>6 – Sauberes Wasser und Sanitärversorgung</a:t>
            </a:r>
          </a:p>
          <a:p>
            <a:pPr>
              <a:spcBef>
                <a:spcPts val="0"/>
              </a:spcBef>
              <a:buFont typeface="Arial" panose="020B0604020202020204" pitchFamily="34" charset="0"/>
              <a:buChar char="•"/>
            </a:pPr>
            <a:r>
              <a:rPr lang="de-DE" i="0" dirty="0"/>
              <a:t>7 – Bezahlbare und saubere Energie</a:t>
            </a:r>
          </a:p>
          <a:p>
            <a:pPr>
              <a:spcBef>
                <a:spcPts val="0"/>
              </a:spcBef>
              <a:buFont typeface="Arial" panose="020B0604020202020204" pitchFamily="34" charset="0"/>
              <a:buChar char="•"/>
            </a:pPr>
            <a:r>
              <a:rPr lang="de-DE" i="0" dirty="0"/>
              <a:t>8 – Menschenwürdige Arbeit und Wirtschaftswachstum</a:t>
            </a:r>
          </a:p>
          <a:p>
            <a:pPr>
              <a:spcBef>
                <a:spcPts val="0"/>
              </a:spcBef>
              <a:buFont typeface="Arial" panose="020B0604020202020204" pitchFamily="34" charset="0"/>
              <a:buChar char="•"/>
            </a:pPr>
            <a:r>
              <a:rPr lang="de-DE" i="0" dirty="0"/>
              <a:t>9 – Industrie, Innovation und Infrastruktur</a:t>
            </a:r>
          </a:p>
          <a:p>
            <a:pPr>
              <a:spcBef>
                <a:spcPts val="0"/>
              </a:spcBef>
              <a:buFont typeface="Arial" panose="020B0604020202020204" pitchFamily="34" charset="0"/>
              <a:buChar char="•"/>
            </a:pPr>
            <a:r>
              <a:rPr lang="de-DE" i="0" dirty="0"/>
              <a:t>10 – Weniger Ungleichheiten</a:t>
            </a:r>
          </a:p>
          <a:p>
            <a:pPr>
              <a:spcBef>
                <a:spcPts val="0"/>
              </a:spcBef>
              <a:buFont typeface="Arial" panose="020B0604020202020204" pitchFamily="34" charset="0"/>
              <a:buChar char="•"/>
            </a:pPr>
            <a:r>
              <a:rPr lang="de-DE" i="0" dirty="0"/>
              <a:t>11 – Nachhaltige Städte und Gemeinden</a:t>
            </a:r>
          </a:p>
          <a:p>
            <a:pPr>
              <a:spcBef>
                <a:spcPts val="0"/>
              </a:spcBef>
              <a:buFont typeface="Arial" panose="020B0604020202020204" pitchFamily="34" charset="0"/>
              <a:buChar char="•"/>
            </a:pPr>
            <a:r>
              <a:rPr lang="de-DE" i="0" dirty="0"/>
              <a:t>12 – Verantwortungsvolle Konsum- und Produktionsmuster</a:t>
            </a:r>
          </a:p>
          <a:p>
            <a:pPr>
              <a:spcBef>
                <a:spcPts val="0"/>
              </a:spcBef>
              <a:buFont typeface="Arial" panose="020B0604020202020204" pitchFamily="34" charset="0"/>
              <a:buChar char="•"/>
            </a:pPr>
            <a:r>
              <a:rPr lang="de-DE" i="0" dirty="0"/>
              <a:t>13 – Maßnahmen zum Klimaschutz</a:t>
            </a:r>
          </a:p>
          <a:p>
            <a:pPr>
              <a:spcBef>
                <a:spcPts val="0"/>
              </a:spcBef>
              <a:buFont typeface="Arial" panose="020B0604020202020204" pitchFamily="34" charset="0"/>
              <a:buChar char="•"/>
            </a:pPr>
            <a:r>
              <a:rPr lang="de-DE" i="0" dirty="0"/>
              <a:t>14 – Leben unter Wasser</a:t>
            </a:r>
          </a:p>
          <a:p>
            <a:pPr>
              <a:spcBef>
                <a:spcPts val="0"/>
              </a:spcBef>
              <a:buFont typeface="Arial" panose="020B0604020202020204" pitchFamily="34" charset="0"/>
              <a:buChar char="•"/>
            </a:pPr>
            <a:r>
              <a:rPr lang="de-DE" i="0" dirty="0"/>
              <a:t>15 – Leben an Land</a:t>
            </a:r>
          </a:p>
          <a:p>
            <a:pPr>
              <a:spcBef>
                <a:spcPts val="0"/>
              </a:spcBef>
              <a:buFont typeface="Arial" panose="020B0604020202020204" pitchFamily="34" charset="0"/>
              <a:buChar char="•"/>
            </a:pPr>
            <a:r>
              <a:rPr lang="de-DE" i="0" dirty="0"/>
              <a:t>16 – Frieden, Gerechtigkeit und starke Institutionen</a:t>
            </a:r>
          </a:p>
          <a:p>
            <a:pPr>
              <a:spcBef>
                <a:spcPts val="0"/>
              </a:spcBef>
              <a:buFont typeface="Arial" panose="020B0604020202020204" pitchFamily="34" charset="0"/>
              <a:buChar char="•"/>
            </a:pPr>
            <a:r>
              <a:rPr lang="de-DE" i="0" dirty="0"/>
              <a:t>17 – Partnerschaften zur Erreichung der Ziele</a:t>
            </a:r>
          </a:p>
          <a:p>
            <a:pPr marL="171450" marR="0" indent="-171450" algn="l" rtl="0">
              <a:lnSpc>
                <a:spcPct val="100000"/>
              </a:lnSpc>
              <a:spcBef>
                <a:spcPts val="360"/>
              </a:spcBef>
              <a:spcAft>
                <a:spcPts val="0"/>
              </a:spcAft>
              <a:buClr>
                <a:schemeClr val="dk1"/>
              </a:buClr>
              <a:buSzPts val="1200"/>
              <a:buFont typeface="Arial" panose="020B0604020202020204" pitchFamily="34" charset="0"/>
              <a:buChar char="•"/>
              <a:tabLst/>
            </a:pPr>
            <a:r>
              <a:rPr lang="de-DE" sz="1200" b="0" i="0" u="none" strike="noStrike" cap="none" dirty="0">
                <a:solidFill>
                  <a:schemeClr val="dk1"/>
                </a:solidFill>
                <a:latin typeface="Calibri"/>
                <a:cs typeface="Calibri"/>
                <a:sym typeface="Calibri"/>
              </a:rPr>
              <a:t>Allein schon an der Namensgebung ist zu sehen, das sehr unterschiedliche Interessen der Staaten der Welt unterschiedliche Vorstellungen von Nachhaltigkeit haben. SDG 7 wurde als „Saubere Energie“ benannt, nicht als erneuerbare Energie. Somit kann auch die Nutzung der Atomkraft – beim Vorhandensein eines Entsorgungskonzeptes – als auch die weitere Nutzung der fossilen Energieträger als Nachhaltig bezeichnet werden – wenn es gelingt alle Verbrennungsabgase abzuscheiden und z.B. in leere Gasfelder zu pumpen.</a:t>
            </a:r>
          </a:p>
          <a:p>
            <a:pPr marL="171450" marR="0" indent="-171450" algn="l" rtl="0">
              <a:lnSpc>
                <a:spcPct val="100000"/>
              </a:lnSpc>
              <a:spcBef>
                <a:spcPts val="360"/>
              </a:spcBef>
              <a:spcAft>
                <a:spcPts val="0"/>
              </a:spcAft>
              <a:buClr>
                <a:schemeClr val="dk1"/>
              </a:buClr>
              <a:buSzPts val="1200"/>
              <a:buFont typeface="Arial" panose="020B0604020202020204" pitchFamily="34" charset="0"/>
              <a:buChar char="•"/>
              <a:tabLst/>
            </a:pPr>
            <a:r>
              <a:rPr lang="de-DE" sz="1200" b="0" i="0" u="none" strike="noStrike" cap="none" dirty="0">
                <a:solidFill>
                  <a:schemeClr val="dk1"/>
                </a:solidFill>
                <a:latin typeface="Calibri"/>
                <a:cs typeface="Calibri"/>
                <a:sym typeface="Calibri"/>
              </a:rPr>
              <a:t>Darüber hinaus gilt ein Zweites. Die Agenda 2030 sind globale Ziele. Globale Ziele betreffen die Erde und alle Menschen, sind aber nicht unbedingt relevant für Industrienationen wie Deutschland. "Hunger" und "Sauberes Trinkwasser" sind zum Beispiel kein großes, wenn nicht gar kein Problem für Deutschland. Dafür sind das SDG 7 – Bezahlbare und saubere Energie umso wichtiger, auch wenn die gesamten THG-Emissionen von Deutschland nur 2% der weltweiten Emissionen umfassen (klimafakten o.J.). Deutschland gehört zu den 10 größten Verursachern von THG-Emissionen und es hat im Vergleich zu den meisten Ländern weltweit, die wirtschaftliche Kapazität, Energie fast ausschließlich aus erneuerbaren Quellen zu nutzen. Zudem ist der Klimawandeln eine globales Problem, er verschwindet nicht wenn das Problem in viele kleine Teile zerlegt und somit sich der Verantwortung entzieht.</a:t>
            </a:r>
          </a:p>
          <a:p>
            <a:pPr marL="0"/>
            <a:r>
              <a:rPr lang="de-DE" b="1" noProof="0" dirty="0"/>
              <a:t>Bildquelle und Zitat:</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a:buChar char="•"/>
              <a:tabLst/>
              <a:defRPr/>
            </a:pPr>
            <a:r>
              <a:rPr lang="de-DE" sz="1200" noProof="0" dirty="0"/>
              <a:t>DESTATIS o.J.: Indikatoren der UN-Nachhaltigkeitsziele. Online: www.sustainabledevelopment-deutschland.github.io/12/</a:t>
            </a:r>
            <a:endParaRPr lang="de-DE" noProof="0" dirty="0"/>
          </a:p>
          <a:p>
            <a:pPr>
              <a:buFont typeface="Arial"/>
              <a:buChar char="•"/>
            </a:pPr>
            <a:r>
              <a:rPr lang="de-DE" noProof="0" dirty="0"/>
              <a:t>Bundesregierung: Nachhaltigkeitsziele verständlich erklärt. Online: www.bundesregierung.de/resource/image/1552094/16x9/1023/575/256038aeeb2d4597d3f6d0154133a91d/eI/2018-11-20-17-ziele-fuer-nachhaltige-entwicklung.png</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DA4C4284-6076-E4C8-D51A-7D4082E26E9A}"/>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29247740-D798-B8E1-1D27-9D8329AA0BEC}"/>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359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713145"/>
            <a:ext cx="5400675" cy="4465328"/>
          </a:xfrm>
        </p:spPr>
        <p:txBody>
          <a:bodyPr/>
          <a:lstStyle/>
          <a:p>
            <a:pPr marL="171450" indent="-171450">
              <a:spcBef>
                <a:spcPts val="291"/>
              </a:spcBef>
              <a:buFont typeface="Arial" panose="020B0604020202020204" pitchFamily="34" charset="0"/>
              <a:buChar char="•"/>
            </a:pPr>
            <a:r>
              <a:rPr lang="de-DE" dirty="0"/>
              <a:t>Die 17 Ziele der Agenda 2030 wurden jeweils mit insgesamt 169 Unterzielen belegt. Diese sind sehr vielfältig wie z.B. das Ziel 12 „Verantwortliche Konsum- und Produktionsmuster zeigt (Destatis o.J.): </a:t>
            </a:r>
          </a:p>
          <a:p>
            <a:pPr marL="628650" lvl="1" indent="-171450">
              <a:spcBef>
                <a:spcPts val="291"/>
              </a:spcBef>
              <a:buFont typeface="Arial" panose="020B0604020202020204" pitchFamily="34" charset="0"/>
              <a:buChar char="•"/>
            </a:pPr>
            <a:r>
              <a:rPr lang="de-DE" dirty="0"/>
              <a:t>Ziel 12.1: Das 10-Jahresprogramm „Nachhaltige Konsum- und Produktionsmuster umsetzen…</a:t>
            </a:r>
          </a:p>
          <a:p>
            <a:pPr marL="628650" lvl="1" indent="-171450">
              <a:spcBef>
                <a:spcPts val="291"/>
              </a:spcBef>
              <a:buFont typeface="Arial" panose="020B0604020202020204" pitchFamily="34" charset="0"/>
              <a:buChar char="•"/>
            </a:pPr>
            <a:r>
              <a:rPr lang="de-DE" dirty="0"/>
              <a:t>Ziel 12.2: Bis 2030 die nachhaltige Bewirtschaftung und effiziente Nutzung der natürlichen Ressourcen erreichen</a:t>
            </a:r>
          </a:p>
          <a:p>
            <a:pPr marL="628650" lvl="1" indent="-171450">
              <a:spcBef>
                <a:spcPts val="291"/>
              </a:spcBef>
              <a:buFont typeface="Arial" panose="020B0604020202020204" pitchFamily="34" charset="0"/>
              <a:buChar char="•"/>
            </a:pPr>
            <a:r>
              <a:rPr lang="de-DE" dirty="0"/>
              <a:t>Ziel 12.3: Bis 2030 die weltweite Nahrungsmittelverschwendung pro Kopf … halbieren</a:t>
            </a:r>
          </a:p>
          <a:p>
            <a:pPr marL="628650" lvl="1" indent="-171450">
              <a:spcBef>
                <a:spcPts val="291"/>
              </a:spcBef>
              <a:buFont typeface="Arial" panose="020B0604020202020204" pitchFamily="34" charset="0"/>
              <a:buChar char="•"/>
            </a:pPr>
            <a:r>
              <a:rPr lang="de-DE" dirty="0"/>
              <a:t>Ziel 12.4: Bis 2020 einen umweltverträglichen Umgang mit Chemikalien und allen Abfällen während ihres gesamten Lebenszyklus … erreichen</a:t>
            </a:r>
          </a:p>
          <a:p>
            <a:pPr marL="628650" lvl="1" indent="-171450">
              <a:spcBef>
                <a:spcPts val="291"/>
              </a:spcBef>
              <a:buFont typeface="Arial" panose="020B0604020202020204" pitchFamily="34" charset="0"/>
              <a:buChar char="•"/>
            </a:pPr>
            <a:r>
              <a:rPr lang="de-DE" dirty="0"/>
              <a:t>Ziel 12.5: Bis 2030 das Abfallaufkommen … deutlich verringern</a:t>
            </a:r>
          </a:p>
          <a:p>
            <a:pPr marL="628650" lvl="1" indent="-171450">
              <a:spcBef>
                <a:spcPts val="291"/>
              </a:spcBef>
              <a:buFont typeface="Arial" panose="020B0604020202020204" pitchFamily="34" charset="0"/>
              <a:buChar char="•"/>
            </a:pPr>
            <a:r>
              <a:rPr lang="de-DE" dirty="0"/>
              <a:t>Ziel 12.6: Die Unternehmen … dazu ermutigen, nachhaltige Verfahren einzuführen….</a:t>
            </a:r>
          </a:p>
          <a:p>
            <a:pPr marL="628650" lvl="1" indent="-171450">
              <a:spcBef>
                <a:spcPts val="291"/>
              </a:spcBef>
              <a:buFont typeface="Arial" panose="020B0604020202020204" pitchFamily="34" charset="0"/>
              <a:buChar char="•"/>
            </a:pPr>
            <a:r>
              <a:rPr lang="de-DE" dirty="0"/>
              <a:t>Ziel 12.7: In der öffentlichen Beschaffung nachhaltige Verfahren fördern….</a:t>
            </a:r>
          </a:p>
          <a:p>
            <a:pPr marL="628650" lvl="1" indent="-171450">
              <a:spcBef>
                <a:spcPts val="291"/>
              </a:spcBef>
              <a:buFont typeface="Arial" panose="020B0604020202020204" pitchFamily="34" charset="0"/>
              <a:buChar char="•"/>
            </a:pPr>
            <a:r>
              <a:rPr lang="de-DE" dirty="0"/>
              <a:t>Ziel 12.8: Bis 2030 sicherstellen, dass die Menschen überall über einschlägige Informationen und das Bewusstsein für nachhaltige Entwicklung … verfügen</a:t>
            </a:r>
          </a:p>
          <a:p>
            <a:pPr marL="171450" indent="-171450">
              <a:spcBef>
                <a:spcPts val="291"/>
              </a:spcBef>
              <a:buFont typeface="Arial" panose="020B0604020202020204" pitchFamily="34" charset="0"/>
              <a:buChar char="•"/>
            </a:pPr>
            <a:r>
              <a:rPr lang="de-DE" dirty="0"/>
              <a:t>Die Formulierung der Unterziele spiegeln die vielfältigen Themen des jeweiligen Zieles wieder. Hierbei wird deutlich, dass die Formulierungen auch allgemein gehalten werden </a:t>
            </a:r>
            <a:r>
              <a:rPr lang="de-DE" b="1" dirty="0"/>
              <a:t>müssen</a:t>
            </a:r>
            <a:r>
              <a:rPr lang="de-DE" dirty="0"/>
              <a:t>, da sie die ganze Spannbreite der Produktion und des Konsums abdecken müssen. Eine „nachhaltige Bewirtschaftung“ von Baumwolle – einen der größten Wirtschaftszweige mit dem Konsum von Süßwasser und Chemikalien sowie einem sehr hohen Abfallaufkommen – unterscheidet sich deutlich von der Produktion und dem Konsum von Aluminium, welches sich vor allem durch den Verbrauch von Energie und den damit verbundenen Treibhausgas-Emissionen auszeichnet. </a:t>
            </a:r>
          </a:p>
          <a:p>
            <a:pPr marL="171450" indent="-171450">
              <a:spcBef>
                <a:spcPts val="291"/>
              </a:spcBef>
              <a:buFont typeface="Arial" panose="020B0604020202020204" pitchFamily="34" charset="0"/>
              <a:buChar char="•"/>
            </a:pPr>
            <a:r>
              <a:rPr lang="de-DE" dirty="0"/>
              <a:t>Für "Aluminium" sind insbesondere folgende Ziele relevant:</a:t>
            </a:r>
          </a:p>
          <a:p>
            <a:pPr marL="628650" marR="0" lvl="1" indent="-171450" algn="l" defTabSz="914400" rtl="0" eaLnBrk="1" fontAlgn="auto" latinLnBrk="0" hangingPunct="1">
              <a:lnSpc>
                <a:spcPct val="100000"/>
              </a:lnSpc>
              <a:spcBef>
                <a:spcPts val="291"/>
              </a:spcBef>
              <a:spcAft>
                <a:spcPts val="0"/>
              </a:spcAft>
              <a:buClr>
                <a:schemeClr val="dk1"/>
              </a:buClr>
              <a:buSzPts val="1200"/>
              <a:buFont typeface="Arial" panose="020B0604020202020204" pitchFamily="34" charset="0"/>
              <a:buChar char="•"/>
              <a:tabLst/>
              <a:defRPr/>
            </a:pPr>
            <a:r>
              <a:rPr lang="de-DE" dirty="0"/>
              <a:t>SDG 7: Bezahlbare und saubere Energie – hierbei die Nutzung erneuerbare Energien für die Elektrolyse</a:t>
            </a:r>
          </a:p>
          <a:p>
            <a:pPr marL="628650" lvl="1" indent="-171450">
              <a:spcBef>
                <a:spcPts val="291"/>
              </a:spcBef>
              <a:buFont typeface="Arial" panose="020B0604020202020204" pitchFamily="34" charset="0"/>
              <a:buChar char="•"/>
            </a:pPr>
            <a:r>
              <a:rPr lang="de-DE" dirty="0"/>
              <a:t>SDG 12: Verantwortliche Konsum- und Produktionsmuster – hierbei Abfälle in der Produktion minimieren, Emissionen vermeiden und höchste Recyclingquoten erreichen</a:t>
            </a:r>
          </a:p>
          <a:p>
            <a:pPr marL="628650" lvl="1" indent="-171450">
              <a:spcBef>
                <a:spcPts val="291"/>
              </a:spcBef>
              <a:buFont typeface="Arial" panose="020B0604020202020204" pitchFamily="34" charset="0"/>
              <a:buChar char="•"/>
            </a:pPr>
            <a:r>
              <a:rPr lang="de-DE" dirty="0"/>
              <a:t>SDG 13: Klimaschutz – hierbei Emissionen mindern durch Nutzung erneuerbarer Energien</a:t>
            </a:r>
          </a:p>
          <a:p>
            <a:pPr marL="628650" lvl="1" indent="-171450">
              <a:spcBef>
                <a:spcPts val="291"/>
              </a:spcBef>
              <a:buFont typeface="Arial" panose="020B0604020202020204" pitchFamily="34" charset="0"/>
              <a:buChar char="•"/>
            </a:pPr>
            <a:r>
              <a:rPr lang="de-DE" dirty="0"/>
              <a:t>SDG 14: Leben im Wasser – hierbei Vermeidung von Wasserbelastungen durch den Bergbau und die Gewinnung von Aluminiumoxid</a:t>
            </a:r>
          </a:p>
          <a:p>
            <a:pPr marL="628650" lvl="1" indent="-171450">
              <a:spcBef>
                <a:spcPts val="291"/>
              </a:spcBef>
              <a:buFont typeface="Arial" panose="020B0604020202020204" pitchFamily="34" charset="0"/>
              <a:buChar char="•"/>
            </a:pPr>
            <a:r>
              <a:rPr lang="de-DE" dirty="0"/>
              <a:t>SDG 15: Leben an Land – hierbei die Rekultivierung der Abbauflächen und Absetzbecken</a:t>
            </a:r>
          </a:p>
          <a:p>
            <a:pPr marL="171450" indent="-171450">
              <a:spcBef>
                <a:spcPts val="0"/>
              </a:spcBef>
              <a:buFont typeface="Arial" panose="020B0604020202020204" pitchFamily="34" charset="0"/>
              <a:buChar char="•"/>
            </a:pPr>
            <a:r>
              <a:rPr lang="de-DE" dirty="0"/>
              <a:t>Deshalb kann sich jedes Land eigene Unterziele geben. Diese sind zum Beispiel für Deutschland </a:t>
            </a:r>
          </a:p>
          <a:p>
            <a:pPr marL="734479" lvl="1" indent="-277279">
              <a:spcBef>
                <a:spcPts val="0"/>
              </a:spcBef>
              <a:buFont typeface="Arial,Sans-Serif"/>
              <a:buChar char="•"/>
            </a:pPr>
            <a:r>
              <a:rPr lang="de-DE" dirty="0"/>
              <a:t>Konsum umwelt- und sozialverträglich gestalten</a:t>
            </a:r>
            <a:endParaRPr lang="en-US" dirty="0"/>
          </a:p>
          <a:p>
            <a:pPr marL="734479" lvl="1" indent="-277279">
              <a:spcBef>
                <a:spcPts val="0"/>
              </a:spcBef>
              <a:buFont typeface="Arial,Sans-Serif"/>
              <a:buChar char="•"/>
            </a:pPr>
            <a:r>
              <a:rPr lang="de-DE" dirty="0"/>
              <a:t>Anteil nachhaltiger Produktion stetig erhöhen</a:t>
            </a:r>
            <a:endParaRPr lang="en-US" dirty="0"/>
          </a:p>
          <a:p>
            <a:pPr marL="734479" lvl="1" indent="-277279">
              <a:spcBef>
                <a:spcPts val="0"/>
              </a:spcBef>
              <a:buFont typeface="Arial,Sans-Serif"/>
              <a:buChar char="•"/>
            </a:pPr>
            <a:r>
              <a:rPr lang="de-DE" dirty="0"/>
              <a:t>Vorbildwirkung der öffentlichen Hand</a:t>
            </a:r>
          </a:p>
          <a:p>
            <a:pPr marL="0" indent="0">
              <a:spcBef>
                <a:spcPts val="0"/>
              </a:spcBef>
              <a:buFont typeface="Arial,Sans-Serif"/>
              <a:buNone/>
            </a:pPr>
            <a:endParaRPr lang="en-US" dirty="0"/>
          </a:p>
          <a:p>
            <a:pPr marL="0">
              <a:spcBef>
                <a:spcPts val="291"/>
              </a:spcBef>
            </a:pPr>
            <a:r>
              <a:rPr lang="de-DE" b="1" noProof="0" dirty="0"/>
              <a:t>Quellen:</a:t>
            </a:r>
          </a:p>
          <a:p>
            <a:pPr marL="171450" indent="-171450">
              <a:spcBef>
                <a:spcPts val="291"/>
              </a:spcBef>
              <a:buFont typeface="Arial" panose="020B0604020202020204" pitchFamily="34" charset="0"/>
              <a:buChar char="•"/>
            </a:pPr>
            <a:r>
              <a:rPr lang="de-DE" sz="900" noProof="0" dirty="0"/>
              <a:t>DESTATIS o.J.: Indikatoren der UN-Nachhaltigkeitsziele. Online: </a:t>
            </a:r>
            <a:r>
              <a:rPr lang="de-DE" sz="900" noProof="0" dirty="0" err="1"/>
              <a:t>www.sustainabledevelopment-deutschland.github.io</a:t>
            </a:r>
            <a:r>
              <a:rPr lang="de-DE" sz="900" noProof="0" dirty="0"/>
              <a:t>/12/</a:t>
            </a:r>
          </a:p>
          <a:p>
            <a:pPr marL="171450" indent="-171450">
              <a:spcBef>
                <a:spcPts val="291"/>
              </a:spcBef>
              <a:buFont typeface="Arial" panose="020B0604020202020204" pitchFamily="34" charset="0"/>
              <a:buChar char="•"/>
            </a:pPr>
            <a:r>
              <a:rPr lang="de-DE" sz="900" noProof="0" dirty="0" err="1"/>
              <a:t>BildQuellen</a:t>
            </a:r>
            <a:r>
              <a:rPr lang="de-DE" sz="900" noProof="0" dirty="0"/>
              <a:t>: Bundesregierung: Nachhaltigkeitsziele verständlich erklärt. Online: </a:t>
            </a:r>
            <a:r>
              <a:rPr lang="de-DE" sz="900" noProof="0" dirty="0" err="1"/>
              <a:t>www.bundesregierung.de</a:t>
            </a:r>
            <a:r>
              <a:rPr lang="de-DE" sz="900" noProof="0" dirty="0"/>
              <a:t>/</a:t>
            </a:r>
            <a:r>
              <a:rPr lang="de-DE" sz="900" noProof="0" dirty="0" err="1"/>
              <a:t>resource</a:t>
            </a:r>
            <a:r>
              <a:rPr lang="de-DE" sz="900" noProof="0" dirty="0"/>
              <a:t>/</a:t>
            </a:r>
            <a:r>
              <a:rPr lang="de-DE" sz="900" noProof="0" dirty="0" err="1"/>
              <a:t>image</a:t>
            </a:r>
            <a:r>
              <a:rPr lang="de-DE" sz="900" noProof="0" dirty="0"/>
              <a:t>/1552094/16x9/1023/575/256038aeeb2d4597d3f6d0154133a91d/</a:t>
            </a:r>
            <a:r>
              <a:rPr lang="de-DE" sz="900" noProof="0" dirty="0" err="1"/>
              <a:t>eI</a:t>
            </a:r>
            <a:r>
              <a:rPr lang="de-DE" sz="900" noProof="0" dirty="0"/>
              <a:t>/2018-11-20-17-ziele-fuer-nachhaltige-entwicklung.png</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9</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A0E11EFB-57F3-B22B-A02F-F2589B811CA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251E883B-2A21-BDB5-006F-664E1E3E056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258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1b5e0d199f_0_148:notes"/>
          <p:cNvSpPr>
            <a:spLocks noGrp="1" noRot="1" noChangeAspect="1"/>
          </p:cNvSpPr>
          <p:nvPr>
            <p:ph type="sldImg" idx="2"/>
          </p:nvPr>
        </p:nvSpPr>
        <p:spPr>
          <a:xfrm>
            <a:off x="68421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g11b5e0d199f_0_148:notes"/>
          <p:cNvSpPr txBox="1">
            <a:spLocks noGrp="1"/>
          </p:cNvSpPr>
          <p:nvPr>
            <p:ph type="body" idx="1"/>
          </p:nvPr>
        </p:nvSpPr>
        <p:spPr>
          <a:xfrm>
            <a:off x="684213" y="4713144"/>
            <a:ext cx="5400675" cy="5037608"/>
          </a:xfrm>
          <a:prstGeom prst="rect">
            <a:avLst/>
          </a:prstGeom>
          <a:noFill/>
          <a:ln>
            <a:noFill/>
          </a:ln>
        </p:spPr>
        <p:txBody>
          <a:bodyPr spcFirstLastPara="1" wrap="square" lIns="88714" tIns="88714" rIns="88714" bIns="88714" anchor="t" anchorCtr="0">
            <a:noAutofit/>
          </a:bodyPr>
          <a:lstStyle/>
          <a:p>
            <a:pPr marL="171450" indent="-171450">
              <a:spcBef>
                <a:spcPts val="349"/>
              </a:spcBef>
              <a:buFont typeface="Arial" panose="020B0604020202020204" pitchFamily="34" charset="0"/>
              <a:buChar char="•"/>
            </a:pPr>
            <a:r>
              <a:rPr lang="de-DE" dirty="0"/>
              <a:t>Die Klimaerwärmung hängt direkt mit der Verbrennung fossiler Energieträger und der daraus resultierenden CO2-Emissionen zusammen. Seit dem Beginn der Industrialisierung in den 1850ern sind die CO</a:t>
            </a:r>
            <a:r>
              <a:rPr lang="de-DE" baseline="-25000" dirty="0"/>
              <a:t>2</a:t>
            </a:r>
            <a:r>
              <a:rPr lang="de-DE" dirty="0"/>
              <a:t>-Emissionen von einer Milliarde Tonnen über fast 23 Milliarden Tonnen in 1990 bis auf fast 38 Mrd. Tonnen in 2018gestiegen (CO2-online 2019). Die Abbildung zeigt die Kohlendioxidemissionen der vier größten Verbraucher: China, USA, EU28 und Indien bis 2015. Die drei Länder und Europa waren verantwortlich für über 60% der Emissionen weltweit. Seit den 1990-Jahren ist es einzig Europa gelungen, die Emissionen ein wenig zu senken. Bevölkerungsreiche Länder wie Indien, China und die USA haben weiterhin steigende Emissionen, China war in 2015 verantwortlich für ungefähr die Hälfte der Emissionen der Top 4.</a:t>
            </a:r>
          </a:p>
          <a:p>
            <a:pPr marL="171450" indent="-171450">
              <a:spcBef>
                <a:spcPts val="349"/>
              </a:spcBef>
              <a:buFont typeface="Arial" panose="020B0604020202020204" pitchFamily="34" charset="0"/>
              <a:buChar char="•"/>
            </a:pPr>
            <a:r>
              <a:rPr lang="de-DE" dirty="0"/>
              <a:t>In 2018 betrug der Anteil von China an den weltweiten Emissionen fast 30%  (CO2-online 2019), danach folgten die USA mit knapp 14% und Indien mit knapp 7%. Deutschland lag auf Platz 6 mit 2% nach Japan mit 3,2% und Russland (4,6%)</a:t>
            </a:r>
          </a:p>
          <a:p>
            <a:pPr marL="0" indent="0">
              <a:spcBef>
                <a:spcPts val="349"/>
              </a:spcBef>
            </a:pPr>
            <a:endParaRPr dirty="0"/>
          </a:p>
          <a:p>
            <a:pPr marL="0" indent="0">
              <a:spcBef>
                <a:spcPts val="349"/>
              </a:spcBef>
            </a:pPr>
            <a:r>
              <a:rPr lang="de-DE" b="1" dirty="0"/>
              <a:t>Bildquelle und Daten:</a:t>
            </a:r>
            <a:endParaRPr lang="de-DE" dirty="0"/>
          </a:p>
          <a:p>
            <a:pPr marL="166368" indent="-166368">
              <a:spcBef>
                <a:spcPts val="349"/>
              </a:spcBef>
              <a:buFont typeface="Arial"/>
              <a:buChar char="•"/>
            </a:pPr>
            <a:r>
              <a:rPr lang="de-DE" sz="900" dirty="0"/>
              <a:t>CO2-Online (o.J.): CO2-Ausstoß weltweit – 10 Länder nach Emissionen. Online: https://www.co2online.de/klima-schuetzen/klimawandel/co2-ausstoss-der-laender/ </a:t>
            </a:r>
          </a:p>
          <a:p>
            <a:pPr marL="166368" indent="-166368">
              <a:spcBef>
                <a:spcPts val="349"/>
              </a:spcBef>
              <a:buFont typeface="Arial"/>
              <a:buChar char="•"/>
            </a:pPr>
            <a:r>
              <a:rPr lang="de-DE" sz="900" dirty="0"/>
              <a:t>Globale CO2-Emissionen nach größten Emittenten: ClimateChange.ie (2017): </a:t>
            </a:r>
            <a:r>
              <a:rPr lang="de-DE" sz="900" dirty="0">
                <a:latin typeface="Arial"/>
                <a:ea typeface="Arial"/>
                <a:cs typeface="Arial"/>
                <a:sym typeface="Arial"/>
              </a:rPr>
              <a:t>Have Chinese CO2 emissions really peaked? Online: www.climatechange.ie/have-chinese-co2-emissions-really-peaked/</a:t>
            </a:r>
            <a:r>
              <a:rPr lang="de-DE" sz="900" dirty="0"/>
              <a:t> </a:t>
            </a:r>
            <a:endParaRPr sz="900" dirty="0"/>
          </a:p>
          <a:p>
            <a:pPr marL="443646" indent="-221823">
              <a:spcBef>
                <a:spcPts val="349"/>
              </a:spcBef>
            </a:pPr>
            <a:endParaRPr dirty="0"/>
          </a:p>
        </p:txBody>
      </p:sp>
      <p:sp>
        <p:nvSpPr>
          <p:cNvPr id="6" name="Foliennummernplatzhalter 3">
            <a:extLst>
              <a:ext uri="{FF2B5EF4-FFF2-40B4-BE49-F238E27FC236}">
                <a16:creationId xmlns:a16="http://schemas.microsoft.com/office/drawing/2014/main" id="{18E0ED5B-6394-42F9-B7B5-B655285DAF76}"/>
              </a:ext>
            </a:extLst>
          </p:cNvPr>
          <p:cNvSpPr>
            <a:spLocks noGrp="1"/>
          </p:cNvSpPr>
          <p:nvPr>
            <p:ph type="sldNum" idx="12"/>
          </p:nvPr>
        </p:nvSpPr>
        <p:spPr>
          <a:xfrm>
            <a:off x="3844899" y="9426289"/>
            <a:ext cx="2941732" cy="495633"/>
          </a:xfrm>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10</a:t>
            </a:fld>
            <a:endParaRPr lang="de-DE"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0EFDC5B2-7518-E7A8-6722-4FC5B976778B}"/>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6B6766B1-E2E2-0BCC-D039-4EB60D0B6B1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1b5e0d199f_0_148:notes"/>
          <p:cNvSpPr>
            <a:spLocks noGrp="1" noRot="1" noChangeAspect="1"/>
          </p:cNvSpPr>
          <p:nvPr>
            <p:ph type="sldImg" idx="2"/>
          </p:nvPr>
        </p:nvSpPr>
        <p:spPr>
          <a:xfrm>
            <a:off x="693738"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g11b5e0d199f_0_148:notes"/>
          <p:cNvSpPr txBox="1">
            <a:spLocks noGrp="1"/>
          </p:cNvSpPr>
          <p:nvPr>
            <p:ph type="body" idx="1"/>
          </p:nvPr>
        </p:nvSpPr>
        <p:spPr>
          <a:xfrm>
            <a:off x="693738" y="4713144"/>
            <a:ext cx="5400675" cy="5037608"/>
          </a:xfrm>
          <a:prstGeom prst="rect">
            <a:avLst/>
          </a:prstGeom>
          <a:noFill/>
          <a:ln>
            <a:noFill/>
          </a:ln>
        </p:spPr>
        <p:txBody>
          <a:bodyPr spcFirstLastPara="1" wrap="square" lIns="88714" tIns="88714" rIns="88714" bIns="88714" anchor="t" anchorCtr="0">
            <a:noAutofit/>
          </a:bodyPr>
          <a:lstStyle/>
          <a:p>
            <a:pPr marL="171450" indent="-171450">
              <a:spcBef>
                <a:spcPts val="349"/>
              </a:spcBef>
              <a:buFont typeface="Arial" panose="020B0604020202020204" pitchFamily="34" charset="0"/>
              <a:buChar char="•"/>
            </a:pPr>
            <a:r>
              <a:rPr lang="de-DE" dirty="0"/>
              <a:t>Auf der Abbildung sind die weltweiten, jährlichen CO</a:t>
            </a:r>
            <a:r>
              <a:rPr lang="de-DE" baseline="-25000" dirty="0"/>
              <a:t>2</a:t>
            </a:r>
            <a:r>
              <a:rPr lang="de-DE" dirty="0"/>
              <a:t>-Emissionen je nach Energieträger zu sehen. Direkt zu sehen ist der starke Anstieg der Gesamtjahresemissionen vor allem seit 1950, aber auch um 2000 herum. Kohle wurde zunächst zum Heizen und für die Eisen- bzw. Stahlherstellung genutzt. Mit Beginn der Industrialisierung kamen zunächst Dampfmaschinen für die Spinnereien und danach für Eisenbahnen und Schiffe hinzu. Bis auf einige, kleine Einschnitte haben sich die Emissionen durch Kohle seitdem nur erhöht – verantwortlich ist vor allem die zunehmende Stromerzeugung, die Stahlherstellung sowie Prozesse, die viel Energie verbrauchen. Heute liegen wir bei ca. 15 Mrd. Tonnen CO</a:t>
            </a:r>
            <a:r>
              <a:rPr lang="de-DE" baseline="-25000" dirty="0"/>
              <a:t>2</a:t>
            </a:r>
            <a:r>
              <a:rPr lang="de-DE" dirty="0"/>
              <a:t> nur durch die Verbrennung von Kohle. In den 50iger Jahren kam die Verwendung von Erdöl hinzu, vor allem für die Herstellung von Treibstoffen, die chemische Industrie und Prozesse, die hohe Temperaturen benötigen (z.B. Glasherstellung oder Zementindustrie). Erdgas wurde ab den 60iger Jahren zunehmend verbraucht, vor allem zur Wärmeerzeugung und die chemische Industrie.</a:t>
            </a:r>
          </a:p>
          <a:p>
            <a:pPr marL="0" indent="0">
              <a:spcBef>
                <a:spcPts val="349"/>
              </a:spcBef>
            </a:pPr>
            <a:endParaRPr lang="de-DE" dirty="0"/>
          </a:p>
          <a:p>
            <a:pPr marL="0" indent="0">
              <a:spcBef>
                <a:spcPts val="349"/>
              </a:spcBef>
            </a:pPr>
            <a:r>
              <a:rPr lang="de-DE" b="1" dirty="0"/>
              <a:t>Bildquelle:</a:t>
            </a:r>
            <a:endParaRPr dirty="0"/>
          </a:p>
          <a:p>
            <a:pPr marL="171450" marR="0" lvl="0" indent="-171450" algn="l" rtl="0">
              <a:lnSpc>
                <a:spcPct val="100000"/>
              </a:lnSpc>
              <a:spcBef>
                <a:spcPts val="360"/>
              </a:spcBef>
              <a:spcAft>
                <a:spcPts val="0"/>
              </a:spcAft>
              <a:buClr>
                <a:schemeClr val="dk1"/>
              </a:buClr>
              <a:buSzPts val="1200"/>
              <a:buFont typeface="Arial"/>
              <a:buChar char="•"/>
            </a:pPr>
            <a:r>
              <a:rPr lang="de-DE" sz="900" dirty="0"/>
              <a:t>Globale Fossile CO2-Emissionen nach Quellen: Our World in Data (o.J.): </a:t>
            </a:r>
            <a:r>
              <a:rPr lang="de-DE" sz="900" b="0" i="0" u="none" strike="noStrike" cap="none" dirty="0">
                <a:solidFill>
                  <a:schemeClr val="dk1"/>
                </a:solidFill>
                <a:latin typeface="Calibri"/>
                <a:ea typeface="Calibri"/>
                <a:cs typeface="Calibri"/>
                <a:sym typeface="Calibri"/>
              </a:rPr>
              <a:t>Coal, oil, gas, cement: Where do CO</a:t>
            </a:r>
            <a:r>
              <a:rPr lang="de-DE" sz="900" b="0" i="0" u="none" strike="noStrike" cap="none" baseline="-25000" dirty="0">
                <a:solidFill>
                  <a:schemeClr val="dk1"/>
                </a:solidFill>
                <a:latin typeface="Calibri"/>
                <a:ea typeface="Calibri"/>
                <a:cs typeface="Calibri"/>
                <a:sym typeface="Calibri"/>
              </a:rPr>
              <a:t>2</a:t>
            </a:r>
            <a:r>
              <a:rPr lang="de-DE" sz="900" b="0" i="0" u="none" strike="noStrike" cap="none" dirty="0">
                <a:solidFill>
                  <a:schemeClr val="dk1"/>
                </a:solidFill>
                <a:latin typeface="Calibri"/>
                <a:ea typeface="Calibri"/>
                <a:cs typeface="Calibri"/>
                <a:sym typeface="Calibri"/>
              </a:rPr>
              <a:t> emissions come from? Online: https://ourworldindata.org/emissions-by-fuel</a:t>
            </a:r>
            <a:endParaRPr lang="de-DE" sz="900" dirty="0"/>
          </a:p>
        </p:txBody>
      </p:sp>
      <p:sp>
        <p:nvSpPr>
          <p:cNvPr id="6" name="Foliennummernplatzhalter 3">
            <a:extLst>
              <a:ext uri="{FF2B5EF4-FFF2-40B4-BE49-F238E27FC236}">
                <a16:creationId xmlns:a16="http://schemas.microsoft.com/office/drawing/2014/main" id="{18E0ED5B-6394-42F9-B7B5-B655285DAF76}"/>
              </a:ext>
            </a:extLst>
          </p:cNvPr>
          <p:cNvSpPr>
            <a:spLocks noGrp="1"/>
          </p:cNvSpPr>
          <p:nvPr>
            <p:ph type="sldNum" idx="12"/>
          </p:nvPr>
        </p:nvSpPr>
        <p:spPr>
          <a:xfrm>
            <a:off x="3844899" y="9426289"/>
            <a:ext cx="2941732" cy="495633"/>
          </a:xfrm>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11</a:t>
            </a:fld>
            <a:endParaRPr lang="de-DE"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D27ABB21-9EB6-F0EE-C0DD-1350E2A417EB}"/>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F407F4E8-294F-85CD-E387-49AABDD2471C}"/>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91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2681f7f283_0_4:notes"/>
          <p:cNvSpPr>
            <a:spLocks noGrp="1" noRot="1" noChangeAspect="1"/>
          </p:cNvSpPr>
          <p:nvPr>
            <p:ph type="sldImg" idx="2"/>
          </p:nvPr>
        </p:nvSpPr>
        <p:spPr>
          <a:xfrm>
            <a:off x="684213" y="549275"/>
            <a:ext cx="5403850" cy="40528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g12681f7f283_0_4:notes"/>
          <p:cNvSpPr txBox="1">
            <a:spLocks noGrp="1"/>
          </p:cNvSpPr>
          <p:nvPr>
            <p:ph type="body" idx="1"/>
          </p:nvPr>
        </p:nvSpPr>
        <p:spPr>
          <a:xfrm>
            <a:off x="684213" y="4602163"/>
            <a:ext cx="5812280" cy="5319786"/>
          </a:xfrm>
          <a:prstGeom prst="rect">
            <a:avLst/>
          </a:prstGeom>
          <a:noFill/>
          <a:ln>
            <a:noFill/>
          </a:ln>
        </p:spPr>
        <p:txBody>
          <a:bodyPr spcFirstLastPara="1" wrap="square" lIns="88714" tIns="88714" rIns="88714" bIns="88714" anchor="t" anchorCtr="0">
            <a:noAutofit/>
          </a:bodyPr>
          <a:lstStyle/>
          <a:p>
            <a:pPr marL="171450" indent="-171450">
              <a:spcBef>
                <a:spcPts val="349"/>
              </a:spcBef>
              <a:buFont typeface="Arial" panose="020B0604020202020204" pitchFamily="34" charset="0"/>
              <a:buChar char="•"/>
            </a:pPr>
            <a:r>
              <a:rPr lang="de-DE" sz="1050" dirty="0"/>
              <a:t>Die Verbrennung von fossilen Energieträgern und der Klimawandel hängen unmittelbar zusammen. Die Folie zeigt einige Messungen, die zeigen, dass sich das Klima ändert bzw. wie sich die Gaszusammensetzung in der Atmosphäre ändert.</a:t>
            </a:r>
            <a:endParaRPr sz="1050" dirty="0"/>
          </a:p>
          <a:p>
            <a:pPr marL="165735" indent="-165735">
              <a:spcBef>
                <a:spcPts val="349"/>
              </a:spcBef>
              <a:buFont typeface="Arial"/>
              <a:buChar char="•"/>
            </a:pPr>
            <a:r>
              <a:rPr lang="de-DE" sz="1050" dirty="0"/>
              <a:t>Die Abbildung oben zeigt die Konzentration von Kohlendioxid in der Luft, gemessen in Hawaii fernab von industriellen und Haushaltsemissionen. Die Zackenlinie kommt zustande, da die großen Landmassen auf der Nordhalbkugel sind. Im Sommer wird CO</a:t>
            </a:r>
            <a:r>
              <a:rPr lang="de-DE" sz="1050" baseline="-25000" dirty="0"/>
              <a:t>2</a:t>
            </a:r>
            <a:r>
              <a:rPr lang="de-DE" sz="1050" dirty="0"/>
              <a:t> in der Biomasse der Laubwälder gespeichert, welches dann im Winter wieder freigesetzt wird. So geht jährlich der CO</a:t>
            </a:r>
            <a:r>
              <a:rPr lang="de-DE" sz="1050" baseline="-25000" dirty="0"/>
              <a:t>2</a:t>
            </a:r>
            <a:r>
              <a:rPr lang="de-DE" sz="1050" dirty="0"/>
              <a:t>-Anteil im Sommer der Nordhalbkugel zurück und nimmt im Winter wieder zu. Die pinke Linie zeigt  über fast 60 den jährlichen Mittelwert. Dieser ist von 1962 bis 2016 um über 30% gestiegen.</a:t>
            </a:r>
            <a:endParaRPr sz="1050" dirty="0"/>
          </a:p>
          <a:p>
            <a:pPr marL="165735" indent="-165735">
              <a:spcBef>
                <a:spcPts val="349"/>
              </a:spcBef>
              <a:buFont typeface="Arial"/>
              <a:buChar char="•"/>
            </a:pPr>
            <a:r>
              <a:rPr lang="de-DE" sz="1050" dirty="0"/>
              <a:t>Die untere Abbildung zeigt Temperaturkurven, gemessen von unterschiedlichen weltweit-verteilten Organisationen. Alle Kurven zeigen einen Anstieg seit Beginn der industriellen Revolution.</a:t>
            </a:r>
            <a:endParaRPr sz="1050" dirty="0"/>
          </a:p>
          <a:p>
            <a:pPr marL="171450" indent="-171450">
              <a:spcBef>
                <a:spcPts val="349"/>
              </a:spcBef>
              <a:buFont typeface="Arial" panose="020B0604020202020204" pitchFamily="34" charset="0"/>
              <a:buChar char="•"/>
            </a:pPr>
            <a:r>
              <a:rPr lang="de-DE" sz="1050" dirty="0"/>
              <a:t>Es lässt sich also schließen, dass der steigende CO</a:t>
            </a:r>
            <a:r>
              <a:rPr lang="de-DE" sz="1050" baseline="-25000" dirty="0"/>
              <a:t>2</a:t>
            </a:r>
            <a:r>
              <a:rPr lang="de-DE" sz="1050" dirty="0"/>
              <a:t>-Anteil in der Atmosphäre für die steigenden Temperaturen verantwortlich ist. CO</a:t>
            </a:r>
            <a:r>
              <a:rPr lang="de-DE" sz="1050" baseline="-25000" dirty="0"/>
              <a:t>2</a:t>
            </a:r>
            <a:r>
              <a:rPr lang="de-DE" sz="1050" dirty="0"/>
              <a:t> ist ein Treibhausgas, es sorgt also dafür, dass Strahlung, welche von der Sonne auf die Erde trifft zwar weiterhin auf die Erde treffen kann, die Wärmestrahlung der Erde (Infrarotstrahlung) jedoch weniger leicht wieder abgestrahlt werden kann, ähnlich wie die Glasscheiben eines Treibhauses. Das CO2 der Atmosphäre absorbiert die Wärmstrahlung und hält sie in der Atmosphäre.</a:t>
            </a:r>
            <a:endParaRPr sz="1050" dirty="0"/>
          </a:p>
          <a:p>
            <a:pPr marL="0" indent="0">
              <a:spcBef>
                <a:spcPts val="349"/>
              </a:spcBef>
            </a:pPr>
            <a:endParaRPr dirty="0"/>
          </a:p>
          <a:p>
            <a:pPr marL="0" indent="0">
              <a:spcBef>
                <a:spcPts val="349"/>
              </a:spcBef>
            </a:pPr>
            <a:r>
              <a:rPr lang="de-DE" b="1" dirty="0"/>
              <a:t>Bildquellen </a:t>
            </a:r>
            <a:r>
              <a:rPr lang="de-DE" dirty="0"/>
              <a:t>(von oben):</a:t>
            </a:r>
            <a:endParaRPr dirty="0"/>
          </a:p>
          <a:p>
            <a:pPr marL="166368" indent="-166368">
              <a:spcBef>
                <a:spcPts val="349"/>
              </a:spcBef>
              <a:buFont typeface="Arial"/>
              <a:buChar char="•"/>
            </a:pPr>
            <a:r>
              <a:rPr lang="de-DE" sz="900" dirty="0"/>
              <a:t>Kohlendioxidkonzentration seit 1960 (Keeling-Kurve): Stefan Pohl. Online: ftp://aftp.cmdl.noaa.gov/products/trends/co2/co2_mm_mlo.txt. Download unter Wikipedia (o.J.): www.de.wikipedia.org/wiki/Kohlenstoffdioxid_in_der_Erdatmosphäre</a:t>
            </a:r>
            <a:endParaRPr sz="900" dirty="0"/>
          </a:p>
          <a:p>
            <a:pPr marL="166368" indent="-166368">
              <a:spcBef>
                <a:spcPts val="349"/>
              </a:spcBef>
              <a:buFont typeface="Arial"/>
              <a:buChar char="•"/>
            </a:pPr>
            <a:r>
              <a:rPr lang="de-DE" sz="900" dirty="0"/>
              <a:t>Temperaturanstieg seit 1850: World Meteorological Organization (o.J.): Temperaturanomalie 1850-2016. Online: www.public.wmo.int/en/media/press-release/climate-breaks-multiple-records-2016-global-impacts. Download unter Wikipedia (o.J.): Klimawandel. Online: www.de.wikipedia.org/wiki/Klimawandel </a:t>
            </a:r>
            <a:endParaRPr sz="900" dirty="0"/>
          </a:p>
        </p:txBody>
      </p:sp>
      <p:sp>
        <p:nvSpPr>
          <p:cNvPr id="196" name="Google Shape;196;g12681f7f283_0_4: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latin typeface="Calibri"/>
                <a:ea typeface="Calibri"/>
                <a:cs typeface="Calibri"/>
                <a:sym typeface="Calibri"/>
              </a:rPr>
              <a:pPr algn="r">
                <a:buClr>
                  <a:schemeClr val="dk1"/>
                </a:buClr>
                <a:buSzPts val="325"/>
              </a:pPr>
              <a:t>12</a:t>
            </a:fld>
            <a:endParaRPr dirty="0">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013FE85E-BF84-50D1-A69F-983BE0D44893}"/>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40E9AC30-9BBE-43A9-9388-8467A8765061}"/>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9"/>
            <a:ext cx="5400675" cy="5122982"/>
          </a:xfrm>
        </p:spPr>
        <p:txBody>
          <a:bodyPr/>
          <a:lstStyle/>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Die THG-Emissionen sind seit 2010 mit etwa 1,3% pro Jahr zwar langsamer angestiegen als im vorherigen Jahrzehnt (2,1% pro Jahr); damit sind sie aber noch immer höher als jemals zuvor in der Geschichte der Menschheit. Das Risiko, 1,5°C globale Erwärmung langfristig zu überschreiten, ist damit größer als noch im 1,5°-Sonderbericht von 2018 (UBA 2022).</a:t>
            </a:r>
            <a:endParaRPr lang="de-DE" dirty="0"/>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Für den ⁠Klimaschutz⁠ sind erhebliche Investitionen notwendig: Für 2 °C Erwärmung liegt der Investitionsbedarf gemittelt über die Dekade von 2020-2030 um den Faktor drei bis sechs höher als das derzeit vorhandene Niveau.</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Die historischen kumulativen Netto-CO₂-Emissionen zwischen 1850 und 2019 belaufen sich auf etwa vier Fünftel (also 80%) des gesamten Kohlenstoffbudgets (zentraler Schätzwert etwa 2.900 Gt CO₂), um die globale Erwärmung mit einer 50%igen Wahrscheinlichkeit auf 1,5°C zu begrenzen. Das nach 2019 noch verbleibende globale CO₂-Budget beträgt ca. 510 Gt CO₂ für 1,5°-Pfade bzw. 890 Gt CO₂ für 2°-Pfaden.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Allerdings übersteigen schon allein die Emissionen aus der bestehenden und derzeit geplanten Infrastruktur für fossile Energien bereits das globale CO₂-Budget für 1,5°C. Mit den bei der UN-Klimarahmenkonvention (⁠</a:t>
            </a:r>
            <a:r>
              <a:rPr lang="de-DE" sz="1200" b="0" i="0" u="none" strike="noStrike" cap="none" dirty="0">
                <a:solidFill>
                  <a:schemeClr val="dk1"/>
                </a:solidFill>
                <a:effectLst/>
                <a:latin typeface="Calibri"/>
                <a:ea typeface="Calibri"/>
                <a:cs typeface="Calibri"/>
                <a:sym typeface="Calibri"/>
                <a:hlinkClick r:id="rId3"/>
              </a:rPr>
              <a:t>UNFCCC</a:t>
            </a:r>
            <a:r>
              <a:rPr lang="de-DE" sz="1200" b="0" i="0" u="none" strike="noStrike" cap="none" dirty="0">
                <a:solidFill>
                  <a:schemeClr val="dk1"/>
                </a:solidFill>
                <a:effectLst/>
                <a:latin typeface="Calibri"/>
                <a:ea typeface="Calibri"/>
                <a:cs typeface="Calibri"/>
                <a:sym typeface="Calibri"/>
              </a:rPr>
              <a:t>⁠) bis 11.10.2021 eingereichten nationalen Minderungsplänen (NDCs) für 2030 wird eine globale Erwärmung von 2,1°C bis 3,4°C bis 2100 erwartet.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Deutschland hat in 2022 rund 0,75 Gt CO2-Äq emittiert. Weltweit lagen die Emissionen bei ca. 37 Gt (ZDF 2023/IEA89)</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tabLst/>
              <a:defRPr/>
            </a:pPr>
            <a:r>
              <a:rPr lang="de-DE" sz="1200" b="1" i="0" u="none" strike="noStrike" cap="none" dirty="0">
                <a:solidFill>
                  <a:schemeClr val="dk1"/>
                </a:solidFill>
                <a:effectLst/>
                <a:latin typeface="Calibri"/>
                <a:ea typeface="Calibri"/>
                <a:cs typeface="Calibri"/>
                <a:sym typeface="Calibri"/>
              </a:rPr>
              <a:t>Quellen und Bilder:</a:t>
            </a:r>
          </a:p>
          <a:p>
            <a:pPr marL="182563" lvl="0" indent="-182563">
              <a:buFont typeface="Arial" panose="020B0604020202020204" pitchFamily="34" charset="0"/>
              <a:buChar char="•"/>
            </a:pPr>
            <a:r>
              <a:rPr lang="de-DE" sz="900" b="0" i="0" u="none" strike="noStrike" cap="none" dirty="0">
                <a:solidFill>
                  <a:schemeClr val="dk1"/>
                </a:solidFill>
                <a:effectLst/>
                <a:latin typeface="Calibri"/>
                <a:cs typeface="Calibri"/>
                <a:sym typeface="Calibri"/>
              </a:rPr>
              <a:t>UBA 2022a: IPCC-Bericht - Sofortige globale Trendwende nötig</a:t>
            </a:r>
            <a:r>
              <a:rPr lang="de-DE" sz="900" dirty="0"/>
              <a:t>.“ Online: </a:t>
            </a:r>
            <a:r>
              <a:rPr lang="de-DE" sz="900" dirty="0">
                <a:hlinkClick r:id="rId4"/>
              </a:rPr>
              <a:t>https://www.umweltbundesamt.de/themen/ipcc-bericht-sofortige-globale-trendwende-noetig</a:t>
            </a:r>
            <a:endParaRPr lang="de-DE" sz="900" dirty="0"/>
          </a:p>
          <a:p>
            <a:pPr marL="182563" lvl="0" indent="-182563">
              <a:buFont typeface="Arial" panose="020B0604020202020204" pitchFamily="34" charset="0"/>
              <a:buChar char="•"/>
            </a:pPr>
            <a:r>
              <a:rPr lang="de-DE" sz="900" dirty="0"/>
              <a:t>UBA 2022b: Treibhausgasemissionen in Deutschland. Online: www.umweltbundesamt.de/daten/klima/treibhausgas-emissionen-in-deutschland</a:t>
            </a:r>
          </a:p>
          <a:p>
            <a:pPr marL="182563" lvl="0" indent="-182563">
              <a:buFont typeface="Arial" panose="020B0604020202020204" pitchFamily="34" charset="0"/>
              <a:buChar char="•"/>
            </a:pPr>
            <a:r>
              <a:rPr lang="de-DE" sz="900" b="0" i="0" u="none" strike="noStrike" cap="none" dirty="0">
                <a:solidFill>
                  <a:schemeClr val="dk1"/>
                </a:solidFill>
                <a:effectLst/>
                <a:latin typeface="Calibri"/>
                <a:cs typeface="Calibri"/>
                <a:sym typeface="Calibri"/>
              </a:rPr>
              <a:t>UFZ Umweltforschungszentrum (2023): Dürremonitor. Online: https://www.ufz.de/index.php?de=37937 (Bild)</a:t>
            </a:r>
          </a:p>
          <a:p>
            <a:pPr marL="228600" marR="0" lvl="0" indent="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None/>
              <a:tabLst/>
              <a:defRPr/>
            </a:pPr>
            <a:endParaRPr lang="de-DE" dirty="0"/>
          </a:p>
          <a:p>
            <a:pPr marL="457200" marR="0" lvl="0" indent="-22860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dirty="0"/>
          </a:p>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13</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9C6EFA9-81BB-70B1-EABB-148FC3AAD7EA}"/>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834C5A5F-F63E-B3C0-98E0-9B98633C35F2}"/>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0580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0" indent="-457200"/>
            <a:r>
              <a:rPr lang="de-DE" dirty="0"/>
              <a:t>Rohstoffkonsum und Emissionen hängen unmittelbar zusammen. Auf jeder Produktstufe wird Energie (Strom, Gas, Diesel) gebraucht. In jedem Produkt steckt „graue Energie“, die für den Klimawandel verantwortlich ist:</a:t>
            </a:r>
          </a:p>
          <a:p>
            <a:pPr>
              <a:buFont typeface="Arial" panose="020B0604020202020204" pitchFamily="34" charset="0"/>
              <a:buChar char="•"/>
            </a:pPr>
            <a:r>
              <a:rPr lang="de-DE" dirty="0"/>
              <a:t>Der Abbau von Mineralien ist ohne die Treibstoffe oder den Einsatz von Strom für die Maschinen nicht möglich.</a:t>
            </a:r>
          </a:p>
          <a:p>
            <a:pPr>
              <a:buFont typeface="Arial" panose="020B0604020202020204" pitchFamily="34" charset="0"/>
              <a:buChar char="•"/>
            </a:pPr>
            <a:r>
              <a:rPr lang="de-DE" dirty="0"/>
              <a:t>Mineralien liegen bis auf die Edelmetalle auch nicht „gediegen“ vor, es sind meist Oxide oder Schwefelverbindungen. Diese müssen zunächst in der Hütte aufkonzentriert werden, dann werden sie häufig reduziert unter Einsatz von Kohle (Eisen) oder oxidiert (Zink) oder durch Elektrolyse (Kupfer, Aluminium) direkt umgewandelt zum Metall. Es entstehen direkte Emissionen bei der Reduktion von Oxiden durch Emissionen von Kohlendioxid (Stahlherstellung) oder indirekte Emissionen durch die Nutzung von Strom in der Elektrolyse.</a:t>
            </a:r>
          </a:p>
          <a:p>
            <a:pPr>
              <a:buFont typeface="Arial" panose="020B0604020202020204" pitchFamily="34" charset="0"/>
              <a:buChar char="•"/>
            </a:pPr>
            <a:r>
              <a:rPr lang="de-DE" dirty="0"/>
              <a:t>Auf der nächsten Stufe werden sie zu Halbzeugen umgewandelt – im Falle von Aluminium zu Legierungen mit anderen Metallen oder in Gießereien zu massiven Produkten. Hier kommen Wärme aus Gas oder Strom sowie eine mechanische Bearbeitung unter Nutzung von Strom zum Einsatz.</a:t>
            </a:r>
          </a:p>
          <a:p>
            <a:pPr>
              <a:buFont typeface="Arial" panose="020B0604020202020204" pitchFamily="34" charset="0"/>
              <a:buChar char="•"/>
            </a:pPr>
            <a:r>
              <a:rPr lang="de-DE" dirty="0"/>
              <a:t>Die Industrie stelle aus den Halbzeugen die Bauteile her, die zu Produkten zusammengesetzt werden. Auch hierbei wird Wärme aus Gas oder Strom genutzt.</a:t>
            </a:r>
          </a:p>
          <a:p>
            <a:pPr>
              <a:buFont typeface="Arial" panose="020B0604020202020204" pitchFamily="34" charset="0"/>
              <a:buChar char="•"/>
            </a:pPr>
            <a:r>
              <a:rPr lang="de-DE" dirty="0"/>
              <a:t>Am Ende stehen die Produkte – diesen werden alle Emissionen zugerechnet im Lauf ihrer Herstellung.</a:t>
            </a:r>
          </a:p>
          <a:p>
            <a:pPr marL="228600" indent="0">
              <a:buFont typeface="Arial" panose="020B0604020202020204" pitchFamily="34" charset="0"/>
              <a:buNone/>
            </a:pPr>
            <a:endParaRPr lang="de-DE" dirty="0"/>
          </a:p>
          <a:p>
            <a:pPr marL="228600" indent="0">
              <a:buFont typeface="Arial" panose="020B0604020202020204" pitchFamily="34" charset="0"/>
              <a:buNone/>
            </a:pPr>
            <a:r>
              <a:rPr lang="de-DE" b="1" dirty="0"/>
              <a:t>Quelle</a:t>
            </a:r>
          </a:p>
          <a:p>
            <a:pPr marL="400050" indent="-171450">
              <a:buFont typeface="Arial" panose="020B0604020202020204" pitchFamily="34" charset="0"/>
              <a:buChar char="•"/>
            </a:pPr>
            <a:r>
              <a:rPr lang="de-DE" dirty="0"/>
              <a:t>Eigene Darstellung</a:t>
            </a:r>
          </a:p>
          <a:p>
            <a:pPr>
              <a:buFont typeface="Arial" panose="020B0604020202020204" pitchFamily="34" charset="0"/>
              <a:buChar char="•"/>
            </a:pPr>
            <a:endParaRPr lang="de-DE" dirty="0"/>
          </a:p>
          <a:p>
            <a:pPr>
              <a:buFont typeface="Arial" panose="020B0604020202020204" pitchFamily="34" charset="0"/>
              <a:buChar char="•"/>
            </a:pPr>
            <a:endParaRPr lang="de-DE" dirty="0"/>
          </a:p>
          <a:p>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14</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5009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51300"/>
          </a:xfrm>
        </p:spPr>
      </p:sp>
      <p:sp>
        <p:nvSpPr>
          <p:cNvPr id="3" name="Notizenplatzhalter 2"/>
          <p:cNvSpPr>
            <a:spLocks noGrp="1"/>
          </p:cNvSpPr>
          <p:nvPr>
            <p:ph type="body" idx="1"/>
          </p:nvPr>
        </p:nvSpPr>
        <p:spPr>
          <a:xfrm>
            <a:off x="703261" y="4600574"/>
            <a:ext cx="5902637" cy="5201451"/>
          </a:xfrm>
        </p:spPr>
        <p:txBody>
          <a:bodyPr/>
          <a:lstStyle/>
          <a:p>
            <a:pPr marL="182563" indent="-182563">
              <a:spcBef>
                <a:spcPts val="0"/>
              </a:spcBef>
              <a:buFont typeface="Arial" panose="020B0604020202020204" pitchFamily="34" charset="0"/>
              <a:buChar char="•"/>
            </a:pPr>
            <a:r>
              <a:rPr lang="de-DE" sz="1050" dirty="0"/>
              <a:t>Deutschland hat sich mit dem Kyoto-Protokoll verpflichtet, einen Nationalen Inventarbericht zu den Klimaemissionen jährlich vorzulegen. Hierbei werden u.a. die Emissionen in den sechs Sektoren Energiewirtschaft, Industrie (inkl. Gewerbe und Handel), Gebäude, Verkehr, Landwirtschaft und Abfallwirtschaft zu erstellen. Ziel soll es sein, dass die Emissionen in Bezug auf 1990 deutlich reduziert werden entsprechend der europäischen und nationalen Vereinbarungen (UBA 2022).</a:t>
            </a:r>
          </a:p>
          <a:p>
            <a:pPr marL="182563" indent="-182563">
              <a:spcBef>
                <a:spcPts val="0"/>
              </a:spcBef>
              <a:buFont typeface="Arial" panose="020B0604020202020204" pitchFamily="34" charset="0"/>
              <a:buChar char="•"/>
            </a:pPr>
            <a:r>
              <a:rPr lang="de-DE" sz="1050" dirty="0"/>
              <a:t>Die Bundesregierung sieht Deutschland hierbei auf einen guten Kurs, da 1990 insgesamt 1.249 Mio. Tonnen THG-Emissionen ausgestoßen wurden, in 2020 jedoch nur ca. 740 Mio. Tonnen. Dies ist eine Einsparung von ca. 510 Mio. t CO2-Äquivalenten bzw. etwas mehr als 40%.</a:t>
            </a:r>
          </a:p>
          <a:p>
            <a:pPr marL="182563" indent="-182563">
              <a:spcBef>
                <a:spcPts val="0"/>
              </a:spcBef>
              <a:buFont typeface="Arial" panose="020B0604020202020204" pitchFamily="34" charset="0"/>
              <a:buChar char="•"/>
            </a:pPr>
            <a:r>
              <a:rPr lang="de-DE" sz="1050" dirty="0"/>
              <a:t>Die Graphik zeigt, in welchen Sektoren die größten Erfolge erzielt wurden. Dies ist ohne Frage die Energiewirtschaft. Hierbei ist zu bedenken, dass die Stromerzeugung selbst mit den effizientesten Gas-und-Dampf-Kraftwerken (GuD) nur weniger als 50% Wirkungsgrad erreicht. Ältere Kohlekraftwerke erreichen u.a. wegen aufwändiger Filtertechnik und trotz Wärme-Kraft-Koppelung nur einen Wirkungsgrad von rund 40% (LEAG o.J.). Ein zweiter Grund für die Reduktion sind der Ausbau der Erneuerbaren Energien, da dies Klimaneutral sind und inzwischen rund 50% des Stroms aus Windkraft und Photovoltaik stammt. </a:t>
            </a:r>
          </a:p>
          <a:p>
            <a:pPr marL="639763" lvl="1" indent="-182563">
              <a:spcBef>
                <a:spcPts val="0"/>
              </a:spcBef>
              <a:buFont typeface="Arial" panose="020B0604020202020204" pitchFamily="34" charset="0"/>
              <a:buChar char="•"/>
            </a:pPr>
            <a:r>
              <a:rPr lang="de-DE" sz="1050" dirty="0"/>
              <a:t>Im Gebäudesektor greift die energetische Modernisierung und die höheren Anforderungen an die Wärme-Dämm-Standards. So konnten trotz 30-jähriger Bautätigkeit immerhin mehr als 40% der Emissionen eingespart werden. Hinzu kommt die Nutzung von Bioenergie für Heizungssysteme (Pellets, Holzhackschnitzel, Scheitholz) und die Photovoltaik (Eigenstromversorgung) sowie die Solarthermie (Warmwasser).</a:t>
            </a:r>
          </a:p>
          <a:p>
            <a:pPr marL="639763" lvl="1" indent="-182563">
              <a:spcBef>
                <a:spcPts val="0"/>
              </a:spcBef>
              <a:buFont typeface="Arial" panose="020B0604020202020204" pitchFamily="34" charset="0"/>
              <a:buChar char="•"/>
            </a:pPr>
            <a:r>
              <a:rPr lang="de-DE" sz="1050" dirty="0"/>
              <a:t>Die Einsparungen in der Industrie sind nicht so leicht zu beurteilen. Einerseits hat hier auch eine umfassende Modernisierung stattgefunden bei Prozessen und Energieerzeugung. Andererseits wurden alte Betriebe in den Neuen Bundesländern abgewickelt und es fanden Produktionsverlagerungen in andere Länder statt.</a:t>
            </a:r>
          </a:p>
          <a:p>
            <a:pPr marL="639763" lvl="1" indent="-182563">
              <a:spcBef>
                <a:spcPts val="0"/>
              </a:spcBef>
              <a:buFont typeface="Arial" panose="020B0604020202020204" pitchFamily="34" charset="0"/>
              <a:buChar char="•"/>
            </a:pPr>
            <a:r>
              <a:rPr lang="de-DE" sz="1050" dirty="0"/>
              <a:t>Die Einsparungen der Landwirtschaft resultieren vor allem aus der Nutzung von Biomasse für die Biogas-Erzeugung und die intensive Nutzung der Fotovoltaik, da diese Gutschriften für die Emissionen sind. </a:t>
            </a:r>
          </a:p>
          <a:p>
            <a:pPr marL="639763" lvl="1" indent="-182563">
              <a:spcBef>
                <a:spcPts val="0"/>
              </a:spcBef>
              <a:buFont typeface="Arial" panose="020B0604020202020204" pitchFamily="34" charset="0"/>
              <a:buChar char="•"/>
            </a:pPr>
            <a:r>
              <a:rPr lang="de-DE" sz="1050" dirty="0"/>
              <a:t>Die Einsparung der Abfallwirtschaft resultieren vor allem aus der Sicherung und Auflösung von Deponien, die ungefiltert Emissionen freigesetzt haben.</a:t>
            </a:r>
          </a:p>
          <a:p>
            <a:pPr marL="639763" lvl="1" indent="-182563">
              <a:spcBef>
                <a:spcPts val="0"/>
              </a:spcBef>
              <a:buFont typeface="Arial" panose="020B0604020202020204" pitchFamily="34" charset="0"/>
              <a:buChar char="•"/>
            </a:pPr>
            <a:r>
              <a:rPr lang="de-DE" sz="1050" dirty="0"/>
              <a:t>Der Verkehrssektor ist der einzige Sektor, in den die Reduzierung der Emissionen seit Jahren hinter den Zielen bleibt. Einerseits hat sich die Effizienz der Antriebe deutlich verbessert, andererseits ist die Verkehrsleistung gestiegen. Betrug die Fahrleistung 1991 noch 574 Mrd. Kilometer für alle Verkehrsträger, so lag sie in 2010 bei ca. 700 Mrd. Kilometer (+22%) und in 2021 bei 690 Mrd. Kilometer (aufgrund der Covid-Pandemie, UBA 2023)</a:t>
            </a:r>
          </a:p>
          <a:p>
            <a:pPr marL="182563" indent="-182563"/>
            <a:r>
              <a:rPr lang="de-DE" sz="1050" b="1" dirty="0"/>
              <a:t>Quellen:</a:t>
            </a:r>
          </a:p>
          <a:p>
            <a:pPr marL="182563" indent="-182563">
              <a:buFont typeface="Arial" panose="020B0604020202020204" pitchFamily="34" charset="0"/>
              <a:buChar char="•"/>
            </a:pPr>
            <a:r>
              <a:rPr lang="de-DE" sz="800" dirty="0"/>
              <a:t>UBA Umweltbundesamt 2022: Treibhausgas-Emissionen. Online: </a:t>
            </a:r>
            <a:r>
              <a:rPr lang="de-DE" sz="800" dirty="0">
                <a:hlinkClick r:id="rId3"/>
              </a:rPr>
              <a:t>www.umweltbundesamt.de/themen/klima-energie/treibhausgas-emissionen</a:t>
            </a:r>
            <a:r>
              <a:rPr lang="de-DE" sz="800" dirty="0"/>
              <a:t> </a:t>
            </a:r>
          </a:p>
          <a:p>
            <a:pPr marL="182563" indent="-182563">
              <a:buFont typeface="Arial" panose="020B0604020202020204" pitchFamily="34" charset="0"/>
              <a:buChar char="•"/>
            </a:pPr>
            <a:r>
              <a:rPr lang="de-DE" sz="800" dirty="0"/>
              <a:t>UBA Umweltbundesamt 2023: Fahrleistungen, Verkehrsleistung und Modal Split in Deutschland. Online: https://www.umweltbundesamt.de/daten/verkehr/fahrleistungen-verkehrsaufwand-modal-split#anmerkung</a:t>
            </a:r>
          </a:p>
          <a:p>
            <a:pPr marL="182563" indent="-182563">
              <a:buFont typeface="Arial" panose="020B0604020202020204" pitchFamily="34" charset="0"/>
              <a:buChar char="•"/>
            </a:pPr>
            <a:r>
              <a:rPr lang="de-DE" sz="800" dirty="0"/>
              <a:t>LEAG (o.J.): Schwarze Pumpe. Online: </a:t>
            </a:r>
            <a:r>
              <a:rPr lang="de-DE" sz="800" dirty="0">
                <a:hlinkClick r:id="rId4"/>
              </a:rPr>
              <a:t>www.leag.de/de/geschaeftsfelder/kraftwerke/kraftwerk-schwarze-pumpe/</a:t>
            </a:r>
            <a:endParaRPr lang="de-DE" sz="800" dirty="0"/>
          </a:p>
          <a:p>
            <a:pPr marL="182563" indent="-182563">
              <a:buFont typeface="Arial" panose="020B0604020202020204" pitchFamily="34" charset="0"/>
              <a:buChar char="•"/>
            </a:pPr>
            <a:r>
              <a:rPr lang="de-DE" sz="800" dirty="0"/>
              <a:t>Bundesregierung 2021: Deutschland bleibt im Klimaschutz auf Kurs. Online: </a:t>
            </a:r>
            <a:r>
              <a:rPr lang="de-DE" sz="800" dirty="0">
                <a:hlinkClick r:id="rId5"/>
              </a:rPr>
              <a:t>www.bundesregierung.de/breg-de/suche/klimaschutzziel-2020-erreicht-1876954</a:t>
            </a:r>
            <a:r>
              <a:rPr lang="de-DE" sz="800" dirty="0"/>
              <a:t> </a:t>
            </a:r>
          </a:p>
          <a:p>
            <a:pPr marL="182563" indent="-182563"/>
            <a:r>
              <a:rPr lang="de-DE" sz="1050" dirty="0"/>
              <a:t> </a:t>
            </a:r>
          </a:p>
          <a:p>
            <a:pPr marL="182563" indent="-182563"/>
            <a:endParaRPr lang="de-DE" sz="105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15</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B9E78DC2-0AB6-4329-C8FC-AC1D65DACEFE}"/>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71E84686-B6B6-3917-AF45-73F021D8A42E}"/>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078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a753ab2fcd_0_190:notes"/>
          <p:cNvSpPr>
            <a:spLocks noGrp="1" noRot="1" noChangeAspect="1"/>
          </p:cNvSpPr>
          <p:nvPr>
            <p:ph type="sldImg" idx="2"/>
          </p:nvPr>
        </p:nvSpPr>
        <p:spPr>
          <a:xfrm>
            <a:off x="677863" y="549275"/>
            <a:ext cx="5400675" cy="4051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a753ab2fcd_0_190:notes"/>
          <p:cNvSpPr txBox="1">
            <a:spLocks noGrp="1"/>
          </p:cNvSpPr>
          <p:nvPr>
            <p:ph type="body" idx="1"/>
          </p:nvPr>
        </p:nvSpPr>
        <p:spPr>
          <a:xfrm>
            <a:off x="678511" y="4713144"/>
            <a:ext cx="5431248" cy="4465291"/>
          </a:xfrm>
          <a:prstGeom prst="rect">
            <a:avLst/>
          </a:prstGeom>
          <a:noFill/>
          <a:ln>
            <a:noFill/>
          </a:ln>
        </p:spPr>
        <p:txBody>
          <a:bodyPr spcFirstLastPara="1" wrap="square" lIns="88714" tIns="88714" rIns="88714" bIns="88714" anchor="t" anchorCtr="0">
            <a:noAutofit/>
          </a:bodyPr>
          <a:lstStyle/>
          <a:p>
            <a:pPr marL="171450" indent="-171450">
              <a:buFont typeface="Arial" panose="020B0604020202020204" pitchFamily="34" charset="0"/>
              <a:buChar char="•"/>
            </a:pPr>
            <a:r>
              <a:rPr lang="de-DE" dirty="0"/>
              <a:t>Der Begriff „Ressourcen“ wird vielfältig verwendet. Für das RessKoRo-Projekt ist das nationale Programm für Ressourceneffizienz und Ressourcenschonung maßgebend. Hierbei werden die natürlichen Ressourcen unterschieden in Wasser, Fläche, Boden, Luft, strömende Ressourcen (Wasser, Wind) und lebende Organismen (Biomasse und Lebewesen). Für BilRess sind die Rohstoffe relevant, die zum einen in abiotische Rohstoffe mit Steinen, Erden und Metallen, sowie die fossilen Energieträger (Erdöl, Erdgas, Uran, Stein- und Braunkohle) untergliedert werden. Zum anderen in biotische Rohstoffe mit Holz, Pflanzen und Lebewesen. Nur wenn es um die stoffliche Nutzung z.B. von Holz oder Kunststoffen aus Erdöl geht, behandelt BilRess diese Rohstoffe.</a:t>
            </a:r>
          </a:p>
          <a:p>
            <a:pPr marL="0" indent="0">
              <a:spcBef>
                <a:spcPts val="349"/>
              </a:spcBef>
            </a:pPr>
            <a:endParaRPr lang="de-DE" dirty="0"/>
          </a:p>
          <a:p>
            <a:pPr marL="0" indent="0"/>
            <a:r>
              <a:rPr lang="de-DE" b="1" dirty="0"/>
              <a:t>Quellen</a:t>
            </a:r>
            <a:r>
              <a:rPr lang="de-DE" dirty="0"/>
              <a:t>: </a:t>
            </a:r>
          </a:p>
          <a:p>
            <a:pPr marL="166368" indent="-166368">
              <a:spcBef>
                <a:spcPts val="349"/>
              </a:spcBef>
              <a:buFont typeface="Arial" charset="0"/>
              <a:buChar char="•"/>
            </a:pPr>
            <a:r>
              <a:rPr lang="de-DE" dirty="0"/>
              <a:t>BMU: Progress 2015. Online: </a:t>
            </a:r>
            <a:r>
              <a:rPr lang="de-DE" dirty="0">
                <a:hlinkClick r:id="rId3"/>
              </a:rPr>
              <a:t>www.bmu.de/fileadmin/Daten_BMU/Download_PDF/Ressourceneffizienz/progress_II_broschuere_de_bf.pdf</a:t>
            </a:r>
            <a:endParaRPr lang="de-DE" dirty="0"/>
          </a:p>
          <a:p>
            <a:pPr marL="166368" indent="-166368">
              <a:spcBef>
                <a:spcPts val="349"/>
              </a:spcBef>
              <a:buFont typeface="Arial" charset="0"/>
              <a:buChar char="•"/>
            </a:pPr>
            <a:endParaRPr dirty="0"/>
          </a:p>
        </p:txBody>
      </p:sp>
      <p:sp>
        <p:nvSpPr>
          <p:cNvPr id="215" name="Google Shape;215;ga753ab2fcd_0_190: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latin typeface="Calibri"/>
                <a:ea typeface="Calibri"/>
                <a:cs typeface="Calibri"/>
                <a:sym typeface="Calibri"/>
              </a:rPr>
              <a:pPr algn="r">
                <a:buClr>
                  <a:schemeClr val="dk1"/>
                </a:buClr>
                <a:buSzPts val="325"/>
              </a:pPr>
              <a:t>16</a:t>
            </a:fld>
            <a:endParaRPr dirty="0">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17AF1EF5-195D-A3FD-018F-E3A23D826968}"/>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094103AA-86F6-A849-2F02-89AA828DC2F3}"/>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077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0" marR="0" lvl="0" indent="-228600" algn="l" defTabSz="914400" rtl="0" eaLnBrk="1" fontAlgn="auto" latinLnBrk="0" hangingPunct="1">
              <a:lnSpc>
                <a:spcPct val="100000"/>
              </a:lnSpc>
              <a:spcBef>
                <a:spcPts val="360"/>
              </a:spcBef>
              <a:spcAft>
                <a:spcPts val="0"/>
              </a:spcAft>
              <a:buClr>
                <a:schemeClr val="dk1"/>
              </a:buClr>
              <a:buSzPts val="1200"/>
              <a:buFont typeface="Calibri"/>
              <a:buNone/>
              <a:tabLst/>
              <a:defRPr/>
            </a:pPr>
            <a:r>
              <a:rPr lang="de-DE" sz="1200" b="0" i="0" u="none" strike="noStrike" cap="none" dirty="0">
                <a:solidFill>
                  <a:schemeClr val="dk1"/>
                </a:solidFill>
                <a:effectLst/>
                <a:latin typeface="Calibri"/>
                <a:ea typeface="Calibri"/>
                <a:cs typeface="Calibri"/>
                <a:sym typeface="Calibri"/>
              </a:rPr>
              <a:t>Der Rohstoffkonsum eines Landes kann auf vielfältige Art bemessen werden – jede davon hat Vor- und Nachteile. Wichtig sind hierbei zwei mögliche Indikatoren  (UBA 2022:46): </a:t>
            </a:r>
          </a:p>
          <a:p>
            <a:pPr marL="180000" marR="0" lvl="0" indent="-192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Zum einen der inländischen Materialkonsum DMC (Domestic Material Consumption). Dieser umfasst die inländischen Entnahmen sowie die direkten Handelsströme (vgl. UBA 2022: 26/27). 2019 betrug er für Deutschland 1.186 Mio. Tonnen. </a:t>
            </a:r>
          </a:p>
          <a:p>
            <a:pPr marL="180000" marR="0" lvl="0" indent="-192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Der zweite Indikator ist der Rohstoffkonsum RMC (Rar Material Consumption). 2019 betrug er für Deutschland 1.328 Mio. Tonnen. Er liefert ein ein umfassenderes Bild des Materialverbrauchs liefert, da er nicht nur die internationalen Handelsströme nicht nur mit ihrem Eigengewicht (1 Tonne Aluminium = 1 Tonne), sondern übersetzt diese in ihre Rohstoffrucksäcke (Rohstoffäquivalente, RME). </a:t>
            </a:r>
          </a:p>
          <a:p>
            <a:pPr marL="180000" marR="0" lvl="0" indent="-192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Wird der RMC unter Berücksichtigung von Sekundärmaterialien berechnet, fällt er ca. 3% geringer aus als wenn die standardisierte Methode der EU, die nur Primärmaterialien berücksichtigt, nutzt (ebd.:46).</a:t>
            </a:r>
          </a:p>
          <a:p>
            <a:pPr marL="180000" marR="0" lvl="0" indent="-192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Den größten Anteil beim DMC haben die Nicht-metallischen Mineralien, zumeist Baustoffe die national gewonnen werden mit rund 580 Mio. t. Danach folgen die Energieträger Gas, Kohle und Öl mit rund 330 Mio. t. Ein größerer Anteil entfällt auf die heimische Braunkohle. In 2022 wurden ca. 126 Mio. t Braunkohle in Deutschland gewonnen (statista 2023; 1991: 356 Mio. t). Biomasse ist vor allem die Erzeugung von Lebensmitteln und die Nutzung von Holz (ca. 225 Mio. t). Metalle werden fast ausschließlich importiert (47 Mio. t).</a:t>
            </a:r>
          </a:p>
          <a:p>
            <a:pPr marL="180000" marR="0" lvl="0" indent="-192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Die Gewinnung von nicht-metallischen Mineralien, von fossilen Rohstoffen und Biomasse hat zumeist nur einen geringen stofflichen Rucksack. Dieser ist bei den Metallerzen um ein vielfaches größer, weshalb der RMC hierbei um den Faktor 3 größer ist als der DMC. Auch hier gibt es verschiedene Wege, diesen Rohstoffrucksack zu berechnen. Nimmt man z.B. den kumulierten Rohstoffaufwand KRA, so liegt dieser bei für Aluminium bei einem Faktor von etwas mehr als 10. Pro Tonne Aluminium werden somit 10,4 t Materialien umgesetzt und man erhält dann eine Tonne Aluminium (UBA und Ökoinstitut 2017). Dies erklärt den deutlichen Unterschied der Metalle von DMC mit 4% Anteil und RMC mit 13% Anteil.</a:t>
            </a:r>
          </a:p>
          <a:p>
            <a:endParaRPr lang="de-DE" dirty="0"/>
          </a:p>
          <a:p>
            <a:pPr marL="0" indent="0">
              <a:spcBef>
                <a:spcPts val="349"/>
              </a:spcBef>
            </a:pPr>
            <a:r>
              <a:rPr lang="de-DE" b="1" dirty="0"/>
              <a:t>Quellen</a:t>
            </a:r>
            <a:r>
              <a:rPr lang="de-DE" dirty="0"/>
              <a:t>:</a:t>
            </a:r>
            <a:endParaRPr lang="de-DE" sz="900" dirty="0"/>
          </a:p>
          <a:p>
            <a:pPr marL="443646" indent="-295764">
              <a:spcBef>
                <a:spcPts val="0"/>
              </a:spcBef>
              <a:buChar char="●"/>
            </a:pPr>
            <a:r>
              <a:rPr lang="de-DE" sz="900" b="0" dirty="0"/>
              <a:t>Statista (2023): </a:t>
            </a:r>
            <a:r>
              <a:rPr lang="de-DE" sz="1200" b="0" i="0" u="none" strike="noStrike" cap="none" dirty="0">
                <a:solidFill>
                  <a:schemeClr val="dk1"/>
                </a:solidFill>
                <a:effectLst/>
                <a:latin typeface="Calibri"/>
                <a:ea typeface="Calibri"/>
                <a:cs typeface="Calibri"/>
                <a:sym typeface="Calibri"/>
              </a:rPr>
              <a:t>Braunkohleförderung in Deutschland in den Jahren von 1990 bis 2022: </a:t>
            </a:r>
            <a:r>
              <a:rPr lang="de-DE" sz="900" dirty="0"/>
              <a:t>Online; https://de.statista.com/statistik/daten/studie/156258/umfrage/braunkohlefoerderung-in-deutschland-seit-1990</a:t>
            </a:r>
          </a:p>
          <a:p>
            <a:pPr marL="443646" indent="-295764">
              <a:spcBef>
                <a:spcPts val="0"/>
              </a:spcBef>
              <a:buChar char="●"/>
            </a:pPr>
            <a:r>
              <a:rPr lang="de-DE" sz="900" dirty="0"/>
              <a:t>UBA (2022): Die Nutzung natürlicher Ressourcen: Bericht für Deutschland 2020. Online: https://www.umweltbundesamt.de/ressourcenbericht2022</a:t>
            </a:r>
          </a:p>
          <a:p>
            <a:pPr marL="443646" indent="-295764">
              <a:spcBef>
                <a:spcPts val="0"/>
              </a:spcBef>
              <a:buChar char="●"/>
            </a:pPr>
            <a:r>
              <a:rPr lang="de-DE" sz="900" b="0" dirty="0"/>
              <a:t>UBA und Öko-Institut (2017): </a:t>
            </a:r>
            <a:r>
              <a:rPr lang="de-DE" sz="1200" b="0" i="0" u="none" strike="noStrike" cap="none" dirty="0">
                <a:solidFill>
                  <a:schemeClr val="dk1"/>
                </a:solidFill>
                <a:effectLst/>
                <a:latin typeface="Calibri"/>
                <a:ea typeface="Calibri"/>
                <a:cs typeface="Calibri"/>
                <a:sym typeface="Calibri"/>
              </a:rPr>
              <a:t>Erörterung ökologischer Grenzen der Primärrohstoffgewinnung und Entwicklung einer Methode zur Bewertung der ökologischen Rohstoffverfügbarkeit zur Weiterentwicklung des Kritikalitätskonzeptes (ÖkoRess I) - Methode für einen rohstoffbezogenen Ansatz: Online: </a:t>
            </a:r>
            <a:r>
              <a:rPr lang="de-DE" sz="900" b="0" i="0" u="none" strike="noStrike" cap="none" dirty="0">
                <a:solidFill>
                  <a:srgbClr val="0096FF"/>
                </a:solidFill>
                <a:latin typeface="Calibri"/>
                <a:ea typeface="Calibri"/>
                <a:cs typeface="Calibri"/>
                <a:sym typeface="Calibri"/>
              </a:rPr>
              <a:t>https://www.umweltbundesamt.de/publikationen/eroerterung-oekologischer-grenzen-der</a:t>
            </a:r>
            <a:endParaRPr lang="de-DE" sz="900" b="0" i="0" u="none" strike="noStrike" cap="none" dirty="0">
              <a:solidFill>
                <a:srgbClr val="0096FF"/>
              </a:solidFill>
              <a:latin typeface="Calibri"/>
              <a:cs typeface="Calibri"/>
              <a:sym typeface="Calibri"/>
            </a:endParaRPr>
          </a:p>
          <a:p>
            <a:pPr marL="443646" indent="-295764">
              <a:spcBef>
                <a:spcPts val="0"/>
              </a:spcBef>
              <a:buChar char="●"/>
            </a:pPr>
            <a:r>
              <a:rPr lang="de-DE" sz="900" dirty="0"/>
              <a:t>UBA (2020): Die Nutzung natürlicher Ressourcen: Bericht für Deutschland 2018. Online: </a:t>
            </a:r>
            <a:r>
              <a:rPr lang="de-DE" sz="900" dirty="0">
                <a:hlinkClick r:id="rId3"/>
              </a:rPr>
              <a:t>www.umweltbundesamt.de/publikationen/die-nutzung-natuerlicher-ressourcen-bericht-fuer</a:t>
            </a:r>
            <a:endParaRPr lang="de-DE" sz="900" dirty="0"/>
          </a:p>
          <a:p>
            <a:pPr marL="443646" indent="-295764">
              <a:spcBef>
                <a:spcPts val="0"/>
              </a:spcBef>
              <a:buChar char="●"/>
            </a:pPr>
            <a:r>
              <a:rPr lang="de-DE" sz="900" dirty="0"/>
              <a:t>UBA: Den Weg zu einem treibhausgasneutralen Deutschland ressourcenschonend gestalten, 2017, Online: https://www.umweltbundesamt.de/sites/default/files/medien/376/publikationen/190215_uba_fachbrosch_rtd_bf.pdf</a:t>
            </a:r>
          </a:p>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17</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AA2CB0D-4B58-0EA2-5F69-795A01341E47}"/>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435EFCA8-2F60-E369-04EE-8C69802C347F}"/>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750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Der Rohstoffkonsum eines Landes kann auf vielfältige Art bemessen werden – jede davon hat Vor- und Nachteile. Wichtig sind hierbei zwei mögliche Indikatoren  (UBA 2022:46): </a:t>
            </a:r>
          </a:p>
          <a:p>
            <a:pPr marL="637200" marR="0" lvl="1" indent="-192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Nimmt man den inländischen Materialkonsum DMC (Domestic Material Consumption) und berechnet den Wert pro Kopf und Jahr für jeden Bundesbürger und Bundbürgerin, so ergeben sich für 2019 ca. 14,3 Tonnen pro Kopf. </a:t>
            </a:r>
          </a:p>
          <a:p>
            <a:pPr marL="637200" marR="0" lvl="1" indent="-192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Nimmt man den Indikator Rohstoffkonsum RMC (Rar Material Consumption) und berechnet den Wert pro Kopf und Jahr für jeden Bundesbürger und Bundbürgerin, so ergeben sich für 2019 ca. 16,4 Tonnen pro Kopf.</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Die EU-Standardmethode berücksichtigt nur Primärrohstoffe, wohingegen Destatis auch Sekundärmaterialien berücksichtigt, die insbesondere bei Nutzung der Sekundärmetalle zu wesentlich geringeren Werten des RMC führen.</a:t>
            </a:r>
          </a:p>
          <a:p>
            <a:pPr marL="0" indent="0">
              <a:spcBef>
                <a:spcPts val="349"/>
              </a:spcBef>
            </a:pPr>
            <a:r>
              <a:rPr lang="de-DE" b="1" dirty="0"/>
              <a:t>Quellen</a:t>
            </a:r>
            <a:r>
              <a:rPr lang="de-DE" dirty="0"/>
              <a:t>:</a:t>
            </a:r>
          </a:p>
          <a:p>
            <a:pPr marL="443646" indent="-295764">
              <a:spcBef>
                <a:spcPts val="0"/>
              </a:spcBef>
              <a:buChar char="●"/>
            </a:pPr>
            <a:r>
              <a:rPr lang="de-DE" sz="900" dirty="0"/>
              <a:t>UBA (2022): Die Nutzung natürlicher Ressourcen: Bericht für Deutschland 2020. Online: https://www.umweltbundesamt.de/ressourcenbericht2022</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18</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AA2CB0D-4B58-0EA2-5F69-795A01341E47}"/>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435EFCA8-2F60-E369-04EE-8C69802C347F}"/>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4283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Die Globalisierung bedingt eine sehr große Verflechtung der Stoffflüsse. Bis auf die Metalle gewann Deutschland in 2014 zwischen 36% (fossile Energieträger) und 53% (nicht-metallische Mineralien) durch eigene Entnahmen. Dem stehen Importe zwischen 47% (nichtmetallische Mineralien), 58% Biomasse und 64% fossiler Energieträger gegenüber. Ein großer Teil der Rohstoffe verblieb zum Konsum in Deutschland (76% der Biomasse, 74% der nichtmetallischen Mineralien und 69% der fossilen Energieträger sowie 49% der Metallerze). Die anderen Anteile werden entweder als Zwischen- oder Endprodukte exportiert. Wesentlich hierbei ist, dass die obige Graphik nicht nur Rohstoffe umfasst, sondern auch Produkte.</a:t>
            </a:r>
          </a:p>
          <a:p>
            <a:pPr marL="171450" indent="-171450">
              <a:buFont typeface="Arial" panose="020B0604020202020204" pitchFamily="34" charset="0"/>
              <a:buChar char="•"/>
            </a:pPr>
            <a:r>
              <a:rPr lang="de-DE" b="0" dirty="0"/>
              <a:t>Bei den Metallen zeigt sich besonders die Rolle von Deutschland als Exportnation. Die eigene Gewinnung ist Minimal mit 0,2% und nur die Hälfte der Metalle verbleibt in der deutschen Endnachfrage. 36% wurden als Zwischenprodukte exportiert, 15% als Endprodukte exportiert z.B. als Fahrzeuge oder Maschinen.</a:t>
            </a:r>
            <a:endParaRPr lang="de-DE" i="1" dirty="0"/>
          </a:p>
          <a:p>
            <a:pPr marL="0" indent="0">
              <a:spcBef>
                <a:spcPts val="349"/>
              </a:spcBef>
            </a:pPr>
            <a:endParaRPr lang="de-DE" b="1" dirty="0"/>
          </a:p>
          <a:p>
            <a:pPr marL="0" indent="0">
              <a:spcBef>
                <a:spcPts val="349"/>
              </a:spcBef>
            </a:pPr>
            <a:r>
              <a:rPr lang="de-DE" b="1" dirty="0"/>
              <a:t>Quellen</a:t>
            </a:r>
            <a:r>
              <a:rPr lang="de-DE" dirty="0"/>
              <a:t>:</a:t>
            </a:r>
          </a:p>
          <a:p>
            <a:pPr marL="443646" indent="-295764">
              <a:spcBef>
                <a:spcPts val="0"/>
              </a:spcBef>
              <a:buChar char="●"/>
            </a:pPr>
            <a:r>
              <a:rPr lang="de-DE" dirty="0"/>
              <a:t>UBA: Die Nutzung natürlicher Ressourcen: Bericht für Deutschland 2018, 2018, S. 26f: </a:t>
            </a:r>
            <a:r>
              <a:rPr lang="de-DE" dirty="0">
                <a:hlinkClick r:id="rId3"/>
              </a:rPr>
              <a:t>www.umweltbundesamt.de/publikationen/die-nutzung-natuerlicher-ressourcen-bericht-fuer</a:t>
            </a:r>
            <a:endParaRPr lang="de-DE" dirty="0"/>
          </a:p>
          <a:p>
            <a:endParaRPr lang="de-DE" dirty="0"/>
          </a:p>
        </p:txBody>
      </p:sp>
      <p:sp>
        <p:nvSpPr>
          <p:cNvPr id="4" name="Foliennummernplatzhalter 3"/>
          <p:cNvSpPr>
            <a:spLocks noGrp="1"/>
          </p:cNvSpPr>
          <p:nvPr>
            <p:ph type="sldNum" idx="10"/>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19</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79828428-A93C-3998-C381-ACB3051D3AD9}"/>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C573BB09-A9D1-0EA5-A0F2-134621B20EB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256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80975" indent="-180975">
              <a:buFont typeface="Arial" panose="020B0604020202020204" pitchFamily="34" charset="0"/>
              <a:buChar char="•"/>
            </a:pPr>
            <a:r>
              <a:rPr lang="de-DE" dirty="0"/>
              <a:t>Die Entnahme, Verarbeitung und der Transport von Rohstoffen sind mit einem sehr hohen Energieverbrauch verbunden. Dadurch kommt es entlang des kompletten Produktlebenszyklus der Rohstoffen zu erheblichen Emissionen von Treibhausgasen. Rohstoffnutzung und Klimawandel sind somit sehr eng mit einander verbunden und können nicht separat betrachtet werden. </a:t>
            </a:r>
          </a:p>
          <a:p>
            <a:pPr marL="180975" indent="-180975">
              <a:buFont typeface="Arial" panose="020B0604020202020204" pitchFamily="34" charset="0"/>
              <a:buChar char="•"/>
            </a:pPr>
            <a:r>
              <a:rPr lang="de-DE" dirty="0"/>
              <a:t>Der Verbrauch an Rohstoffen betrug in 2019 etwas mehr als 1.300 Mio. Tonnen (UBA 2022). Der größte Teil waren die nicht-metallischen Mineralien mit ca. 600 Mio. Tonnen. Der Import von Energieträgern wie Gas, Öl und Kohle führt zu weiteren 250 Mio. Tonnen. Die heimische Erzeugung von Erneuerbaren Energien hat zu einer Reduktion von 14% geführt. Gründe für die Reduktion ist zudem die Reduzierung des Braunkohletagebaus von 356 Mio. t in 1991 bis auf </a:t>
            </a:r>
            <a:r>
              <a:rPr lang="de-DE" sz="1200" b="0" i="0" u="none" strike="noStrike" cap="none" dirty="0">
                <a:solidFill>
                  <a:schemeClr val="dk1"/>
                </a:solidFill>
                <a:effectLst/>
                <a:latin typeface="Calibri"/>
                <a:ea typeface="Calibri"/>
                <a:cs typeface="Calibri"/>
                <a:sym typeface="Calibri"/>
              </a:rPr>
              <a:t>ca. 126 Mio. t Braunkohle in 2022 (statista 2022).</a:t>
            </a:r>
          </a:p>
          <a:p>
            <a:pPr marL="180975" indent="-180975">
              <a:buFont typeface="Arial" panose="020B0604020202020204" pitchFamily="34" charset="0"/>
              <a:buChar char="•"/>
            </a:pPr>
            <a:r>
              <a:rPr lang="de-DE" sz="1200" b="0" i="0" u="none" strike="noStrike" cap="none" dirty="0">
                <a:solidFill>
                  <a:schemeClr val="dk1"/>
                </a:solidFill>
                <a:effectLst/>
                <a:latin typeface="Calibri"/>
                <a:cs typeface="Calibri"/>
                <a:sym typeface="Calibri"/>
              </a:rPr>
              <a:t>Der starke Anstieg der Metalle ist bedingt durch die industrielle Produktion in Deutschland. Deutschland exportiert vor allem hochwertige Güter wie Maschinen und Kraftfahrzeuge. 2023 waren ca. 46% Investitionsgüter nach dem statistischen Bundesamt (vor allem Fahrzeuge, Maschinen, Elektroanlagen, Destatis 2023). Diese enthalten den größten Anteil an Metallen von allen Produktgruppen.</a:t>
            </a:r>
            <a:endParaRPr lang="de-DE" dirty="0"/>
          </a:p>
          <a:p>
            <a:pPr marL="180975" indent="-180975">
              <a:buFont typeface="Arial" panose="020B0604020202020204" pitchFamily="34" charset="0"/>
              <a:buChar char="•"/>
            </a:pPr>
            <a:r>
              <a:rPr lang="de-DE" dirty="0"/>
              <a:t>In der Realität ändert sich der Rohstoffkonsum in der Summe nur gering (2008 bis 2019: Reduktion um ca. 3,5%), wohl aber in der Zusammensetzung: Die Nutzung fossiler Energieträger nimmt ab (-14%), aber die der Metalle nimmt zu (+12%).</a:t>
            </a:r>
            <a:r>
              <a:rPr lang="de-DE" sz="1200" b="0" i="0" u="none" strike="noStrike" cap="none" dirty="0">
                <a:solidFill>
                  <a:schemeClr val="dk1"/>
                </a:solidFill>
                <a:effectLst/>
                <a:latin typeface="Calibri"/>
                <a:ea typeface="Calibri"/>
                <a:cs typeface="Calibri"/>
                <a:sym typeface="Calibri"/>
              </a:rPr>
              <a:t>).</a:t>
            </a:r>
            <a:endParaRPr lang="de-DE" dirty="0"/>
          </a:p>
          <a:p>
            <a:endParaRPr lang="de-DE" dirty="0"/>
          </a:p>
          <a:p>
            <a:pPr marL="0" indent="0">
              <a:spcBef>
                <a:spcPts val="349"/>
              </a:spcBef>
            </a:pPr>
            <a:r>
              <a:rPr lang="de-DE" b="1" dirty="0"/>
              <a:t>Quellen</a:t>
            </a:r>
            <a:r>
              <a:rPr lang="de-DE" dirty="0"/>
              <a:t>:</a:t>
            </a: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900" b="0" dirty="0"/>
              <a:t>Destatis (2023): Importpreise im Mai. Online: </a:t>
            </a:r>
            <a:r>
              <a:rPr lang="de-DE" sz="900" dirty="0"/>
              <a:t>https://www.destatis.de/DE/Presse/Pressemitteilungen/2023/06/PD23_256_614.html</a:t>
            </a:r>
            <a:endParaRPr lang="de-DE" sz="900" b="0" dirty="0"/>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900" b="0" dirty="0"/>
              <a:t>Statista (2023): </a:t>
            </a:r>
            <a:r>
              <a:rPr lang="de-DE" sz="1200" b="0" i="0" u="none" strike="noStrike" cap="none" dirty="0">
                <a:solidFill>
                  <a:schemeClr val="dk1"/>
                </a:solidFill>
                <a:effectLst/>
                <a:latin typeface="Calibri"/>
                <a:ea typeface="Calibri"/>
                <a:cs typeface="Calibri"/>
                <a:sym typeface="Calibri"/>
              </a:rPr>
              <a:t>Braunkohleförderung in Deutschland in den Jahren von 1990 bis 2022: </a:t>
            </a:r>
            <a:r>
              <a:rPr lang="de-DE" sz="900" dirty="0"/>
              <a:t>Online: https://de.statista.com/statistik/daten/studie/156258/umfrage/braunkohlefoerderung-in-deutschland-seit-1990</a:t>
            </a:r>
          </a:p>
          <a:p>
            <a:pPr marL="443646" indent="-295764">
              <a:spcBef>
                <a:spcPts val="0"/>
              </a:spcBef>
              <a:buChar char="●"/>
            </a:pPr>
            <a:r>
              <a:rPr lang="de-DE" sz="900" dirty="0"/>
              <a:t>UBA (2022): Die Nutzung natürlicher Ressourcen: Bericht für Deutschland 2020. Online: https://www.umweltbundesamt.de/ressourcenbericht2022</a:t>
            </a:r>
          </a:p>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20</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AA2CB0D-4B58-0EA2-5F69-795A01341E47}"/>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435EFCA8-2F60-E369-04EE-8C69802C347F}"/>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2948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80975" indent="-180975">
              <a:buFont typeface="Arial" panose="020B0604020202020204" pitchFamily="34" charset="0"/>
              <a:buChar char="•"/>
            </a:pPr>
            <a:r>
              <a:rPr lang="de-DE" dirty="0"/>
              <a:t>Eine hochentwickelte Wirtschaftsnation wie Deutschland ist auf Rohstoffe angewiesen. Der Bezug zu den Rohstoffen wird durch zwei Indikatoren beschrieben (UBA 2022.36):</a:t>
            </a:r>
          </a:p>
          <a:p>
            <a:pPr marL="638175" lvl="1" indent="-180975">
              <a:buFont typeface="Arial" panose="020B0604020202020204" pitchFamily="34" charset="0"/>
              <a:buChar char="•"/>
            </a:pPr>
            <a:r>
              <a:rPr lang="de-DE" dirty="0"/>
              <a:t>DMI = Direct Material Input (direkter Materialeinsatz) = im Inland entnommene Rohstoffe und Importe von Rohstoffen</a:t>
            </a:r>
          </a:p>
          <a:p>
            <a:pPr marL="638175" lvl="1" indent="-180975">
              <a:buFont typeface="Arial" panose="020B0604020202020204" pitchFamily="34" charset="0"/>
              <a:buChar char="•"/>
            </a:pPr>
            <a:r>
              <a:rPr lang="de-DE" dirty="0"/>
              <a:t>RMI = Raw Material Input (Primärrohstoffeinsatz) = DMI + Rohstoffrucksäcke der Importe (umgerechnet in Rohstoffäquivalente RME).</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Der RMI </a:t>
            </a:r>
            <a:r>
              <a:rPr lang="de-DE" sz="1200" b="0" i="1" u="none" strike="noStrike" cap="none" dirty="0">
                <a:solidFill>
                  <a:schemeClr val="dk1"/>
                </a:solidFill>
                <a:effectLst/>
                <a:latin typeface="Calibri"/>
                <a:ea typeface="Calibri"/>
                <a:cs typeface="Calibri"/>
                <a:sym typeface="Calibri"/>
              </a:rPr>
              <a:t>zeichnet ein umfassenderes Bild, da er den Rohstoffeinsatz der Wirtschaft für die Herstellung von Gütern beziffert, die für die Endnachfrage im Inland oder für den Export bestimmt sind. Dazu gehören auch Zwischenprodukte, die im Ausland zu Produkten für die Endnachfrage verarbeitet werden.</a:t>
            </a:r>
            <a:r>
              <a:rPr lang="de-DE" sz="1200" b="0" i="0" u="none" strike="noStrike" cap="none" dirty="0">
                <a:solidFill>
                  <a:schemeClr val="dk1"/>
                </a:solidFill>
                <a:effectLst/>
                <a:latin typeface="Calibri"/>
                <a:ea typeface="Calibri"/>
                <a:cs typeface="Calibri"/>
                <a:sym typeface="Calibri"/>
              </a:rPr>
              <a:t> </a:t>
            </a:r>
          </a:p>
          <a:p>
            <a:pPr marL="171450" indent="-171450">
              <a:buFont typeface="Arial" panose="020B0604020202020204" pitchFamily="34" charset="0"/>
              <a:buChar char="•"/>
            </a:pPr>
            <a:r>
              <a:rPr lang="de-DE" dirty="0"/>
              <a:t>Der RMI belief sich in 2019 auf 2.536 Mio. t und ist seit 2010 um ca. 4% gestiegen. Wesentlich sind hierbei die Bauindustrie mit der Nachfrage nach Kiesen, Sand, Zement und Stahl sowie die Energieerzeugung durch Kohle und Gas sowie der Energieverbrauch durch Kraftstoffe. Der deutliche Rückgang bei den Energierohstoffen ist bedingt durch die erneuerbaren Energien und der langsame Ausstieg aus der Braunkohle. Allerdings zeigt die Graphik auch, dass sich in der Struktur des Ressourcenkonsums nur wenig ändert. Der deutliche Rückgang in 2020 ist konjunkturell bedingt bedingt durch die Corona-Krise.</a:t>
            </a:r>
          </a:p>
          <a:p>
            <a:endParaRPr lang="de-DE" dirty="0"/>
          </a:p>
          <a:p>
            <a:pPr marL="0" indent="0">
              <a:spcBef>
                <a:spcPts val="349"/>
              </a:spcBef>
            </a:pPr>
            <a:r>
              <a:rPr lang="de-DE" b="1" dirty="0"/>
              <a:t>Quellen</a:t>
            </a:r>
            <a:r>
              <a:rPr lang="de-DE" dirty="0"/>
              <a:t>:</a:t>
            </a:r>
          </a:p>
          <a:p>
            <a:pPr marL="443646" indent="-295764">
              <a:spcBef>
                <a:spcPts val="0"/>
              </a:spcBef>
              <a:buChar char="●"/>
            </a:pPr>
            <a:r>
              <a:rPr lang="de-DE" sz="900" dirty="0"/>
              <a:t>UBA (2022): Die Nutzung natürlicher Ressourcen: Bericht für Deutschland 2020. Online: https://www.umweltbundesamt.de/ressourcenbericht2022</a:t>
            </a:r>
          </a:p>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21</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AA2CB0D-4B58-0EA2-5F69-795A01341E47}"/>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435EFCA8-2F60-E369-04EE-8C69802C347F}"/>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48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39750"/>
            <a:ext cx="5400675" cy="4049713"/>
          </a:xfrm>
        </p:spPr>
      </p:sp>
      <p:sp>
        <p:nvSpPr>
          <p:cNvPr id="3" name="Notizenplatzhalter 2"/>
          <p:cNvSpPr>
            <a:spLocks noGrp="1"/>
          </p:cNvSpPr>
          <p:nvPr>
            <p:ph type="body" idx="1"/>
          </p:nvPr>
        </p:nvSpPr>
        <p:spPr/>
        <p:txBody>
          <a:bodyPr/>
          <a:lstStyle/>
          <a:p>
            <a:pPr marL="182563" indent="-182563">
              <a:spcBef>
                <a:spcPts val="349"/>
              </a:spcBef>
              <a:buFont typeface="Arial" panose="020B0604020202020204" pitchFamily="34" charset="0"/>
              <a:buChar char="•"/>
            </a:pPr>
            <a:r>
              <a:rPr lang="de-DE" dirty="0"/>
              <a:t>Der Rohstoffkonsum kann nach verschiedenen Kategorien der Endnachfrage untergliedert werden (UBA 2022:48): Investitionen, Konsum und Vorratsveränderungen. Die Investitionen in </a:t>
            </a:r>
            <a:r>
              <a:rPr lang="de-DE" sz="1200" b="0" i="0" u="none" strike="noStrike" cap="none" dirty="0">
                <a:solidFill>
                  <a:schemeClr val="dk1"/>
                </a:solidFill>
                <a:effectLst/>
                <a:latin typeface="Calibri"/>
                <a:ea typeface="Calibri"/>
                <a:cs typeface="Calibri"/>
                <a:sym typeface="Calibri"/>
              </a:rPr>
              <a:t>Gebäude, Infrastrukturen oder Ausrüstung wie Maschinen lagen in 2019 bei 573.000 t. Der Konsum wird von verschiedenen Akteuren getragen: den Staat, den privaten Haushalten und private Organisationen ohne Erwerbszweck, die insgesamt insgesamt 733.000 t im Jahr 2019 nutzten. Die Vorratsveränderungen mit ca. 23.000 t sind dahingehend unbedeutend. Betrachtet man den Konsum von Staat und Privat, so zeigt sich, mehr als vier fünftel des Rohstoffkonsum (ca. 82%) von Privat nachgefragt werden, der Staat ist nur für rund 18% für den Rohstoffkonsum verantwortlich.</a:t>
            </a:r>
          </a:p>
          <a:p>
            <a:pPr marL="182563" indent="-182563">
              <a:spcBef>
                <a:spcPts val="349"/>
              </a:spcBef>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Den größten Teil des Rohstoffkonsums verwendet der Staat für Öffentliche Verwaltung, Verteidigung und Sozialversicherung (63%). Das Gesundheitswesen benötig ca. 16% des Rohstoffkonsums. </a:t>
            </a:r>
          </a:p>
          <a:p>
            <a:pPr marL="182563" indent="-182563">
              <a:spcBef>
                <a:spcPts val="349"/>
              </a:spcBef>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Die privaten Haushalte verantworten für Ernährung (28% bzw. 168 Mio. t) und Wohnen (26% bzw. 156 Mio. t) mehr als die Hälft aller Ressourcen, die sie nutzen. Aber auch die Mobilität mit 18% bzw. 108 Mio. t und die Freizeit im weiten Sinne mit 13% bzw. 78 Mio. t sind gewichtig. Unter sonstiges mit 15% bzw. 90 Mio. t fallen Bekleidung, Gesundheit, Bildung, Telekommunikation und vieles anderes.</a:t>
            </a:r>
            <a:endParaRPr lang="de-DE" dirty="0"/>
          </a:p>
          <a:p>
            <a:pPr marL="221615" indent="0">
              <a:spcBef>
                <a:spcPts val="349"/>
              </a:spcBef>
            </a:pPr>
            <a:endParaRPr lang="de-DE" dirty="0"/>
          </a:p>
          <a:p>
            <a:pPr marL="0" indent="0">
              <a:spcBef>
                <a:spcPts val="349"/>
              </a:spcBef>
            </a:pPr>
            <a:r>
              <a:rPr lang="de-DE" b="1" dirty="0"/>
              <a:t>Quellen</a:t>
            </a:r>
            <a:r>
              <a:rPr lang="de-DE" dirty="0"/>
              <a:t>:</a:t>
            </a:r>
          </a:p>
          <a:p>
            <a:pPr marL="443646" indent="-295764">
              <a:spcBef>
                <a:spcPts val="0"/>
              </a:spcBef>
              <a:buChar char="●"/>
            </a:pPr>
            <a:r>
              <a:rPr lang="de-DE" sz="1200" dirty="0"/>
              <a:t>UBA (2022): Die Nutzung natürlicher Ressourcen: Bericht für Deutschland 2020. Online: https://www.umweltbundesamt.de/ressourcenbericht2022</a:t>
            </a:r>
            <a:endParaRPr lang="de-DE" dirty="0"/>
          </a:p>
          <a:p>
            <a:pPr marL="443646" indent="-295764">
              <a:spcBef>
                <a:spcPts val="0"/>
              </a:spcBef>
              <a:buChar char="●"/>
            </a:pPr>
            <a:endParaRPr lang="de-DE" sz="120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22</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00D2A996-D982-9026-E973-5C9A426A6A11}"/>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182790E0-C5CD-C0ED-AD3D-B3291A7ED38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8498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Die Abbildung zeigt den monatlichen Ressourcenverbrauch</a:t>
            </a:r>
            <a:r>
              <a:rPr lang="de-DE" baseline="0" dirty="0"/>
              <a:t> pro Kopf nach der Methodik des RMC für 2019 (UBA 2022:48).</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aseline="0" dirty="0"/>
              <a:t>Die größten Anteile am Gesamtverbrauch von ca. 600 kg haben Ernährung, Wohnen und Mobilität:</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aseline="0" dirty="0"/>
              <a:t>Den größten Anteil am Ressourcenverbrauch hat die Ernährung mit 169 kg bzw. 28%. Bei der Ernährung kommen diese vor allem aus den biotischen Rohstoffen der Nahrungsmittel (pflanzliche Produkte und Futtermittel für die Viehwirtschaft), aber auch gewissen Anteilen für Bauten, Ausrüstungen (Maschinen) sowie Energieträger (Transporte, Kühlung)</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aseline="0" dirty="0"/>
              <a:t> Beim Wohnen mit ca. 159 kg bzw.. 26% fallen vor allem die Energieträger für Heizung und Strom ins Gewicht, aber auch die nicht-metallischen Mineralien für die Bausubstanz sowie Metalle für die Armierung von Beton, Metalle für Fenster und Zäune sowie Rohre und elektrische Leitungen.</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aseline="0" dirty="0"/>
              <a:t>Die Mobilität ist geprägt durch die fossilen Kraftstoffe, die mehr als 70% des gesamten Ressourcenverbrauchs von 107 kg monatlich prägen. Der Metallanteil entsteht durch die Rohstoffe für die Kraftfahrzeuge aber auch die notwendige Infrastruktur (Ampeln, Beleuchtung, Straßenschilder etc.).</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aseline="0" dirty="0"/>
              <a:t>Auch die Freizeit ist von Bedeutung mit 81 kg bzw. 13% des Ressourcenverbrauchs. Die Freizeitgestaltung ist zumeist immer mit Infrastrukturen verbunden wie Sportanlagen, Kultureinrichtungen, Gasthäusern oder Hotels. Allerdings steht in diesem Bereich auch die Ernährung im Mittelpunkt, weshalb der hohe Anteil der Biomasse hervorsticht.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aseline="0" dirty="0"/>
              <a:t>Auch wenn die Daten somit älter sind – was bei den Berechnungen des Ressourcenaufwandes aber immer der Fall ist – so zeigen sie doch deutlich die Schwerpunkte des Ressourcenkonsums auf. Bei den obigen Mengen werden all jene Rohstoffe einem Endnachfrage-Bereich zugerechnet, die entlang der Wertschöpfungsketten der im Land konsumierten Produkte im In- und Ausland zum Einsatz kommen. Im Bereich Ernährung wurden zum Beispiel im Jahr 2014 269 Millionen Tonnen an Rohstoffen für die Ernährung aller Haushalte benötigt, dies entspricht 558 kg pro Haushalt bei rund 40 Mio. Haushalten (ebd.).</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baseline="0" dirty="0"/>
              <a:t>Auf das Wohnen entfallen rund 600 kg pro Monat, vor allem für Baustoffe und für die Energieträger.</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baseline="0" dirty="0"/>
              <a:t>Fast gleichauf liegt die Ernährung mit rund 560 kg. Neben den Fleisch- und Milchprodukten ist noch der Lebensmittelabfall von großer Bedeutung.</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baseline="0" dirty="0"/>
              <a:t>Auch die Freizeit ist mir rund 350 kg pro Monat und Haushalt wichtig. Der Hauptgrund ist, dass viele Freizeitaktivitäten eine Infrastruktur voraussetzen wie Fitnessstudios oder Sportstätten, aber auch Theater oder Bibliotheken. In dieses Segment fallen auch die Urlaubsaktivitäten mit Hotels und Schwimmbädern.</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baseline="0" dirty="0"/>
              <a:t>Die Mobilität benötigt pro Haushalt und Monat rund 70 kg Rohstoffe, hierbei sind sowohl der Straßenbau als auch die Treibstoffe enthalten.</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baseline="0" dirty="0"/>
              <a:t>Auch bei der Gesundheit zeigt sich, dass die Infrastruktur wie Krankenhäuser und Pflegeheime mit ihren großen Baumassen von Bedeutung sind. Insgesamt liegt der Rohstoffkonsum des deutschen Gesundheitssektors bei rund 107 Mio. t (</a:t>
            </a:r>
            <a:r>
              <a:rPr lang="de-DE" dirty="0"/>
              <a:t>Fraunhofergesellschaft</a:t>
            </a:r>
            <a:r>
              <a:rPr lang="de-DE" baseline="0" dirty="0"/>
              <a:t> 2021)</a:t>
            </a:r>
            <a:endParaRPr lang="de-DE" dirty="0"/>
          </a:p>
          <a:p>
            <a:pPr marL="0" marR="0" lvl="0" indent="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dirty="0"/>
          </a:p>
          <a:p>
            <a:pPr marL="0" lvl="0" indent="0" algn="l" rtl="0">
              <a:lnSpc>
                <a:spcPct val="100000"/>
              </a:lnSpc>
              <a:spcBef>
                <a:spcPts val="360"/>
              </a:spcBef>
              <a:spcAft>
                <a:spcPts val="0"/>
              </a:spcAft>
              <a:buSzPts val="1200"/>
              <a:buNone/>
            </a:pPr>
            <a:r>
              <a:rPr lang="de-DE" b="1" dirty="0"/>
              <a:t>Quellen:</a:t>
            </a:r>
          </a:p>
          <a:p>
            <a:pPr marL="171450" lvl="0" indent="-171450" algn="l" rtl="0">
              <a:lnSpc>
                <a:spcPct val="100000"/>
              </a:lnSpc>
              <a:spcBef>
                <a:spcPts val="360"/>
              </a:spcBef>
              <a:spcAft>
                <a:spcPts val="0"/>
              </a:spcAft>
              <a:buSzPts val="1200"/>
              <a:buFont typeface="Arial" charset="0"/>
              <a:buChar char="•"/>
            </a:pPr>
            <a:r>
              <a:rPr lang="de-DE" dirty="0"/>
              <a:t>UBA Umweltbundesamt 2018: Die Nutzung natürlicher Ressourcen. Online: https://www.umweltbundesamt.de/sites/default/files/medien/3521/publikationen/deuress18_de_bericht_web_f.pdf</a:t>
            </a:r>
          </a:p>
          <a:p>
            <a:pPr marL="171450" lvl="0" indent="-171450" algn="l" rtl="0">
              <a:lnSpc>
                <a:spcPct val="100000"/>
              </a:lnSpc>
              <a:spcBef>
                <a:spcPts val="360"/>
              </a:spcBef>
              <a:spcAft>
                <a:spcPts val="0"/>
              </a:spcAft>
              <a:buSzPts val="1200"/>
              <a:buFont typeface="Arial" charset="0"/>
              <a:buChar char="•"/>
            </a:pPr>
            <a:r>
              <a:rPr lang="de-DE" dirty="0"/>
              <a:t>Wirtschaftsuniversität Wien (2017): Berechnungen basierend auf Exiobase 3.3 im Rahmen des UBA Projektes „Wissenschaftliche Konzeption und Ausarbeitung eines Berichts „Ressourcennutzung in Deutschland“ (Forschungskennzahl 3714 93 105 0)</a:t>
            </a:r>
          </a:p>
          <a:p>
            <a:pPr marL="171450" lvl="0" indent="-171450" algn="l" rtl="0">
              <a:lnSpc>
                <a:spcPct val="100000"/>
              </a:lnSpc>
              <a:spcBef>
                <a:spcPts val="360"/>
              </a:spcBef>
              <a:spcAft>
                <a:spcPts val="0"/>
              </a:spcAft>
              <a:buSzPts val="1200"/>
              <a:buFont typeface="Arial" charset="0"/>
              <a:buChar char="•"/>
            </a:pPr>
            <a:r>
              <a:rPr lang="de-DE" dirty="0"/>
              <a:t>Destatis (2017): Private Konsumausgaben (Lebenshaltungskosten) – Deutschland. Online: https://www.destatis.de/DE/Themen/Gesellschaft-Umwelt/Einkommen-Konsum-Lebensbedingungen/Konsumausgaben-Lebenshaltungskosten/_inhalt.html</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dirty="0"/>
              <a:t>Fraunhofergesellschaft (2021): </a:t>
            </a:r>
            <a:r>
              <a:rPr lang="de-DE" sz="1200" b="0" i="0" u="none" strike="noStrike" cap="none" dirty="0">
                <a:solidFill>
                  <a:schemeClr val="dk1"/>
                </a:solidFill>
                <a:effectLst/>
                <a:latin typeface="Calibri"/>
                <a:ea typeface="Calibri"/>
                <a:cs typeface="Calibri"/>
                <a:sym typeface="Calibri"/>
              </a:rPr>
              <a:t>Gesundheitssektor: Ressourcen schonen für mehr Gesundheit, mehr Umweltschutz und weniger Kosten. Online: https://www.isi.fraunhofer.de/de/presse/2021/presseinfo-02-ressourcenschonung-im-gesundheitssektor.html</a:t>
            </a:r>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23</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2371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d268bbf509_0_114:notes"/>
          <p:cNvSpPr>
            <a:spLocks noGrp="1" noRot="1" noChangeAspect="1"/>
          </p:cNvSpPr>
          <p:nvPr>
            <p:ph type="sldImg" idx="2"/>
          </p:nvPr>
        </p:nvSpPr>
        <p:spPr>
          <a:xfrm>
            <a:off x="693738" y="549275"/>
            <a:ext cx="5400675" cy="4051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gd268bbf509_0_114:notes"/>
          <p:cNvSpPr txBox="1">
            <a:spLocks noGrp="1"/>
          </p:cNvSpPr>
          <p:nvPr>
            <p:ph type="body" idx="1"/>
          </p:nvPr>
        </p:nvSpPr>
        <p:spPr>
          <a:xfrm>
            <a:off x="678511" y="4713144"/>
            <a:ext cx="5431248" cy="4465291"/>
          </a:xfrm>
          <a:prstGeom prst="rect">
            <a:avLst/>
          </a:prstGeom>
          <a:noFill/>
          <a:ln>
            <a:noFill/>
          </a:ln>
        </p:spPr>
        <p:txBody>
          <a:bodyPr spcFirstLastPara="1" wrap="square" lIns="88714" tIns="88714" rIns="88714" bIns="88714" anchor="t" anchorCtr="0">
            <a:noAutofit/>
          </a:bodyPr>
          <a:lstStyle/>
          <a:p>
            <a:pPr marL="171450" indent="-171450">
              <a:spcBef>
                <a:spcPts val="349"/>
              </a:spcBef>
              <a:buFont typeface="Arial" panose="020B0604020202020204" pitchFamily="34" charset="0"/>
              <a:buChar char="•"/>
            </a:pPr>
            <a:r>
              <a:rPr lang="de-DE" dirty="0"/>
              <a:t>Die Abbildungen zeigen die Emissionen verschiedener Konsumbereiche in Deutschland (Daten für 2017). Heizung und Strom haben zusammen die gleiche Größenordnung wie die Mobilität mit mehr als 20%. Unsere Ernährung ist verantwortlich für 13% aller Emissionen. Die öffentlichen Emissionen sind Emissionen aus Schulen, Verwaltungen, Theater und Schwimmbäder, Straßenbeleuchtung und Verkehrszeichen und vielem mehr und kommen zusammen auf 10%. Der sonstige Konsum umfasst alle Bereiche des privaten und gewerblichen Lebens. Hier hat das Bauen den größten Anteil, gefolgt von dem, was wir sonst unter Konsum verstehen: Kleidung, Freizeit, Telekommunikation und Internet, Fernsehen, Waschen und Spülen, Kühlen und Kochen, Wohnungseinrichtung und vieles mehr. Insgesamt kommt der sonstige Konsum auf fast ein Drittel.</a:t>
            </a:r>
          </a:p>
          <a:p>
            <a:pPr marL="0" indent="0">
              <a:spcBef>
                <a:spcPts val="349"/>
              </a:spcBef>
            </a:pPr>
            <a:endParaRPr lang="de-DE" dirty="0"/>
          </a:p>
          <a:p>
            <a:pPr marL="0" indent="0">
              <a:spcBef>
                <a:spcPts val="349"/>
              </a:spcBef>
            </a:pPr>
            <a:r>
              <a:rPr lang="de-DE" b="1" dirty="0"/>
              <a:t>Quellen</a:t>
            </a:r>
            <a:r>
              <a:rPr lang="de-DE" dirty="0"/>
              <a:t>:</a:t>
            </a:r>
            <a:endParaRPr dirty="0"/>
          </a:p>
          <a:p>
            <a:pPr marL="166368" indent="-166368">
              <a:spcBef>
                <a:spcPts val="0"/>
              </a:spcBef>
              <a:buFont typeface="Arial" panose="020B0604020202020204" pitchFamily="34" charset="0"/>
              <a:buChar char="•"/>
            </a:pPr>
            <a:r>
              <a:rPr lang="de-DE" dirty="0"/>
              <a:t>UBA  o.J.: Treibhausgas Ausstoß pro Kopf in Deutschland nach Konsumbereichen 2017. Online: </a:t>
            </a:r>
            <a:r>
              <a:rPr lang="de-DE" dirty="0">
                <a:hlinkClick r:id="rId3"/>
              </a:rPr>
              <a:t>www.umweltbundesamt.de/bild/treibhausgas-ausstoss-pro-kopf-in-deutschland-nach</a:t>
            </a:r>
            <a:endParaRPr dirty="0"/>
          </a:p>
          <a:p>
            <a:pPr marL="0" indent="0">
              <a:spcBef>
                <a:spcPts val="0"/>
              </a:spcBef>
            </a:pPr>
            <a:endParaRPr dirty="0"/>
          </a:p>
          <a:p>
            <a:pPr marL="0" indent="0">
              <a:spcBef>
                <a:spcPts val="0"/>
              </a:spcBef>
            </a:pPr>
            <a:endParaRPr dirty="0"/>
          </a:p>
        </p:txBody>
      </p:sp>
      <p:sp>
        <p:nvSpPr>
          <p:cNvPr id="279" name="Google Shape;279;gd268bbf509_0_114: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latin typeface="Calibri"/>
                <a:ea typeface="Calibri"/>
                <a:cs typeface="Calibri"/>
                <a:sym typeface="Calibri"/>
              </a:rPr>
              <a:pPr algn="r">
                <a:buClr>
                  <a:schemeClr val="dk1"/>
                </a:buClr>
                <a:buSzPts val="325"/>
              </a:pPr>
              <a:t>24</a:t>
            </a:fld>
            <a:endParaRPr dirty="0">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19091929-FDA0-A0AB-0727-6D237CD51490}"/>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E49DEE31-C5E4-DC72-B1A8-78D2A5AA8DB9}"/>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25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80975" indent="-180975">
              <a:buFont typeface="Arial" panose="020B0604020202020204" pitchFamily="34" charset="0"/>
              <a:buChar char="•"/>
            </a:pPr>
            <a:r>
              <a:rPr lang="de-DE" dirty="0"/>
              <a:t>Die Entnahme, Verarbeitung und der Transport von Rohstoffen sind mit einem sehr hohen Energieverbrauch verbunden. Dadurch kommt es entlang des kompletten Produktlebenszyklus der Rohstoffen zu erheblichen Emissionen von Treibhausgasen. Rohstoffnutzung und Klimawandel sind somit sehr eng mit einander verbunden und können nicht separat betrachtet werden. </a:t>
            </a:r>
          </a:p>
          <a:p>
            <a:pPr marL="180975" indent="-180975">
              <a:buFont typeface="Arial" panose="020B0604020202020204" pitchFamily="34" charset="0"/>
              <a:buChar char="•"/>
            </a:pPr>
            <a:r>
              <a:rPr lang="de-DE" dirty="0"/>
              <a:t>Ende 2015 hat sich Deutschland im Rahmen des Kyoto-Protokolls dazu verpflichtet bis 2050 nahezu klimaneutral zu sein. Um die Pariser Klimaziele zu erreichen, ist es daher notwendig, entweder den Ressourcenverbrauch oder den Energieverbrauch aus fossilen Energieträgern zu senken. Der Rohstoffkonsum lässt sich aber nur wesentlich schwieriger beeinflussen, der zentral für den „Wohlstand“ einer Nation ist durch die gebaute Infrastruktur und die Art und Weise, die das Leben in den Industrienationen ausmacht mit individuellen Wohnformen, Mobilität, Ernährung und Konsum. Der Schlüssel für die Klimaneutralität ist deshalb die Transformation des Energiesystems, da diese wesentlich auf die Bereitstellung von Energie angewiesen sind. </a:t>
            </a:r>
          </a:p>
          <a:p>
            <a:pPr marL="180975" indent="-180975">
              <a:buFont typeface="Arial" panose="020B0604020202020204" pitchFamily="34" charset="0"/>
              <a:buChar char="•"/>
            </a:pPr>
            <a:r>
              <a:rPr lang="de-DE" dirty="0"/>
              <a:t>Das UBA hat dazu mehrerer Szenarios erstellt, bei denen eine mögliche Entwicklungen des Rohstoffkonsums und der THG Emissionen bis 2050 dargestellt werden. „</a:t>
            </a:r>
            <a:r>
              <a:rPr lang="de-DE" i="1" dirty="0"/>
              <a:t>Die Ergebnisse der ersten Szenario-Berechnungen zeigen, dass durch eine Energiewende und den Ausstieg aus fossilen Energieträgern sowie durch konsequente Umstellungen in den betrachteten Sektoren die Treibhausgasemissionen in Deutschland bis zum Jahre 2050 um 95% gegenüber 1990 gesenkt werden können</a:t>
            </a:r>
            <a:r>
              <a:rPr lang="de-DE" dirty="0"/>
              <a:t>.“ (UBA, 2018:61).</a:t>
            </a:r>
          </a:p>
          <a:p>
            <a:pPr marL="180975" indent="-180975">
              <a:buFont typeface="Arial" panose="020B0604020202020204" pitchFamily="34" charset="0"/>
              <a:buChar char="•"/>
            </a:pPr>
            <a:r>
              <a:rPr lang="de-DE" dirty="0"/>
              <a:t>Durch die Transformation des Energiesystems, d.h. die Erzeugung von Strom und Wärme aus erneuerbaren Quellen wie Wind, Sonne und Erdwärme besteht das größte Potential für den Klimaschutz. Mit EE-Strom können Elektrofahrzeuge emissionsfrei angetrieben werden und Wohnungen beheizt werden mit Wärmepumpen. Wärme kann auch mit Solarthermie erzeugt werden, aber ist auch durch Strom aus erneuerbaren Quellen leicht zugänglich. Erneuerbarer Strom ermöglicht auch die Erzeugung von Gründen Wasserstoff, der unabdingbar für die Herstellung von Zement und Stahl sowie von Chemieprodukten (Kunststoffen) ist. Bisher ist die Chemieindustrie einer der größten Verbraucher von Erdöl und Erdgas. Durch eine Ausweitung der Kreislaufwirtschaft wird auch der Energiebedarf insgesamt gesenkt, da die energieaufwändigen Vorstufen des Bergbaus und der Verhüttung entfallen. Wesentlich für die Klimaneutralität ist auch die Fleischreduktion, da alle Wiederkäuer Methan emittieren, ein Treibhausgas, was 26 mal so aktiv wie Kohlendioxid ist. Der letzte und schwierigste Schritt wäre die Suffizienz, d.h. der Verzicht auf Konsum.</a:t>
            </a:r>
          </a:p>
          <a:p>
            <a:endParaRPr lang="de-DE" dirty="0"/>
          </a:p>
          <a:p>
            <a:pPr marL="0" indent="0">
              <a:spcBef>
                <a:spcPts val="349"/>
              </a:spcBef>
            </a:pPr>
            <a:r>
              <a:rPr lang="de-DE" b="1" dirty="0"/>
              <a:t>Quellen</a:t>
            </a:r>
            <a:r>
              <a:rPr lang="de-DE" dirty="0"/>
              <a:t>:</a:t>
            </a:r>
          </a:p>
          <a:p>
            <a:pPr marL="443646" indent="-295764">
              <a:spcBef>
                <a:spcPts val="0"/>
              </a:spcBef>
              <a:buChar char="●"/>
            </a:pPr>
            <a:r>
              <a:rPr lang="de-DE" sz="900" dirty="0"/>
              <a:t>UBA (2020): Die Nutzung natürlicher Ressourcen: Bericht für Deutschland 2018. Online: </a:t>
            </a:r>
            <a:r>
              <a:rPr lang="de-DE" sz="900" dirty="0">
                <a:hlinkClick r:id="rId3"/>
              </a:rPr>
              <a:t>www.umweltbundesamt.de/publikationen/die-nutzung-natuerlicher-ressourcen-bericht-fuer</a:t>
            </a:r>
            <a:endParaRPr lang="de-DE" sz="90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25</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AA2CB0D-4B58-0EA2-5F69-795A01341E47}"/>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435EFCA8-2F60-E369-04EE-8C69802C347F}"/>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577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a:xfrm>
            <a:off x="678513" y="4598988"/>
            <a:ext cx="5431127" cy="4579485"/>
          </a:xfrm>
        </p:spPr>
        <p:txBody>
          <a:bodyPr/>
          <a:lstStyle/>
          <a:p>
            <a:pPr marL="171450" indent="-171450">
              <a:spcBef>
                <a:spcPts val="0"/>
              </a:spcBef>
              <a:buFont typeface="Arial" panose="020B0604020202020204" pitchFamily="34" charset="0"/>
              <a:buChar char="•"/>
            </a:pPr>
            <a:r>
              <a:rPr lang="de-DE" dirty="0"/>
              <a:t>Die Graphik zeigt, wie viele Erden notwendig wären, wenn jeder Mensch auf der Welt so lebt, wie eine Person in dem genannten Land: Würden alle Menschen wie wir in Deutschland leben, werden drei Erden benötigt, Damit befinden wir uns in dem Graphen etwa in der Mitte. </a:t>
            </a:r>
          </a:p>
          <a:p>
            <a:pPr marL="171450" indent="-171450">
              <a:spcBef>
                <a:spcPts val="0"/>
              </a:spcBef>
              <a:buFont typeface="Arial" panose="020B0604020202020204" pitchFamily="34" charset="0"/>
              <a:buChar char="•"/>
            </a:pPr>
            <a:r>
              <a:rPr lang="de-DE" dirty="0"/>
              <a:t>Würde die Weltbevölkerung so viele Ressourcen verbrauchen, wie ein durchschnittlicher US-Amerikaner, bräuchten wir immerhin 5 Erden. </a:t>
            </a:r>
          </a:p>
          <a:p>
            <a:pPr marL="171450" indent="-171450">
              <a:spcBef>
                <a:spcPts val="0"/>
              </a:spcBef>
              <a:buFont typeface="Arial" panose="020B0604020202020204" pitchFamily="34" charset="0"/>
              <a:buChar char="•"/>
            </a:pPr>
            <a:r>
              <a:rPr lang="de-DE" dirty="0"/>
              <a:t>Wenn jedoch jeder Mensch gleichviele Ressourcen wie eine durchschnittliche indische Person verbraucht, bräuchten wir weniger als eine Erde.</a:t>
            </a:r>
          </a:p>
          <a:p>
            <a:pPr marL="171450" indent="-171450">
              <a:spcBef>
                <a:spcPts val="0"/>
              </a:spcBef>
              <a:buFont typeface="Arial" panose="020B0604020202020204" pitchFamily="34" charset="0"/>
              <a:buChar char="•"/>
            </a:pPr>
            <a:r>
              <a:rPr lang="de-DE" dirty="0"/>
              <a:t>Interessant ist auch, dass China – das Land, welches häufig als Beispiel dafür genannt wird, dass andere Länder viel mehr Emissionen haben als Deutschland – einen geringeren Ressourcenverbrauch und geringere Emissionen hat, wenn sie auf die Einwohnerzahl heruntergerechnet werden. Die hohen Emissionen kommen durch die hohe Bevölkerungszahl zustande. Allein in China leben ungefähr 18 % der Weltbevölkerung, in Europa nur ca. 9%.</a:t>
            </a:r>
          </a:p>
          <a:p>
            <a:pPr marL="171450" indent="-171450">
              <a:buFont typeface="Arial" panose="020B0604020202020204" pitchFamily="34" charset="0"/>
              <a:buChar char="•"/>
            </a:pPr>
            <a:r>
              <a:rPr lang="de-DE" dirty="0"/>
              <a:t>Außerdem muss bei der Abbildung beachtet werden, dass hier, bis auf Indien, China und Russland, nur Industriestaaten aufgezeigt sind. Der weltweite Durchschnitt liegt unter allen aufgeführten Ländern (außer Indien). Dies bedeutet, dass die nicht aufgeführten Lände des globalen Südens ein ressourcenschonenderes Leben führen. Wenn in diesen Ländern jedoch in Zukunft auch ein höherer Wohlstand erwirtschaftet wird und die Lebensbedingungen sich verbessern, wird auch dort der Ressourcenverbrauch steigen. Die Industriestaaten und China müssten dann ihren Ressourcenverbrauch stark senken, um nicht die Ressourcen in kurzer Zeit zu erschöpfen.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Mit dem Drei-Erden-Problem ist auch die Frage der Verteilungsgerechtigkeit verbunden. Gerechtigkeit ist eine zentrale Frage für die Nachhaltigkeit. Die Definition der Nachhaltigkeit geht davon aus, dass alle derzeit lebenden und alle zukünftigen Generationen einen Anspruch auf ein "gutes" Leben haben. Ohne Frage haben Deutschland und andere Länder ein sehr hohes Wohlstands- und Entwicklungsniveau erreicht. Die Gesundheitsversorgung ist für alle Deutschen gesichert, jeder und jede hat einen Anspruch darauf, unabhängig ihres Einkommens, eine gute medizinische Versorgung zu erhalten. Die Mobilität wird durch den ÖPNV auch auf dem Lande – wenn auch eingeschränkt - gesichert. Unsere Schulen haben einen hohen baulichen Standard. Aber Selbstverständlichkeiten wie Türen und Fenster, ausreichende Stühle und Tische oder Schreibmaterial sind keine Selbstverständlichkeit in vielen Ländern der Welt. Die Länder des Südens werden deshalb zukünftig viel mehr Ressourcen benötigen, um auch nur annähernd unseren Lebensstandard zu erreichen. Aber das wirft ein großes Problem auf: Wenn alle so leben, wie wir in Deutschland, bräuchten wir drei Erden, um den weltweiten Ressourcenbedarf zu decken. Aber wir haben nur eine Erde!</a:t>
            </a:r>
          </a:p>
          <a:p>
            <a:pPr marL="171450" indent="-171450">
              <a:buFont typeface="Arial" panose="020B0604020202020204" pitchFamily="34" charset="0"/>
              <a:buChar char="•"/>
            </a:pPr>
            <a:endParaRPr lang="de-DE" dirty="0"/>
          </a:p>
          <a:p>
            <a:pPr marL="0" indent="0"/>
            <a:r>
              <a:rPr lang="de-DE" b="1" dirty="0"/>
              <a:t>Quellen</a:t>
            </a:r>
            <a:r>
              <a:rPr lang="de-DE" dirty="0"/>
              <a:t>: </a:t>
            </a:r>
          </a:p>
          <a:p>
            <a:pPr marL="166368" indent="-166368">
              <a:spcBef>
                <a:spcPts val="349"/>
              </a:spcBef>
              <a:buFont typeface="Arial" panose="020B0604020202020204" pitchFamily="34" charset="0"/>
              <a:buChar char="•"/>
            </a:pPr>
            <a:r>
              <a:rPr lang="de-DE" sz="1050" dirty="0"/>
              <a:t>Statista 2021: Die Welt ist nicht genug. Online: </a:t>
            </a:r>
            <a:r>
              <a:rPr lang="de-DE" sz="1050" dirty="0">
                <a:hlinkClick r:id="rId3"/>
              </a:rPr>
              <a:t>www.de.statista.com/infografik/10574/oekologischer-fussabdruck-die-welt-ist-nicht-genug/</a:t>
            </a:r>
            <a:endParaRPr lang="de-DE" sz="1050" dirty="0"/>
          </a:p>
          <a:p>
            <a:pPr marL="166368" indent="-166368">
              <a:spcBef>
                <a:spcPts val="349"/>
              </a:spcBef>
              <a:buFont typeface="Arial" panose="020B0604020202020204" pitchFamily="34" charset="0"/>
              <a:buChar char="•"/>
            </a:pPr>
            <a:endParaRPr lang="de-DE" dirty="0"/>
          </a:p>
          <a:p>
            <a:endParaRPr lang="de-DE" dirty="0"/>
          </a:p>
        </p:txBody>
      </p:sp>
      <p:sp>
        <p:nvSpPr>
          <p:cNvPr id="4" name="Foliennummernplatzhalter 3"/>
          <p:cNvSpPr>
            <a:spLocks noGrp="1"/>
          </p:cNvSpPr>
          <p:nvPr>
            <p:ph type="sldNum" idx="10"/>
          </p:nvPr>
        </p:nvSpPr>
        <p:spPr/>
        <p:txBody>
          <a:bodyPr/>
          <a:lstStyle/>
          <a:p>
            <a:pPr algn="r">
              <a:buClr>
                <a:schemeClr val="dk1"/>
              </a:buClr>
              <a:buSzPts val="325"/>
            </a:pPr>
            <a:fld id="{00000000-1234-1234-1234-123412341234}" type="slidenum">
              <a:rPr lang="tr-TR">
                <a:solidFill>
                  <a:schemeClr val="dk1"/>
                </a:solidFill>
                <a:latin typeface="Calibri"/>
                <a:ea typeface="Calibri"/>
                <a:cs typeface="Calibri"/>
                <a:sym typeface="Calibri"/>
              </a:rPr>
              <a:pPr algn="r">
                <a:buClr>
                  <a:schemeClr val="dk1"/>
                </a:buClr>
                <a:buSzPts val="325"/>
              </a:pPr>
              <a:t>26</a:t>
            </a:fld>
            <a:endParaRPr lang="tr-TR"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C464ED93-C6A6-C209-2B8D-E1167E5BA442}"/>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947F9AEE-C145-F786-DA55-BAA97A8ADCD4}"/>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239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Ein weiteres Konzept der Nachhaltigkeit ist das Konzept der planetaren Grenzen, welches von einem Kreis von Wissenschaftlern um Rockström 2009 entwickelt wurde (BMUV o.J.). Im Mittelpunkt steht die ökologische Leistungsfähigkeit der Erde, für die an Hand von 9 zentralen Systemen und Prozessen Belastungsgrenzen aufgezeigt wurden. Diese sind (vgl. Helmholtz 2022):</a:t>
            </a:r>
          </a:p>
          <a:p>
            <a:pPr marL="628650" lvl="1" indent="-171450">
              <a:buFont typeface="Arial" panose="020B0604020202020204" pitchFamily="34" charset="0"/>
              <a:buChar char="•"/>
            </a:pPr>
            <a:r>
              <a:rPr lang="de-DE" dirty="0"/>
              <a:t>Klimawandel: Der Klimawandel führt in jetzt schon und in näherer Zukunft dazu, dass bisher besiedelte Gebiete unbewohnbar werden da dort eine Selbstversorgung der Menschen nicht mehr möglich sein wird. Die Folgen werden eine verstärkte Migration sein und Nahrungsmittelknappheiten. Langfristig wird der Anstieg der Meeresspiegel diese Situation verschärfen.</a:t>
            </a:r>
          </a:p>
          <a:p>
            <a:pPr marL="628650" lvl="1" indent="-171450">
              <a:buFont typeface="Arial" panose="020B0604020202020204" pitchFamily="34" charset="0"/>
              <a:buChar char="•"/>
            </a:pPr>
            <a:r>
              <a:rPr lang="de-DE" dirty="0"/>
              <a:t>Neue Substanzen und modifizierte Lebensformen: Es ist unklar, wie sich neue chemische Verbindungen wie </a:t>
            </a:r>
            <a:r>
              <a:rPr lang="de-DE" sz="1200" b="0" i="0" u="none" strike="noStrike" cap="none" dirty="0">
                <a:solidFill>
                  <a:schemeClr val="dk1"/>
                </a:solidFill>
                <a:effectLst/>
                <a:latin typeface="Calibri"/>
                <a:ea typeface="Calibri"/>
                <a:cs typeface="Calibri"/>
                <a:sym typeface="Calibri"/>
              </a:rPr>
              <a:t>per- und polyfluorierten Alkylverbindungen auf die Biosphäre auswirken. Am Beispiel von Plastikabfällen im Meer und Mikroplastik sehen wir aber deutlich, dass nicht-natürliche Verbindungen große Schäden in der Biosphäre anrichten können</a:t>
            </a:r>
            <a:endParaRPr lang="de-DE" dirty="0"/>
          </a:p>
          <a:p>
            <a:pPr marL="628650" lvl="1" indent="-171450">
              <a:buFont typeface="Arial" panose="020B0604020202020204" pitchFamily="34" charset="0"/>
              <a:buChar char="•"/>
            </a:pPr>
            <a:r>
              <a:rPr lang="de-DE" dirty="0"/>
              <a:t>Ozonverlust in der Stratosphäre: Das Ozonloch wurde durch gasige FCKW Fluor-Chlor-Kohlenwasserstoffe hervorgerufen, welche sich zersetzen und die dann Ozon angreifen. Ozon mindert die UV-Einstrahlung auf der Erde und die Hautkrebs hervorruft, aber auch alle anderen Lebewesen schädigt.</a:t>
            </a:r>
          </a:p>
          <a:p>
            <a:pPr marL="628650" lvl="1" indent="-171450">
              <a:buFont typeface="Arial" panose="020B0604020202020204" pitchFamily="34" charset="0"/>
              <a:buChar char="•"/>
            </a:pPr>
            <a:r>
              <a:rPr lang="de-DE" dirty="0"/>
              <a:t>Aerosolgehalt in der Stratosphäre: Aerosole sind kleinste feste (Ruß) oder flüssige (Öldämpfe) Partikel in der Atmosphäre. Dieser Faktor wird als Bedeutsam gesehen, da sie in Verbindung mit der Wolkenbildung einerseits und der Gesundheit am Entstehungsort angesehen werden. Es ist aber unklar, ob es hier Belastungsgrenzen gibt.</a:t>
            </a:r>
          </a:p>
          <a:p>
            <a:pPr marL="628650" lvl="1" indent="-171450">
              <a:buFont typeface="Arial" panose="020B0604020202020204" pitchFamily="34" charset="0"/>
              <a:buChar char="•"/>
            </a:pPr>
            <a:r>
              <a:rPr lang="de-DE" dirty="0"/>
              <a:t>Versauerung der Meere: Die Verbrennung von Kohle und Öl führt aufgrund der Schwefelverbindungen in diesen fossilen Ressourcen immer zur Entstehung von Schwefeldioxid und dann zu sauren löslichen Verbindungen, die den pH-Wert der Meere absenken. Dies beeinflusst viele Meeresorganismen (Korallen) und damit auch die Nahrungsketten insgesamt.</a:t>
            </a:r>
          </a:p>
          <a:p>
            <a:pPr marL="628650" lvl="1" indent="-171450">
              <a:buFont typeface="Arial" panose="020B0604020202020204" pitchFamily="34" charset="0"/>
              <a:buChar char="•"/>
            </a:pPr>
            <a:r>
              <a:rPr lang="de-DE" dirty="0"/>
              <a:t>Stickstoff: Im Laufe der Jahrmillionen hat sich ein Stickstoff-Kreislauf ausgebildet, den der Mensch durch Düngung gravierend verändert hat. Nitrat im Grundwasser und Fließgewässern mit den Folgen der Überdüngung sind bekannte Phänomene.</a:t>
            </a:r>
          </a:p>
          <a:p>
            <a:pPr marL="628650" lvl="1" indent="-171450">
              <a:buFont typeface="Arial" panose="020B0604020202020204" pitchFamily="34" charset="0"/>
              <a:buChar char="•"/>
            </a:pPr>
            <a:r>
              <a:rPr lang="de-DE" dirty="0"/>
              <a:t>Phosphor: Gleiches gilt für den Phosphor-Kreislauf, wobei hier einerseits ein hoher Phosphat-Anteil durch Waschmittel in die Fließgewässer eingetragen wird, und andererseits Phosphat inzwischen ein knappes Gut ist, ohne den unsere industrielle und hocheffiziente Landwirtschaft nicht möglich ist.</a:t>
            </a:r>
          </a:p>
          <a:p>
            <a:pPr marL="628650" lvl="1" indent="-171450">
              <a:buFont typeface="Arial" panose="020B0604020202020204" pitchFamily="34" charset="0"/>
              <a:buChar char="•"/>
            </a:pPr>
            <a:r>
              <a:rPr lang="de-DE" dirty="0"/>
              <a:t>Süßwassernutzung: Die Süßwasserreserven der Erde sind endlich und viele Länder verbrauchen mehr als sich neu bildet. Der Klimawandel zeigt, dass auch in Europa das Süßwasser knapp wird.</a:t>
            </a:r>
          </a:p>
          <a:p>
            <a:pPr marL="628650" lvl="1" indent="-171450">
              <a:buFont typeface="Arial" panose="020B0604020202020204" pitchFamily="34" charset="0"/>
              <a:buChar char="•"/>
            </a:pPr>
            <a:r>
              <a:rPr lang="de-DE" dirty="0"/>
              <a:t>Landnutzungswandel: Dies ist die Umwandlung von Naturland in Kulturland. Durch diesen Wandel wird auch die Biodiversität verringert, da es nicht mehr genug natürlichen Lebensraum für Pflanzen und Tiere gibt.</a:t>
            </a:r>
          </a:p>
          <a:p>
            <a:pPr marL="628650" lvl="1" indent="-171450">
              <a:buFont typeface="Arial" panose="020B0604020202020204" pitchFamily="34" charset="0"/>
              <a:buChar char="•"/>
            </a:pPr>
            <a:r>
              <a:rPr lang="de-DE" dirty="0"/>
              <a:t>Funktionale Vielfalt: Diese bezieht sich auf die Funktionalität von Ökosystemen. Durch Umwelteinflüsse und menschliche Eingriffe wird die Funktionalität gestört oder sogar vollkommen vernichtet. Beispiele sind der Aralsee, der für die Baumwollbewässerung inzwischen vertrocknet und versalzen ist oder die </a:t>
            </a:r>
            <a:r>
              <a:rPr lang="de-DE" dirty="0" err="1"/>
              <a:t>Cota</a:t>
            </a:r>
            <a:r>
              <a:rPr lang="de-DE" dirty="0"/>
              <a:t> de </a:t>
            </a:r>
            <a:r>
              <a:rPr lang="de-DE" dirty="0" err="1"/>
              <a:t>Donana</a:t>
            </a:r>
            <a:r>
              <a:rPr lang="de-DE" dirty="0"/>
              <a:t> in Südspanien, ein Feuchtgebiet mit Weltkulturerbe-Status, dass dem durch den Anbau für Erdbeeren </a:t>
            </a:r>
            <a:r>
              <a:rPr lang="de-DE" dirty="0" err="1"/>
              <a:t>systmatisch</a:t>
            </a:r>
            <a:r>
              <a:rPr lang="de-DE" dirty="0"/>
              <a:t> das Wasser abgegraben wird. Auch hier wurden bisher keine planetaren Grenzen festgelegt.</a:t>
            </a:r>
          </a:p>
          <a:p>
            <a:pPr marL="628650" lvl="1" indent="-171450">
              <a:buFont typeface="Arial" panose="020B0604020202020204" pitchFamily="34" charset="0"/>
              <a:buChar char="•"/>
            </a:pPr>
            <a:r>
              <a:rPr lang="de-DE" dirty="0"/>
              <a:t>Genetische Vielfalt: Die Umwandlung von Naturflächen – insbesondere der tropischen Waldgebiete – und der massive Einsatz von Pestiziden in Verbindung mit der industriellen Landwirtschaft führen zum Aussterben vieler Arten. Da jede Art aber für andere Arten von Bedeutung ist, setzt so ein kaskadenartiger Verlust der biologischen Vielfalt ein. Hierzu gehört auch die genetische Vielfalt der Nutztiere und Nutzpflanzen – diese ist inzwischen immer kleiner geworden.</a:t>
            </a:r>
          </a:p>
          <a:p>
            <a:pPr marL="171450" indent="-171450">
              <a:buFont typeface="Arial" panose="020B0604020202020204" pitchFamily="34" charset="0"/>
              <a:buChar char="•"/>
            </a:pPr>
            <a:r>
              <a:rPr lang="de-DE" dirty="0"/>
              <a:t>Bei den planetaren Grenzen sind die Stoffkreisläufe Stickstoff und Phosphor weltweit weit überschritten, ebenso für die genetische Vielfalt. Beim Landnutzungswandel und dem Klimawandel wurde der sichere Handlungsspielraum ebenso überschritten, es drohen Folgen mit unkalkulierbarem Risiko. Beim Klimawandel sind sie inzwischen ersichtlich (Trockenzeiten und Dürren einerseits, heftige Niederschläge und Überschwemmungen andererseits).</a:t>
            </a:r>
          </a:p>
          <a:p>
            <a:pPr marL="0" indent="0"/>
            <a:r>
              <a:rPr lang="de-DE" dirty="0"/>
              <a:t>Für Deutschland sind die Belastungsgrenzen für Stickstoff und den Landnutzungswandel überschritten. Die Bereiche Klimawandel und Phosphor haben ebenfalls den sicheren Handlungsspielraum überschritten.</a:t>
            </a:r>
          </a:p>
          <a:p>
            <a:pPr marL="0" indent="0"/>
            <a:r>
              <a:rPr lang="de-DE" b="1" dirty="0"/>
              <a:t>Quellen</a:t>
            </a:r>
          </a:p>
          <a:p>
            <a:pPr marL="171450" indent="-171450">
              <a:buFont typeface="Arial" panose="020B0604020202020204" pitchFamily="34" charset="0"/>
              <a:buChar char="•"/>
            </a:pPr>
            <a:r>
              <a:rPr lang="de-DE" b="0" dirty="0"/>
              <a:t>BMUV (o.J.): Planetare Belastungsgrenzen. Online: https://www.bmuv.de/themen/nachhaltigkeit-digitalisierung/nachhaltigkeit/integriertes-umweltprogramm-2030/planetare-belastbarkeitsgrenzen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Helmholtz Klima Initiative (2022): </a:t>
            </a:r>
            <a:r>
              <a:rPr lang="de-DE" sz="1200" b="0" i="0" u="none" strike="noStrike" cap="none" dirty="0">
                <a:solidFill>
                  <a:schemeClr val="dk1"/>
                </a:solidFill>
                <a:effectLst/>
                <a:latin typeface="Calibri"/>
                <a:ea typeface="Calibri"/>
                <a:cs typeface="Calibri"/>
                <a:sym typeface="Calibri"/>
              </a:rPr>
              <a:t>Planetare Grenzen: Neun Leitplanken für die Zukunft. Online: https://www.helmholtz-klima.de/planetare-belastungs-grenzen</a:t>
            </a:r>
            <a:endParaRPr lang="de-DE" b="0" dirty="0"/>
          </a:p>
          <a:p>
            <a:pPr marL="171450" indent="-171450">
              <a:buFont typeface="Arial" panose="020B0604020202020204" pitchFamily="34" charset="0"/>
              <a:buChar char="•"/>
            </a:pPr>
            <a:r>
              <a:rPr lang="de-DE" b="0" dirty="0"/>
              <a:t>Rockström, </a:t>
            </a:r>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27</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10117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28</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3B22C3CB-14DA-0759-C916-52A64419A2B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167124E8-8F0C-BC77-A87F-E4908EC82711}"/>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435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126228dd463_0_16:notes"/>
          <p:cNvSpPr>
            <a:spLocks noGrp="1" noRot="1" noChangeAspect="1"/>
          </p:cNvSpPr>
          <p:nvPr>
            <p:ph type="sldImg" idx="2"/>
          </p:nvPr>
        </p:nvSpPr>
        <p:spPr>
          <a:xfrm>
            <a:off x="67786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126228dd463_0_16:notes"/>
          <p:cNvSpPr txBox="1">
            <a:spLocks noGrp="1"/>
          </p:cNvSpPr>
          <p:nvPr>
            <p:ph type="body" idx="1"/>
          </p:nvPr>
        </p:nvSpPr>
        <p:spPr>
          <a:xfrm>
            <a:off x="678511" y="4713144"/>
            <a:ext cx="5431248" cy="4465291"/>
          </a:xfrm>
          <a:prstGeom prst="rect">
            <a:avLst/>
          </a:prstGeom>
        </p:spPr>
        <p:txBody>
          <a:bodyPr spcFirstLastPara="1" wrap="square" lIns="88714" tIns="88714" rIns="88714" bIns="88714" anchor="t" anchorCtr="0">
            <a:noAutofit/>
          </a:bodyPr>
          <a:lstStyle/>
          <a:p>
            <a:pPr marL="0" indent="0">
              <a:spcBef>
                <a:spcPts val="349"/>
              </a:spcBef>
            </a:pPr>
            <a:endParaRPr dirty="0"/>
          </a:p>
        </p:txBody>
      </p:sp>
      <p:sp>
        <p:nvSpPr>
          <p:cNvPr id="684" name="Google Shape;684;g126228dd463_0_16:notes"/>
          <p:cNvSpPr txBox="1">
            <a:spLocks noGrp="1"/>
          </p:cNvSpPr>
          <p:nvPr>
            <p:ph type="sldNum" idx="12"/>
          </p:nvPr>
        </p:nvSpPr>
        <p:spPr>
          <a:xfrm>
            <a:off x="3844899" y="9426289"/>
            <a:ext cx="2941661" cy="495660"/>
          </a:xfrm>
          <a:prstGeom prst="rect">
            <a:avLst/>
          </a:prstGeom>
        </p:spPr>
        <p:txBody>
          <a:bodyPr spcFirstLastPara="1" wrap="square" lIns="96090" tIns="48032" rIns="96090" bIns="48032" anchor="b" anchorCtr="0">
            <a:noAutofit/>
          </a:bodyPr>
          <a:lstStyle/>
          <a:p>
            <a:pPr algn="r">
              <a:buClr>
                <a:schemeClr val="dk1"/>
              </a:buClr>
              <a:buSzPts val="325"/>
            </a:pPr>
            <a:fld id="{00000000-1234-1234-1234-123412341234}" type="slidenum">
              <a:rPr lang="de-DE"/>
              <a:pPr algn="r">
                <a:buClr>
                  <a:schemeClr val="dk1"/>
                </a:buClr>
                <a:buSzPts val="325"/>
              </a:pPr>
              <a:t>29</a:t>
            </a:fld>
            <a:endParaRPr dirty="0"/>
          </a:p>
        </p:txBody>
      </p:sp>
      <p:sp>
        <p:nvSpPr>
          <p:cNvPr id="2" name="Fußzeilenplatzhalter 1">
            <a:extLst>
              <a:ext uri="{FF2B5EF4-FFF2-40B4-BE49-F238E27FC236}">
                <a16:creationId xmlns:a16="http://schemas.microsoft.com/office/drawing/2014/main" id="{CBAAFC7A-25F1-910D-D475-455101547DE4}"/>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44544BED-0017-490C-64A9-6FED1E8BDC9E}"/>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668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703261" y="4598988"/>
            <a:ext cx="5381627" cy="5236128"/>
          </a:xfrm>
        </p:spPr>
        <p:txBody>
          <a:bodyPr/>
          <a:lstStyle/>
          <a:p>
            <a:pPr marL="180975" indent="-180975">
              <a:buFont typeface="Arial" panose="020B0604020202020204" pitchFamily="34" charset="0"/>
              <a:buChar char="•"/>
            </a:pPr>
            <a:r>
              <a:rPr lang="de-DE" sz="1100" dirty="0"/>
              <a:t>Aluminium tritt</a:t>
            </a:r>
            <a:r>
              <a:rPr lang="de-DE" sz="1100" baseline="0" dirty="0"/>
              <a:t> auf der Erde natürlicherweise nur in Aluminiumverbindungen auf. Die ertragsreichste Verbindung nennt man Bauxit. In dem Verwitterungsprodukt aus Kalk und Silikatgesteinen liegt der Aluminiumanteil häufig über 50%. Der Rohstoff für die Aluminiumproduktion wird im Tagebau gewonnen. Festes Gestein wird gesprengt, lockere Schichten werden abgebaggert.</a:t>
            </a:r>
          </a:p>
          <a:p>
            <a:pPr marL="180975" indent="-180975">
              <a:buFont typeface="Arial" panose="020B0604020202020204" pitchFamily="34" charset="0"/>
              <a:buChar char="•"/>
            </a:pPr>
            <a:r>
              <a:rPr lang="de-DE" sz="1100" baseline="0" dirty="0"/>
              <a:t>Die Verhüttung wandelt das Bauxit zu Aluminiumoxid um mithilfe des Bayer-Verfahrens. Das Bauxit wird gebrochen und gemahlen und in einem Druckbehälter mit Natronlauge bei 170°C bis 180°C vermischt. Die verschiedenen Bestanteile des Minerals reagieren unterschiedlich. Das lösliche Natriumaluminat kann hierbei von dem sogenannten Rotschlamm getrennt werden. Dieser besteht aus Eisen- und Titanoxid, daher der Name Rotschlamm, und ist stark gesundheitsgefährdend und im hohem Maße gefährlich für die Biosphäre. </a:t>
            </a:r>
          </a:p>
          <a:p>
            <a:pPr marL="180975" indent="-180975">
              <a:buFont typeface="Arial" panose="020B0604020202020204" pitchFamily="34" charset="0"/>
              <a:buChar char="•"/>
            </a:pPr>
            <a:r>
              <a:rPr lang="de-DE" sz="1100" baseline="0" dirty="0"/>
              <a:t>Aus dem Natriumaluminat entsteht durch Abkühlung auf etwa 60°C reines Aluminiumhydroxid. Dieses wird in einem Drehrohrofen bei 1000°C -1300°C zu Aluminiumoxid gebrannt. Sein Name „Tonerde“ kommt von seiner sehr feinen weißen Pulverform. Für eine Tonne Aluminiumoxid benötigt man je nach Reinheitsgrat des Bauxits 2-3 t Bauxit. </a:t>
            </a:r>
          </a:p>
          <a:p>
            <a:pPr marL="180975" indent="-180975">
              <a:buFont typeface="Arial" panose="020B0604020202020204" pitchFamily="34" charset="0"/>
              <a:buChar char="•"/>
            </a:pPr>
            <a:r>
              <a:rPr lang="de-DE" sz="1100" baseline="0" dirty="0"/>
              <a:t>Zur Weiterverarbeitung zu Reinaluminium wird das Aluminiumoxid in Hüttenwerke gebracht, wo mit Hilfe einer Schmelzflusselektrolyse Aluminiumoxid in flüssiges Aluminium und Sauerstoff zerlegt wird. Durch Zugabe eine Aluminium-Fluor-Minerals – Kryolith – wird der Schmelzpunkt des Oxides abgesenkt. An Kohle-Elektroden erfolgt eine Redoxreaktion, das Aluminium wird reduziert (Elektronenaufnahme) und scheidet sich als flüssiges Aluminium ab, da es einen niedrigen Schmelzpunkt von 600 Grad hat. An der Anode scheidet sich Sauerstoff ab (der dabei die Elektrode oxidiert zu Kohlendioxid). Für ein</a:t>
            </a:r>
            <a:r>
              <a:rPr lang="de-DE" sz="1100" dirty="0"/>
              <a:t> Kilo Aluminium benötigt eine Aluminiumhütte rund 14 kWh Energie.</a:t>
            </a:r>
          </a:p>
          <a:p>
            <a:pPr marL="180975" marR="0" lvl="0" indent="-180975"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100" dirty="0"/>
              <a:t>Aluminium ist leicht formbar, aber in reiner Form nicht gut nutzbar. Deshalb wird Aluminium zumeist legiert mit anderen Metallen wie Be, Mg, Mn, Cu, Ni, Si, Sn oder Zn. Die Legierung erfolgt zumeist mechanisch durch Kneten. Durch Strangpress- oder ziehverfahren oder Walzen kann die Legierung in eine beliebige Form gebracht werden. Wichtige Halbzeuge sind Stangen, Rohre, Platten oder Drähte.</a:t>
            </a:r>
          </a:p>
          <a:p>
            <a:pPr marL="180975" marR="0" lvl="0" indent="-180975"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100" dirty="0"/>
              <a:t>Wesentlich zudem ist der Aluminiumguss. Mit verschiedenen Gußtechniken können komplexe Produkte wie z.B. Motoren aus Aluminium hergestellt werden. Diese verfügen über außerordentliche Eigenschaften wie Stabilität oder Temperaturunempfindlichkeit bei gleichzeitiger „einfacher“ Herstellung.</a:t>
            </a:r>
          </a:p>
          <a:p>
            <a:pPr marL="180975" indent="-180975"/>
            <a:endParaRPr lang="de-DE" baseline="0" dirty="0"/>
          </a:p>
          <a:p>
            <a:pPr marL="180975" indent="-180975"/>
            <a:r>
              <a:rPr lang="de-DE" b="1" dirty="0"/>
              <a:t>Quellen:</a:t>
            </a:r>
          </a:p>
          <a:p>
            <a:pPr marL="180975" indent="-180975">
              <a:buFont typeface="Arial" panose="020B0604020202020204" pitchFamily="34" charset="0"/>
              <a:buChar char="•"/>
            </a:pPr>
            <a:r>
              <a:rPr lang="de-DE" sz="900" baseline="0" dirty="0"/>
              <a:t>Metalljosten,</a:t>
            </a:r>
            <a:r>
              <a:rPr lang="de-DE" sz="900" dirty="0"/>
              <a:t> o.J., „Bayer-Verfahren“, online: </a:t>
            </a:r>
            <a:r>
              <a:rPr lang="de-DE" sz="900" dirty="0">
                <a:hlinkClick r:id="rId3"/>
              </a:rPr>
              <a:t>https://www.mejo.de/service/aluminium/aluminium-geschichte.html</a:t>
            </a:r>
            <a:endParaRPr lang="de-DE" sz="900" dirty="0"/>
          </a:p>
          <a:p>
            <a:pPr marL="180975" indent="-180975">
              <a:buFont typeface="Arial" panose="020B0604020202020204" pitchFamily="34" charset="0"/>
              <a:buChar char="•"/>
            </a:pPr>
            <a:r>
              <a:rPr lang="de-DE" sz="900" dirty="0"/>
              <a:t>allesüberAlu, o.J., „Herstellung und Verarbeitung“, online: </a:t>
            </a:r>
            <a:r>
              <a:rPr lang="de-DE" sz="900" dirty="0">
                <a:hlinkClick r:id="rId4"/>
              </a:rPr>
              <a:t>https://www.allesueberalu.de/herstellung-und-verarbeitung.html</a:t>
            </a:r>
            <a:endParaRPr lang="de-DE" sz="900" dirty="0"/>
          </a:p>
          <a:p>
            <a:endParaRPr lang="de-DE" dirty="0"/>
          </a:p>
          <a:p>
            <a:endParaRPr lang="de-DE" baseline="0" dirty="0"/>
          </a:p>
          <a:p>
            <a:endParaRPr lang="de-DE" dirty="0"/>
          </a:p>
        </p:txBody>
      </p:sp>
      <p:sp>
        <p:nvSpPr>
          <p:cNvPr id="4" name="Foliennummernplatzhalter 3"/>
          <p:cNvSpPr>
            <a:spLocks noGrp="1"/>
          </p:cNvSpPr>
          <p:nvPr>
            <p:ph type="sldNum" idx="10"/>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30</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FC99267-7A79-79CF-8825-D6D623A3A65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C2659E56-24ED-3920-F610-9D03C21910EC}"/>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6597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pPr marL="0" indent="0">
              <a:spcBef>
                <a:spcPts val="388"/>
              </a:spcBef>
            </a:pPr>
            <a:r>
              <a:rPr lang="de-DE" dirty="0"/>
              <a:t>Aluminium hat spezifische Eigenschaften, die es als Konstruktionsmaterial einzigartig machen. </a:t>
            </a:r>
          </a:p>
          <a:p>
            <a:pPr marL="171450" indent="-171450">
              <a:spcBef>
                <a:spcPts val="388"/>
              </a:spcBef>
              <a:buFont typeface="Arial" panose="020B0604020202020204" pitchFamily="34" charset="0"/>
              <a:buChar char="•"/>
            </a:pPr>
            <a:r>
              <a:rPr lang="de-DE" dirty="0"/>
              <a:t>Aluminium ist ein Leichtmetall mit einer geringen Dichte von 2,7 g/cm</a:t>
            </a:r>
            <a:r>
              <a:rPr lang="de-DE" baseline="30000" dirty="0"/>
              <a:t>3</a:t>
            </a:r>
            <a:r>
              <a:rPr lang="de-DE" dirty="0"/>
              <a:t>. Zum Vergleich: Die Dichte von Eisen liegt bei 7,9 g/cm</a:t>
            </a:r>
            <a:r>
              <a:rPr lang="de-DE" baseline="30000" dirty="0"/>
              <a:t>3</a:t>
            </a:r>
            <a:r>
              <a:rPr lang="de-DE" dirty="0"/>
              <a:t>. </a:t>
            </a:r>
          </a:p>
          <a:p>
            <a:pPr marL="171450" indent="-171450">
              <a:spcBef>
                <a:spcPts val="388"/>
              </a:spcBef>
              <a:buFont typeface="Arial" panose="020B0604020202020204" pitchFamily="34" charset="0"/>
              <a:buChar char="•"/>
            </a:pPr>
            <a:r>
              <a:rPr lang="de-DE" dirty="0"/>
              <a:t>Es ist stabil gegen Umwelteinflüsse, da es eine Oxidschicht ausbildet, die weitgehende Korrosion verhindert. </a:t>
            </a:r>
          </a:p>
          <a:p>
            <a:pPr marL="171450" indent="-171450">
              <a:spcBef>
                <a:spcPts val="388"/>
              </a:spcBef>
              <a:buFont typeface="Arial" panose="020B0604020202020204" pitchFamily="34" charset="0"/>
              <a:buChar char="•"/>
            </a:pPr>
            <a:r>
              <a:rPr lang="de-DE" dirty="0"/>
              <a:t>Es hat außerdem eine hohe Leitfähigkeit mit </a:t>
            </a:r>
            <a:r>
              <a:rPr lang="de-DE" sz="1200" b="0" i="0" u="none" strike="noStrike" cap="none" dirty="0">
                <a:solidFill>
                  <a:schemeClr val="dk1"/>
                </a:solidFill>
                <a:effectLst/>
                <a:latin typeface="Calibri"/>
                <a:ea typeface="Calibri"/>
                <a:cs typeface="Calibri"/>
                <a:sym typeface="Calibri"/>
              </a:rPr>
              <a:t>38 bis ca. 34 m/Ohm*mm² bei Reinaluminium</a:t>
            </a:r>
            <a:r>
              <a:rPr lang="de-DE" dirty="0"/>
              <a:t>. Diese ist zwar nur ca. 64% der Leitfähigkeit von Kupfer, aber bezogen auf das Gewicht doppelt so hoch wie von Kupfer. Deshalb können Hochspannungsleitungen aus Aluminium hergestellt werden.</a:t>
            </a:r>
          </a:p>
          <a:p>
            <a:pPr marL="171450" indent="-171450">
              <a:spcBef>
                <a:spcPts val="388"/>
              </a:spcBef>
              <a:buFont typeface="Arial" panose="020B0604020202020204" pitchFamily="34" charset="0"/>
              <a:buChar char="•"/>
            </a:pPr>
            <a:r>
              <a:rPr lang="de-DE" dirty="0"/>
              <a:t>Aluminium ist sehr schwach paramagnetisch, das heißt, es wird nur schwach von Magneten angezogen. Daher wird es nur Abschirmung elektrischer Geräte verwendet.</a:t>
            </a:r>
          </a:p>
          <a:p>
            <a:pPr marL="171450" indent="-171450">
              <a:spcBef>
                <a:spcPts val="388"/>
              </a:spcBef>
              <a:buFont typeface="Arial" panose="020B0604020202020204" pitchFamily="34" charset="0"/>
              <a:buChar char="•"/>
            </a:pPr>
            <a:r>
              <a:rPr lang="de-DE" dirty="0"/>
              <a:t>Die hohe Wärmeleitfähigkeit von Aluminium begünstigt seine Verwendung in z.B. IT-Geräten oder in Wärmeaustauschern in Fahrzeigen.</a:t>
            </a:r>
          </a:p>
          <a:p>
            <a:pPr marL="171450" indent="-171450">
              <a:spcBef>
                <a:spcPts val="388"/>
              </a:spcBef>
              <a:buFont typeface="Arial" panose="020B0604020202020204" pitchFamily="34" charset="0"/>
              <a:buChar char="•"/>
            </a:pPr>
            <a:r>
              <a:rPr lang="de-DE" dirty="0"/>
              <a:t>Zudem ist es leicht bearbeitbar und allen gängigen Maschinen.</a:t>
            </a:r>
          </a:p>
          <a:p>
            <a:pPr marL="276860" indent="-276860">
              <a:spcBef>
                <a:spcPts val="388"/>
              </a:spcBef>
              <a:buFont typeface="Arial"/>
              <a:buChar char="•"/>
            </a:pPr>
            <a:endParaRPr lang="de-DE" dirty="0"/>
          </a:p>
          <a:p>
            <a:pPr marL="0" indent="0">
              <a:spcBef>
                <a:spcPts val="388"/>
              </a:spcBef>
            </a:pPr>
            <a:r>
              <a:rPr lang="de-DE" b="1" dirty="0"/>
              <a:t>Quellen:</a:t>
            </a:r>
          </a:p>
          <a:p>
            <a:pPr marL="171450" indent="-171450">
              <a:spcBef>
                <a:spcPts val="388"/>
              </a:spcBef>
              <a:buFont typeface="Arial" panose="020B0604020202020204" pitchFamily="34" charset="0"/>
              <a:buChar char="•"/>
            </a:pPr>
            <a:r>
              <a:rPr lang="en-US" dirty="0"/>
              <a:t>Ostermann, F. (2014). Anwendungstechnologie Aluminum (3. Auflage), Berlin, Springer. S. 213</a:t>
            </a:r>
            <a:endParaRPr lang="de-DE" dirty="0"/>
          </a:p>
          <a:p>
            <a:pPr marL="0" indent="0">
              <a:spcBef>
                <a:spcPts val="388"/>
              </a:spcBef>
            </a:pPr>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31</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FA19E8B-D389-840A-7A7B-E55BBC51367D}"/>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B7484987-4934-6820-0679-DD2B20C6842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308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Aluminium ist nach Sauerstoff und Silizium das 3. häufigste Element in der Erdkruste (vgl. Spektrum o.J.). </a:t>
            </a:r>
          </a:p>
          <a:p>
            <a:pPr marL="171450" indent="-171450">
              <a:buFont typeface="Arial" panose="020B0604020202020204" pitchFamily="34" charset="0"/>
              <a:buChar char="•"/>
            </a:pPr>
            <a:r>
              <a:rPr lang="de-DE" dirty="0"/>
              <a:t>Es liegt meist in Oxydischer bzw. hydroxydischer Form vor z.B. als </a:t>
            </a:r>
            <a:r>
              <a:rPr lang="de-DE" sz="1200" b="0" i="0" u="none" strike="noStrike" cap="none" dirty="0">
                <a:solidFill>
                  <a:schemeClr val="dk1"/>
                </a:solidFill>
                <a:effectLst/>
                <a:latin typeface="Calibri"/>
                <a:ea typeface="Calibri"/>
                <a:cs typeface="Calibri"/>
                <a:sym typeface="Calibri"/>
              </a:rPr>
              <a:t>Diaspor (</a:t>
            </a:r>
            <a:r>
              <a:rPr lang="el-GR" sz="1200" b="0" i="0" u="none" strike="noStrike" cap="none" dirty="0">
                <a:solidFill>
                  <a:schemeClr val="dk1"/>
                </a:solidFill>
                <a:effectLst/>
                <a:latin typeface="Calibri"/>
                <a:ea typeface="Calibri"/>
                <a:cs typeface="Calibri"/>
                <a:sym typeface="Calibri"/>
              </a:rPr>
              <a:t>α-</a:t>
            </a:r>
            <a:r>
              <a:rPr lang="de-DE" sz="1200" b="0" i="0" u="none" strike="noStrike" cap="none" dirty="0">
                <a:solidFill>
                  <a:schemeClr val="dk1"/>
                </a:solidFill>
                <a:effectLst/>
                <a:latin typeface="Calibri"/>
                <a:ea typeface="Calibri"/>
                <a:cs typeface="Calibri"/>
                <a:sym typeface="Calibri"/>
              </a:rPr>
              <a:t>AlOOH, rhombisch), Böhmit (</a:t>
            </a:r>
            <a:r>
              <a:rPr lang="el-GR" sz="1200" b="0" i="0" u="none" strike="noStrike" cap="none" dirty="0">
                <a:solidFill>
                  <a:schemeClr val="dk1"/>
                </a:solidFill>
                <a:effectLst/>
                <a:latin typeface="Calibri"/>
                <a:ea typeface="Calibri"/>
                <a:cs typeface="Calibri"/>
                <a:sym typeface="Calibri"/>
              </a:rPr>
              <a:t>γ-</a:t>
            </a:r>
            <a:r>
              <a:rPr lang="de-DE" sz="1200" b="0" i="0" u="none" strike="noStrike" cap="none" dirty="0">
                <a:solidFill>
                  <a:schemeClr val="dk1"/>
                </a:solidFill>
                <a:effectLst/>
                <a:latin typeface="Calibri"/>
                <a:ea typeface="Calibri"/>
                <a:cs typeface="Calibri"/>
                <a:sym typeface="Calibri"/>
              </a:rPr>
              <a:t>AlOOH, rhombisch), Hydrargillit (Gibbsit, </a:t>
            </a:r>
            <a:r>
              <a:rPr lang="el-GR" sz="1200" b="0" i="0" u="none" strike="noStrike" cap="none" dirty="0">
                <a:solidFill>
                  <a:schemeClr val="dk1"/>
                </a:solidFill>
                <a:effectLst/>
                <a:latin typeface="Calibri"/>
                <a:ea typeface="Calibri"/>
                <a:cs typeface="Calibri"/>
                <a:sym typeface="Calibri"/>
              </a:rPr>
              <a:t>γ-</a:t>
            </a:r>
            <a:r>
              <a:rPr lang="de-DE" sz="1200" b="0" i="0" u="none" strike="noStrike" cap="none" dirty="0">
                <a:solidFill>
                  <a:schemeClr val="dk1"/>
                </a:solidFill>
                <a:effectLst/>
                <a:latin typeface="Calibri"/>
                <a:ea typeface="Calibri"/>
                <a:cs typeface="Calibri"/>
                <a:sym typeface="Calibri"/>
              </a:rPr>
              <a:t>Al(OH)</a:t>
            </a:r>
            <a:r>
              <a:rPr lang="de-DE" sz="1200" b="0" i="0" u="none" strike="noStrike" cap="none" baseline="-25000" dirty="0">
                <a:solidFill>
                  <a:schemeClr val="dk1"/>
                </a:solidFill>
                <a:effectLst/>
                <a:latin typeface="Calibri"/>
                <a:ea typeface="Calibri"/>
                <a:cs typeface="Calibri"/>
                <a:sym typeface="Calibri"/>
              </a:rPr>
              <a:t>3</a:t>
            </a:r>
            <a:r>
              <a:rPr lang="de-DE" sz="1200" b="0" i="0" u="none" strike="noStrike" cap="none" dirty="0">
                <a:solidFill>
                  <a:schemeClr val="dk1"/>
                </a:solidFill>
                <a:effectLst/>
                <a:latin typeface="Calibri"/>
                <a:ea typeface="Calibri"/>
                <a:cs typeface="Calibri"/>
                <a:sym typeface="Calibri"/>
              </a:rPr>
              <a:t>, monoklin) oder Alumogel (Kliachit, AlOOH+aq, amorph).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Es geht auch Verbindungen mit Flur oder Silizium ein z.B. in Kryolith (</a:t>
            </a:r>
            <a:r>
              <a:rPr lang="el-GR" sz="1200" b="0" i="0" u="none" strike="noStrike" cap="none" dirty="0">
                <a:solidFill>
                  <a:schemeClr val="dk1"/>
                </a:solidFill>
                <a:effectLst/>
                <a:latin typeface="Calibri"/>
                <a:ea typeface="Calibri"/>
                <a:cs typeface="Calibri"/>
                <a:sym typeface="Calibri"/>
              </a:rPr>
              <a:t>α-</a:t>
            </a:r>
            <a:r>
              <a:rPr lang="de-DE" sz="1200" b="0" i="0" u="none" strike="noStrike" cap="none" dirty="0">
                <a:solidFill>
                  <a:schemeClr val="dk1"/>
                </a:solidFill>
                <a:effectLst/>
                <a:latin typeface="Calibri"/>
                <a:ea typeface="Calibri"/>
                <a:cs typeface="Calibri"/>
                <a:sym typeface="Calibri"/>
              </a:rPr>
              <a:t>Na</a:t>
            </a:r>
            <a:r>
              <a:rPr lang="de-DE" sz="1200" b="0" i="0" u="none" strike="noStrike" cap="none" baseline="-25000" dirty="0">
                <a:solidFill>
                  <a:schemeClr val="dk1"/>
                </a:solidFill>
                <a:effectLst/>
                <a:latin typeface="Calibri"/>
                <a:ea typeface="Calibri"/>
                <a:cs typeface="Calibri"/>
                <a:sym typeface="Calibri"/>
              </a:rPr>
              <a:t>3</a:t>
            </a:r>
            <a:r>
              <a:rPr lang="de-DE" sz="1200" b="0" i="0" u="none" strike="noStrike" cap="none" dirty="0">
                <a:solidFill>
                  <a:schemeClr val="dk1"/>
                </a:solidFill>
                <a:effectLst/>
                <a:latin typeface="Calibri"/>
                <a:ea typeface="Calibri"/>
                <a:cs typeface="Calibri"/>
                <a:sym typeface="Calibri"/>
              </a:rPr>
              <a:t>[AlF</a:t>
            </a:r>
            <a:r>
              <a:rPr lang="de-DE" sz="1200" b="0" i="0" u="none" strike="noStrike" cap="none" baseline="-25000" dirty="0">
                <a:solidFill>
                  <a:schemeClr val="dk1"/>
                </a:solidFill>
                <a:effectLst/>
                <a:latin typeface="Calibri"/>
                <a:ea typeface="Calibri"/>
                <a:cs typeface="Calibri"/>
                <a:sym typeface="Calibri"/>
              </a:rPr>
              <a:t>6</a:t>
            </a:r>
            <a:r>
              <a:rPr lang="de-DE" sz="1200" b="0" i="0" u="none" strike="noStrike" cap="none" dirty="0">
                <a:solidFill>
                  <a:schemeClr val="dk1"/>
                </a:solidFill>
                <a:effectLst/>
                <a:latin typeface="Calibri"/>
                <a:ea typeface="Calibri"/>
                <a:cs typeface="Calibri"/>
                <a:sym typeface="Calibri"/>
              </a:rPr>
              <a:t>], monoklin, über 560º kubisch) oder Andalusit (Al</a:t>
            </a:r>
            <a:r>
              <a:rPr lang="de-DE" sz="1200" b="0" i="0" u="none" strike="noStrike" cap="none" baseline="-25000" dirty="0">
                <a:solidFill>
                  <a:schemeClr val="dk1"/>
                </a:solidFill>
                <a:effectLst/>
                <a:latin typeface="Calibri"/>
                <a:ea typeface="Calibri"/>
                <a:cs typeface="Calibri"/>
                <a:sym typeface="Calibri"/>
              </a:rPr>
              <a:t>2</a:t>
            </a:r>
            <a:r>
              <a:rPr lang="de-DE" sz="1200" b="0" i="0" u="none" strike="noStrike" cap="none" dirty="0">
                <a:solidFill>
                  <a:schemeClr val="dk1"/>
                </a:solidFill>
                <a:effectLst/>
                <a:latin typeface="Calibri"/>
                <a:ea typeface="Calibri"/>
                <a:cs typeface="Calibri"/>
                <a:sym typeface="Calibri"/>
              </a:rPr>
              <a:t>[O|SiO</a:t>
            </a:r>
            <a:r>
              <a:rPr lang="de-DE" sz="1200" b="0" i="0" u="none" strike="noStrike" cap="none" baseline="-25000" dirty="0">
                <a:solidFill>
                  <a:schemeClr val="dk1"/>
                </a:solidFill>
                <a:effectLst/>
                <a:latin typeface="Calibri"/>
                <a:ea typeface="Calibri"/>
                <a:cs typeface="Calibri"/>
                <a:sym typeface="Calibri"/>
              </a:rPr>
              <a:t>4</a:t>
            </a:r>
            <a:r>
              <a:rPr lang="de-DE" sz="1200" b="0" i="0" u="none" strike="noStrike" cap="none" dirty="0">
                <a:solidFill>
                  <a:schemeClr val="dk1"/>
                </a:solidFill>
                <a:effectLst/>
                <a:latin typeface="Calibri"/>
                <a:ea typeface="Calibri"/>
                <a:cs typeface="Calibri"/>
                <a:sym typeface="Calibri"/>
              </a:rPr>
              <a:t>], rhombisch).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Derartige Mischungen bilden dann die bekannten Aluminiumminerale wie</a:t>
            </a:r>
            <a:r>
              <a:rPr lang="de-DE" dirty="0"/>
              <a:t> </a:t>
            </a:r>
          </a:p>
          <a:p>
            <a:pPr marL="628650" lvl="1" indent="-171450">
              <a:buFont typeface="Arial" panose="020B0604020202020204" pitchFamily="34" charset="0"/>
              <a:buChar char="•"/>
            </a:pPr>
            <a:r>
              <a:rPr lang="de-DE" dirty="0"/>
              <a:t>Bauxit (Aluminiumoxide und –hydroxid vermischt mit Eisenoxiden und –hydroxiden) oder </a:t>
            </a:r>
          </a:p>
          <a:p>
            <a:pPr marL="628650" lvl="1" indent="-171450">
              <a:buFont typeface="Arial" panose="020B0604020202020204" pitchFamily="34" charset="0"/>
              <a:buChar char="•"/>
            </a:pPr>
            <a:r>
              <a:rPr lang="de-DE" dirty="0"/>
              <a:t>Feldspat (Aluminiumsilikat mit vielen anderen Metallen).</a:t>
            </a:r>
          </a:p>
          <a:p>
            <a:pPr marL="171450" indent="-171450">
              <a:buFont typeface="Arial" panose="020B0604020202020204" pitchFamily="34" charset="0"/>
              <a:buChar char="•"/>
            </a:pPr>
            <a:r>
              <a:rPr lang="de-DE" dirty="0"/>
              <a:t>Durch seine Farbe und Oberflächenbeschaffenheit werden ca. 75% des auffallenden Lichts (sichtbares Licht) und 90% der auffallenden Wärme (Infrarotwellen) reflektiert. Dies macht es zu einem „reflektierenden“ Dämmmaterial für z.B. Gebäuden oder Satelliten.</a:t>
            </a:r>
          </a:p>
          <a:p>
            <a:pPr marL="171450" indent="-171450">
              <a:buFont typeface="Arial" panose="020B0604020202020204" pitchFamily="34" charset="0"/>
              <a:buChar char="•"/>
            </a:pPr>
            <a:r>
              <a:rPr lang="de-DE" dirty="0"/>
              <a:t>Es ist leicht zu verarbeiten, hat ein geringes Gewicht, es ist biegsam und dennoch sehr stabil</a:t>
            </a:r>
          </a:p>
          <a:p>
            <a:pPr marL="180975" indent="-180975"/>
            <a:r>
              <a:rPr lang="de-DE" b="1" noProof="0" dirty="0"/>
              <a:t>Quellen</a:t>
            </a:r>
            <a:r>
              <a:rPr lang="de-DE" b="1" dirty="0"/>
              <a:t>: </a:t>
            </a:r>
          </a:p>
          <a:p>
            <a:pPr marL="180975" indent="-180975">
              <a:buFont typeface="Arial" panose="020B0604020202020204" pitchFamily="34" charset="0"/>
              <a:buChar char="•"/>
            </a:pPr>
            <a:r>
              <a:rPr lang="de-DE" dirty="0"/>
              <a:t>Spektrum (o.J.): Lexikon der Geowissenschaften: Aluminiumminerale. Online: https://www.spektrum.de/lexikon/geowissenschaften/aluminiumminerale/595</a:t>
            </a:r>
          </a:p>
          <a:p>
            <a:pPr marL="180975" indent="-180975">
              <a:buFont typeface="Arial" panose="020B0604020202020204" pitchFamily="34" charset="0"/>
              <a:buChar char="•"/>
            </a:pPr>
            <a:r>
              <a:rPr lang="de-DE" dirty="0"/>
              <a:t>Statista, 2022. "</a:t>
            </a:r>
            <a:r>
              <a:rPr lang="de-DE" dirty="0">
                <a:hlinkClick r:id="rId3"/>
              </a:rPr>
              <a:t>www.de.statista.com/statistik/daten/studie/1124582/umfrage/haeufigste-elemente-der-erdkruste/</a:t>
            </a:r>
            <a:r>
              <a:rPr lang="de-DE" dirty="0"/>
              <a:t>", zuletzt geprüft: 08.06.2022</a:t>
            </a:r>
          </a:p>
          <a:p>
            <a:pPr marL="180975" indent="-180975">
              <a:buFont typeface="Arial" panose="020B0604020202020204" pitchFamily="34" charset="0"/>
              <a:buChar char="•"/>
            </a:pPr>
            <a:r>
              <a:rPr lang="de-DE" dirty="0"/>
              <a:t>Ostermann, F. (2014). Anwendungstechnologie Aluminium (3. Auflage), Berlin, Springer. S. 215, 741</a:t>
            </a:r>
          </a:p>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32</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8D596E65-FA63-9994-F53D-C08A38C4DD8A}"/>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99752214-742F-1AA7-C366-C4ABB875CC39}"/>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9906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a:noFill/>
          <a:ln w="12700" cap="flat" cmpd="sng">
            <a:solidFill>
              <a:srgbClr val="000000"/>
            </a:solidFill>
            <a:prstDash val="solid"/>
            <a:round/>
            <a:headEnd type="none" w="sm" len="sm"/>
            <a:tailEnd type="none" w="sm" len="sm"/>
          </a:ln>
        </p:spPr>
      </p:sp>
      <p:sp>
        <p:nvSpPr>
          <p:cNvPr id="3" name="Notizenplatzhalter 2"/>
          <p:cNvSpPr>
            <a:spLocks noGrp="1"/>
          </p:cNvSpPr>
          <p:nvPr>
            <p:ph type="body" idx="1"/>
          </p:nvPr>
        </p:nvSpPr>
        <p:spPr/>
        <p:txBody>
          <a:bodyPr/>
          <a:lstStyle/>
          <a:p>
            <a:pPr marL="171450" marR="0" indent="-171450" algn="l" rtl="0">
              <a:lnSpc>
                <a:spcPct val="100000"/>
              </a:lnSpc>
              <a:spcBef>
                <a:spcPts val="0"/>
              </a:spcBef>
              <a:spcAft>
                <a:spcPts val="0"/>
              </a:spcAft>
              <a:buClr>
                <a:schemeClr val="dk1"/>
              </a:buClr>
              <a:buSzPts val="1200"/>
              <a:buFont typeface="Arial" panose="020B0604020202020204" pitchFamily="34" charset="0"/>
              <a:buChar char="•"/>
              <a:tabLst/>
            </a:pPr>
            <a:r>
              <a:rPr lang="de-DE" sz="1200" b="0" i="0" u="none" strike="noStrike" cap="none" dirty="0">
                <a:solidFill>
                  <a:schemeClr val="dk1"/>
                </a:solidFill>
                <a:latin typeface="Calibri"/>
                <a:cs typeface="Calibri"/>
                <a:sym typeface="Calibri"/>
              </a:rPr>
              <a:t>Die Reichweiten von Rohstoffen sind Hinweise darauf, wie lange ein Rohstoff noch verfügbar sein wird, das heißt, wie lange die Ressourcen vorhanden sein werden. Es gibt die statische und die dynamische Reichweite.</a:t>
            </a:r>
          </a:p>
          <a:p>
            <a:pPr marL="628650" marR="0" lvl="1" indent="-171450" algn="l" rtl="0">
              <a:lnSpc>
                <a:spcPct val="100000"/>
              </a:lnSpc>
              <a:spcBef>
                <a:spcPts val="0"/>
              </a:spcBef>
              <a:spcAft>
                <a:spcPts val="0"/>
              </a:spcAft>
              <a:buClr>
                <a:schemeClr val="dk1"/>
              </a:buClr>
              <a:buSzPts val="1200"/>
              <a:buFont typeface="Arial" panose="020B0604020202020204" pitchFamily="34" charset="0"/>
              <a:buChar char="•"/>
              <a:tabLst/>
            </a:pPr>
            <a:r>
              <a:rPr lang="de-DE" sz="1200" b="0" i="0" u="none" strike="noStrike" cap="none" dirty="0">
                <a:solidFill>
                  <a:schemeClr val="dk1"/>
                </a:solidFill>
                <a:latin typeface="Calibri"/>
                <a:cs typeface="Calibri"/>
                <a:sym typeface="Calibri"/>
              </a:rPr>
              <a:t>Die statische Reichweite von Rohstoffen gibt die Zeitspanne an, für welche die Reserven bei konstanter Fördermenge und Verbrauch noch ausreichen werden. Sie wird durch ein Verhältnis aus Fördermenge und Rohstoffvorkommen berechnet. Dies bedeutet, dass damit nur nicht-erneuerbare Rohstoffe gemeint sind. Nicht mitberechnet werden Recyclingraten oder nicht-bekannte oder nicht-verwertbare Rohstoffvorkommen.</a:t>
            </a:r>
          </a:p>
          <a:p>
            <a:pPr marL="628650" marR="0" lvl="1"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latin typeface="Calibri"/>
                <a:cs typeface="Calibri"/>
                <a:sym typeface="Calibri"/>
              </a:rPr>
              <a:t>Die dynamische Reichweite geht nicht von einem konstanten Verbrauch der Rohstoffe aus, sondern von einem dynamischen. Die Rate, mit der sich der Verbrauch zuletzt geändert hat, wird verwendet, um den Verbrauch der Ressource in der Zukunft vorherzusehen und so die voraussichtliche Verfügbarkeitsdauer zu berechnen.</a:t>
            </a:r>
          </a:p>
          <a:p>
            <a:pPr marL="171450" marR="0" indent="-171450" algn="l" rtl="0">
              <a:lnSpc>
                <a:spcPct val="100000"/>
              </a:lnSpc>
              <a:spcBef>
                <a:spcPts val="0"/>
              </a:spcBef>
              <a:spcAft>
                <a:spcPts val="0"/>
              </a:spcAft>
              <a:buClr>
                <a:schemeClr val="dk1"/>
              </a:buClr>
              <a:buSzPts val="1200"/>
              <a:buFont typeface="Arial" panose="020B0604020202020204" pitchFamily="34" charset="0"/>
              <a:buChar char="•"/>
              <a:tabLst/>
            </a:pPr>
            <a:r>
              <a:rPr lang="de-DE" sz="1200" b="0" i="0" u="none" strike="noStrike" cap="none" dirty="0">
                <a:solidFill>
                  <a:schemeClr val="dk1"/>
                </a:solidFill>
                <a:latin typeface="Calibri"/>
                <a:cs typeface="Calibri"/>
                <a:sym typeface="Calibri"/>
              </a:rPr>
              <a:t>Im Jahre 2000 wurden ca. 150 Mio. t Bauxit gefördert  (BGR 2013), dies ergab eine statische Reichweite von mehr als 200 Jahren, wenn man die heute bekannten Reserven von mehr als 31 Milliarden t zu Grund legt (USGS 2023). In 2010 lag die Bergwerksförderung von Bauxit jedoch schon bei 260 Mio. t, die statische Reichweite betrug dann nur noch ca. 120 Jahren. In 2021 wurden 380 Mio. t Bauxit gefördert und die Reichweit sinkt auf ca. 80 Jahre. </a:t>
            </a:r>
          </a:p>
          <a:p>
            <a:pPr marL="171450" marR="0" indent="-171450" algn="l" rtl="0">
              <a:lnSpc>
                <a:spcPct val="100000"/>
              </a:lnSpc>
              <a:spcBef>
                <a:spcPts val="0"/>
              </a:spcBef>
              <a:spcAft>
                <a:spcPts val="0"/>
              </a:spcAft>
              <a:buClr>
                <a:schemeClr val="dk1"/>
              </a:buClr>
              <a:buSzPts val="1200"/>
              <a:buFont typeface="Arial" panose="020B0604020202020204" pitchFamily="34" charset="0"/>
              <a:buChar char="•"/>
              <a:tabLst/>
            </a:pPr>
            <a:r>
              <a:rPr lang="de-DE" dirty="0"/>
              <a:t>Reserven sind die nach dem derzeitigen Stand der Technik und der Kosten abbaubaren Rohstoffe, die statische Reichweite beläuft sich somit auf mehr als 77 Jahre</a:t>
            </a:r>
          </a:p>
          <a:p>
            <a:pPr marL="171450" marR="0" indent="-171450" algn="l" rtl="0">
              <a:lnSpc>
                <a:spcPct val="100000"/>
              </a:lnSpc>
              <a:spcBef>
                <a:spcPts val="0"/>
              </a:spcBef>
              <a:spcAft>
                <a:spcPts val="0"/>
              </a:spcAft>
              <a:buClr>
                <a:schemeClr val="dk1"/>
              </a:buClr>
              <a:buSzPts val="1200"/>
              <a:buFont typeface="Arial" panose="020B0604020202020204" pitchFamily="34" charset="0"/>
              <a:buChar char="•"/>
              <a:tabLst/>
            </a:pPr>
            <a:r>
              <a:rPr lang="de-DE" dirty="0"/>
              <a:t>Hinzukommen noch die Ressourcen der Aluminiummineralien, die sich auf 55 bis 75 Milliarden Tonnen geschätzt werden. Ressourcen sind derzeit noch nicht abbauwürdig.</a:t>
            </a:r>
          </a:p>
          <a:p>
            <a:pPr marL="171450" marR="0" indent="-171450" algn="l" rtl="0">
              <a:lnSpc>
                <a:spcPct val="100000"/>
              </a:lnSpc>
              <a:spcBef>
                <a:spcPts val="0"/>
              </a:spcBef>
              <a:spcAft>
                <a:spcPts val="0"/>
              </a:spcAft>
              <a:buClr>
                <a:schemeClr val="dk1"/>
              </a:buClr>
              <a:buSzPts val="1200"/>
              <a:buFont typeface="Arial" panose="020B0604020202020204" pitchFamily="34" charset="0"/>
              <a:buChar char="•"/>
              <a:tabLst/>
            </a:pPr>
            <a:endParaRPr lang="de-DE" dirty="0"/>
          </a:p>
          <a:p>
            <a:pPr marL="180975" indent="-180975">
              <a:spcBef>
                <a:spcPts val="0"/>
              </a:spcBef>
            </a:pPr>
            <a:r>
              <a:rPr lang="de-DE" b="1" noProof="0" dirty="0"/>
              <a:t>Quellen:</a:t>
            </a:r>
          </a:p>
          <a:p>
            <a:pPr marL="180975" marR="0" lvl="0" indent="-180975"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noProof="0" dirty="0"/>
              <a:t>BGR (o.J.): Lebensdauer. Online: </a:t>
            </a:r>
            <a:r>
              <a:rPr lang="de-DE" sz="1200" noProof="0" dirty="0">
                <a:hlinkClick r:id="rId3"/>
              </a:rPr>
              <a:t>https://www.bgr.bund.de/DE/Themen/Min_rohstoffe/Rohstoffverfuegbarkeit/min_Lebensdauer.html</a:t>
            </a:r>
            <a:r>
              <a:rPr lang="de-DE" sz="1200" noProof="0" dirty="0"/>
              <a:t>; zuletzt geprüft: 12.08.2022</a:t>
            </a:r>
          </a:p>
          <a:p>
            <a:pPr marL="180975" marR="0" lvl="0" indent="-180975"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noProof="0" dirty="0"/>
              <a:t>BGR (2013): Aluminium/Bauxit – Rohstoffwirtschaftliche Steckbriefe. Online: https://www.bgr.bund.de/DE/Themen/Min_rohstoffe/Downloads/rohstoffsteckbrief_al.pdf</a:t>
            </a:r>
          </a:p>
          <a:p>
            <a:pPr marL="180975" marR="0" lvl="0" indent="-180975"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noProof="0" dirty="0"/>
              <a:t>Scholz R., Wellmer, F.-W. (2013). Approaching a dynamic view on the availability of mineral resources: What we may learn from the case of phosphorus? Global Environmental Change. Band 23. S. 11 - 27. </a:t>
            </a:r>
            <a:r>
              <a:rPr lang="de-DE" sz="1200" noProof="0" dirty="0">
                <a:hlinkClick r:id="rId4"/>
              </a:rPr>
              <a:t>www.sciencedirect.com/science/article/pii/S0959378012001264</a:t>
            </a:r>
            <a:r>
              <a:rPr lang="de-DE" sz="1200" noProof="0" dirty="0"/>
              <a:t>. </a:t>
            </a:r>
            <a:r>
              <a:rPr lang="de-DE" sz="1200" noProof="0" dirty="0">
                <a:hlinkClick r:id="rId5"/>
              </a:rPr>
              <a:t>www.doi.org/10.1016/j.gloenvcha.2012.10.013</a:t>
            </a:r>
            <a:r>
              <a:rPr lang="de-DE" sz="1200" noProof="0" dirty="0"/>
              <a:t>.</a:t>
            </a:r>
          </a:p>
          <a:p>
            <a:pPr marL="180975" indent="-180975">
              <a:buFont typeface="Arial" panose="020B0604020202020204" pitchFamily="34" charset="0"/>
              <a:buChar char="•"/>
            </a:pPr>
            <a:r>
              <a:rPr lang="de-DE" sz="1200" noProof="0" dirty="0"/>
              <a:t>U.S. Geological Survey (2020). Mineral Commodity Summeries 2020. Online: https://pubs.usgs.gov/periodicals/mcs2020/mcs2020.pdf</a:t>
            </a:r>
          </a:p>
          <a:p>
            <a:pPr marL="180975" indent="-180975">
              <a:buFont typeface="Arial" panose="020B0604020202020204" pitchFamily="34" charset="0"/>
              <a:buChar char="•"/>
            </a:pPr>
            <a:r>
              <a:rPr lang="de-DE" sz="1200" noProof="0" dirty="0"/>
              <a:t>U.S. Geological Survey (2022). Bauxite and Alumina. Online: </a:t>
            </a:r>
            <a:r>
              <a:rPr lang="de-DE" sz="1200" noProof="0" dirty="0">
                <a:hlinkClick r:id="rId6"/>
              </a:rPr>
              <a:t>www.pubs.usgs.gov/periodicals/mcs2022/mcs2022-bauxite-alumina.pdf</a:t>
            </a:r>
            <a:r>
              <a:rPr lang="de-DE" sz="1200" noProof="0" dirty="0"/>
              <a:t>; zuletzt geprüft: 18.07.2022</a:t>
            </a:r>
          </a:p>
          <a:p>
            <a:pPr marL="180975" indent="-180975">
              <a:spcBef>
                <a:spcPts val="0"/>
              </a:spcBef>
              <a:buFont typeface="Arial"/>
              <a:buChar char="•"/>
            </a:pPr>
            <a:r>
              <a:rPr lang="de-DE" sz="1200" noProof="0" dirty="0"/>
              <a:t>U.S. Geological Survey </a:t>
            </a:r>
            <a:r>
              <a:rPr lang="de-DE" noProof="0" dirty="0"/>
              <a:t> (2023): Mineral Comodities – Bauxite and Aluminia. Online: https://pubs.usgs.gov/periodicals/mcs2023/mcs2023-bauxite-alumina.pdf</a:t>
            </a:r>
          </a:p>
          <a:p>
            <a:pPr>
              <a:spcBef>
                <a:spcPts val="0"/>
              </a:spcBef>
            </a:pPr>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33</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01093564-4B2E-A865-3B4E-6AA0D8EF787E}"/>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B2C72E62-A80F-4E91-918B-1AB79E698AA1}"/>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8776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pPr marL="180975" indent="-180975">
              <a:spcBef>
                <a:spcPts val="0"/>
              </a:spcBef>
              <a:buFont typeface="Arial" panose="020B0604020202020204" pitchFamily="34" charset="0"/>
              <a:buChar char="•"/>
            </a:pPr>
            <a:r>
              <a:rPr lang="de-DE" b="0" dirty="0"/>
              <a:t>Die Weltjahresproduktion von Bauxit – dem Ausgangsmineral von Aluminium – lag in 2022 bei rund 69 Mio. t (Statista 2023)</a:t>
            </a:r>
          </a:p>
          <a:p>
            <a:pPr marL="180975" indent="-180975">
              <a:spcBef>
                <a:spcPts val="0"/>
              </a:spcBef>
              <a:buFont typeface="Arial" panose="020B0604020202020204" pitchFamily="34" charset="0"/>
              <a:buChar char="•"/>
            </a:pPr>
            <a:r>
              <a:rPr lang="de-DE" b="0" dirty="0"/>
              <a:t>Am meisten Bauxit wird in Australien wird in Australien gefördert (100 Mio. t bzw. 26% der weltweiten Bauxitförderung).</a:t>
            </a:r>
          </a:p>
          <a:p>
            <a:pPr marL="180975" indent="-180975">
              <a:spcBef>
                <a:spcPts val="0"/>
              </a:spcBef>
              <a:buFont typeface="Arial" panose="020B0604020202020204" pitchFamily="34" charset="0"/>
              <a:buChar char="•"/>
            </a:pPr>
            <a:r>
              <a:rPr lang="de-DE" b="0" dirty="0"/>
              <a:t>Danach folgen China und Guinea mit 90 (24%) bzw. 86 Mio. t (23%). </a:t>
            </a:r>
          </a:p>
          <a:p>
            <a:pPr marL="180975" indent="-180975">
              <a:spcBef>
                <a:spcPts val="0"/>
              </a:spcBef>
              <a:buFont typeface="Arial" panose="020B0604020202020204" pitchFamily="34" charset="0"/>
              <a:buChar char="•"/>
            </a:pPr>
            <a:r>
              <a:rPr lang="de-DE" b="0" dirty="0"/>
              <a:t>Diese drei Länder fördern rund 73% des weltweiten Bauxits.</a:t>
            </a:r>
          </a:p>
          <a:p>
            <a:pPr marL="180975" indent="-180975">
              <a:spcBef>
                <a:spcPts val="0"/>
              </a:spcBef>
              <a:buFont typeface="Arial" panose="020B0604020202020204" pitchFamily="34" charset="0"/>
              <a:buChar char="•"/>
            </a:pPr>
            <a:r>
              <a:rPr lang="de-DE" b="0" dirty="0"/>
              <a:t>Die Aluminiumproduktion findet jedoch in anderen Ländern statt, nur in China wird sowohl sehr viel Bauxit gewonnen als auch Aluminium hergestellt. Insgesamt dominiert China den Markt für Aluminium.</a:t>
            </a:r>
          </a:p>
          <a:p>
            <a:pPr marL="180975" indent="-180975">
              <a:spcBef>
                <a:spcPts val="0"/>
              </a:spcBef>
              <a:buFont typeface="Arial" panose="020B0604020202020204" pitchFamily="34" charset="0"/>
              <a:buChar char="•"/>
            </a:pPr>
            <a:r>
              <a:rPr lang="de-DE" b="0" dirty="0"/>
              <a:t>China stellt fast 60% des weltweiten Aluminiums her, die nächsten 7 großen Hersteller verantworten ca. 25% der weltweiten Aluminiumproduktion.</a:t>
            </a:r>
          </a:p>
          <a:p>
            <a:pPr marL="180975" marR="0" lvl="0" indent="-180975"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1200" dirty="0"/>
              <a:t>In Deutschland wurden 900.000 t (2021) bzw. 750.000 (2022) Aluminium hergestellt (USGS 2023).</a:t>
            </a:r>
          </a:p>
          <a:p>
            <a:pPr marL="180975" indent="-180975">
              <a:spcBef>
                <a:spcPts val="0"/>
              </a:spcBef>
              <a:buFont typeface="Arial" panose="020B0604020202020204" pitchFamily="34" charset="0"/>
              <a:buChar char="•"/>
            </a:pPr>
            <a:endParaRPr lang="de-DE" b="0" dirty="0"/>
          </a:p>
          <a:p>
            <a:pPr marL="180975" indent="-180975">
              <a:spcBef>
                <a:spcPts val="0"/>
              </a:spcBef>
            </a:pPr>
            <a:r>
              <a:rPr lang="de-DE" b="1" dirty="0"/>
              <a:t>Quellen:</a:t>
            </a:r>
          </a:p>
          <a:p>
            <a:pPr marL="180975" indent="-180975">
              <a:spcBef>
                <a:spcPts val="0"/>
              </a:spcBef>
              <a:buFont typeface="Arial" panose="020B0604020202020204" pitchFamily="34" charset="0"/>
              <a:buChar char="•"/>
            </a:pPr>
            <a:r>
              <a:rPr lang="de-DE" b="0" dirty="0"/>
              <a:t>Statista (2023): </a:t>
            </a:r>
            <a:r>
              <a:rPr lang="de-DE" sz="1200" b="0" i="0" u="none" strike="noStrike" cap="none" dirty="0">
                <a:solidFill>
                  <a:schemeClr val="dk1"/>
                </a:solidFill>
                <a:effectLst/>
                <a:latin typeface="Calibri"/>
                <a:ea typeface="Calibri"/>
                <a:cs typeface="Calibri"/>
                <a:sym typeface="Calibri"/>
              </a:rPr>
              <a:t>Minenproduktion von Bauxit in ausgewählten Ländern im Jahr 2022. Online: https://de.statista.com/statistik/daten/studie/38533/umfrage/minenproduktion-von-bauxit-ausgewaehlter-laender</a:t>
            </a:r>
            <a:endParaRPr lang="de-DE" b="0" dirty="0"/>
          </a:p>
          <a:p>
            <a:pPr marL="180975" indent="-180975">
              <a:spcBef>
                <a:spcPts val="0"/>
              </a:spcBef>
              <a:buFont typeface="Arial" panose="020B0604020202020204" pitchFamily="34" charset="0"/>
              <a:buChar char="•"/>
            </a:pPr>
            <a:r>
              <a:rPr lang="de-DE" dirty="0"/>
              <a:t>Statista (2023)</a:t>
            </a:r>
            <a:r>
              <a:rPr lang="de-DE" baseline="0" dirty="0"/>
              <a:t>: </a:t>
            </a:r>
            <a:r>
              <a:rPr lang="de-DE" dirty="0"/>
              <a:t>Hüttenproduktion von weltweit nach den wichtigsten Ländern 2022. O</a:t>
            </a:r>
            <a:r>
              <a:rPr lang="de-DE" baseline="0" dirty="0"/>
              <a:t>nline: https://de.statista.com/statistik/daten/studie/37015/umfrage/produktion-von-aluminium-weltweit-nach-laendern</a:t>
            </a:r>
          </a:p>
          <a:p>
            <a:pPr marL="180975" indent="-180975">
              <a:spcBef>
                <a:spcPts val="0"/>
              </a:spcBef>
              <a:buFont typeface="Arial" panose="020B0604020202020204" pitchFamily="34" charset="0"/>
              <a:buChar char="•"/>
            </a:pPr>
            <a:r>
              <a:rPr lang="de-DE" baseline="0" dirty="0"/>
              <a:t>USGS (2023): Mineral Comodities - BAUXITE AND ALUMINA. Online: https://pubs.usgs.gov/periodicals/mcs2023/mcs2023-bauxite-alumina.pdf</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34</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E9FAD94-52F9-5496-5B3B-2D6B2620E586}"/>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7C45A55B-BBF4-504E-4689-6ABA1172E72C}"/>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1072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Deutschland verfügt über keinen Bauxit-Bergbau. Für die Herstellung von Aluminium wurden in 2019 rund 0,5 Mio. t Bauxit importiert sowie fast 0,7 Mio. t Altmetall recycelt.  </a:t>
            </a:r>
          </a:p>
          <a:p>
            <a:pPr marL="171450" indent="-171450">
              <a:buFont typeface="Arial" panose="020B0604020202020204" pitchFamily="34" charset="0"/>
              <a:buChar char="•"/>
            </a:pPr>
            <a:r>
              <a:rPr lang="de-DE" dirty="0"/>
              <a:t>Die gesamte Halbzeug Produktion betrug rund 2.6 Mio. t, weshalb netto 1,4 Mio. t Metall oder metallhaltige Produkte importiert und hier zu Halbzeug verarbeitet wurde. Ein großer Teil der Halbzeuge wie Stangen oder Rohre wird unmittelbar genutzt. </a:t>
            </a:r>
          </a:p>
          <a:p>
            <a:pPr marL="171450" indent="-171450">
              <a:buFont typeface="Arial" panose="020B0604020202020204" pitchFamily="34" charset="0"/>
              <a:buChar char="•"/>
            </a:pPr>
            <a:r>
              <a:rPr lang="de-DE" dirty="0"/>
              <a:t>Fast 1 Mio. t Aluminium wurden in Gießereien verarbeitet, zum Beispiel bei Gusskonstruktionen in der Automobilkonstruktion. </a:t>
            </a:r>
          </a:p>
          <a:p>
            <a:pPr marL="171450" indent="-171450">
              <a:buFont typeface="Arial" panose="020B0604020202020204" pitchFamily="34" charset="0"/>
              <a:buChar char="•"/>
            </a:pPr>
            <a:r>
              <a:rPr lang="de-DE" dirty="0"/>
              <a:t>Immerhin rund 0,35 Mio. t Aluminium wurden für kurzlebige Produkte (Folien, Bänder, Tuben und Dosen) oder zur Beschichtung verwendet. Vor allem die Dosen werden über den Verpackungsmüll recycelt.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Die Gesamtimporte von Aluminium-Rohstoffen betrugen in 2020 rund 5,4 Mio. t, der weitaus größte Teil hiervon war Bauxit mit 3,4 Mio. t und Rohaluminium mit 1,4 Mio. t. Der hohe Anteil des Exportes an Aluminiumhydroxid liegt in der starken deutschen Chemie-Industrie. Auffällig ist auch noch der Export von Abfällen und Schrotten, was vor allem durch den hohen Bedarf aus China liegt, welches der größte Aluminiumhersteller weltweit ist.</a:t>
            </a:r>
          </a:p>
          <a:p>
            <a:pPr marL="171450" indent="-171450">
              <a:buFont typeface="Arial" panose="020B0604020202020204" pitchFamily="34" charset="0"/>
              <a:buChar char="•"/>
            </a:pPr>
            <a:r>
              <a:rPr lang="de-DE" dirty="0"/>
              <a:t>Der Umsatz alleine in Erzeugung und Verarbeitung liegt bei über 14 Mrd. €, zusammen mit dem Handel noch viel höher. Rund 40.000 Arbeitnehmer und Arbeitnehmerinnen sind in Erzeugung und Verarbeitung beschäftigt.</a:t>
            </a:r>
          </a:p>
          <a:p>
            <a:pPr marL="0" indent="0"/>
            <a:endParaRPr lang="de-DE" dirty="0"/>
          </a:p>
          <a:p>
            <a:pPr marL="0" indent="0"/>
            <a:r>
              <a:rPr lang="de-DE" b="1" dirty="0"/>
              <a:t>Quellen</a:t>
            </a:r>
            <a:r>
              <a:rPr lang="de-DE" dirty="0"/>
              <a:t>:</a:t>
            </a:r>
          </a:p>
          <a:p>
            <a:pPr marL="165735" marR="0" lvl="0" indent="-165735"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dirty="0"/>
              <a:t>BGR </a:t>
            </a:r>
            <a:r>
              <a:rPr lang="de-DE" baseline="0" dirty="0"/>
              <a:t>(2021): </a:t>
            </a:r>
            <a:r>
              <a:rPr lang="de-DE" dirty="0"/>
              <a:t>Rohstoffsituation</a:t>
            </a:r>
            <a:r>
              <a:rPr lang="de-DE" baseline="0" dirty="0"/>
              <a:t> </a:t>
            </a:r>
            <a:r>
              <a:rPr lang="de-DE" dirty="0"/>
              <a:t>2020</a:t>
            </a:r>
            <a:r>
              <a:rPr lang="de-DE" baseline="0" dirty="0"/>
              <a:t>. Online: (Publikationen 2019) www.</a:t>
            </a:r>
            <a:r>
              <a:rPr lang="de-DE" dirty="0"/>
              <a:t>bgr.bund</a:t>
            </a:r>
            <a:r>
              <a:rPr lang="de-DE" baseline="0" dirty="0"/>
              <a:t>.de/</a:t>
            </a:r>
            <a:r>
              <a:rPr lang="de-DE" dirty="0"/>
              <a:t>DE/Themen/Min_rohstoffe</a:t>
            </a:r>
            <a:r>
              <a:rPr lang="de-DE" baseline="0" dirty="0"/>
              <a:t>/</a:t>
            </a:r>
            <a:r>
              <a:rPr lang="de-DE" dirty="0"/>
              <a:t>Downloads</a:t>
            </a:r>
            <a:r>
              <a:rPr lang="de-DE" baseline="0" dirty="0"/>
              <a:t>/</a:t>
            </a:r>
            <a:r>
              <a:rPr lang="de-DE" dirty="0"/>
              <a:t>rohsit-2020.pdf</a:t>
            </a:r>
          </a:p>
          <a:p>
            <a:pPr marL="165735" indent="-165735">
              <a:buFont typeface="Arial" charset="0"/>
              <a:buChar char="•"/>
            </a:pPr>
            <a:r>
              <a:rPr lang="de-DE" dirty="0"/>
              <a:t>Wirtschaftsvereinigung</a:t>
            </a:r>
            <a:r>
              <a:rPr lang="de-DE" baseline="0" dirty="0"/>
              <a:t> Metall (2021): Metallstatistik 2019. Online: (Publikationen 2019) www.wvmetalle.de/presse/alle-publikationen/</a:t>
            </a:r>
            <a:endParaRPr lang="de-DE" dirty="0"/>
          </a:p>
          <a:p>
            <a:endParaRPr lang="de-DE" dirty="0"/>
          </a:p>
        </p:txBody>
      </p:sp>
      <p:sp>
        <p:nvSpPr>
          <p:cNvPr id="4" name="Foliennummernplatzhalter 3"/>
          <p:cNvSpPr>
            <a:spLocks noGrp="1"/>
          </p:cNvSpPr>
          <p:nvPr>
            <p:ph type="sldNum" idx="10"/>
          </p:nvPr>
        </p:nvSpPr>
        <p:spPr/>
        <p:txBody>
          <a:bodyPr/>
          <a:lstStyle/>
          <a:p>
            <a:pPr algn="r">
              <a:buClr>
                <a:schemeClr val="dk1"/>
              </a:buClr>
              <a:buSzPts val="325"/>
            </a:pPr>
            <a:fld id="{00000000-1234-1234-1234-123412341234}" type="slidenum">
              <a:rPr lang="tr-TR">
                <a:solidFill>
                  <a:schemeClr val="dk1"/>
                </a:solidFill>
                <a:latin typeface="Calibri"/>
                <a:ea typeface="Calibri"/>
                <a:cs typeface="Calibri"/>
                <a:sym typeface="Calibri"/>
              </a:rPr>
              <a:pPr algn="r">
                <a:buClr>
                  <a:schemeClr val="dk1"/>
                </a:buClr>
                <a:buSzPts val="325"/>
              </a:pPr>
              <a:t>35</a:t>
            </a:fld>
            <a:endParaRPr lang="tr-TR"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433E3AE0-2DFE-D3D3-69CF-3FBA2BEC5C90}"/>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D4288FAC-AA2E-3D21-C0CA-DB8757961579}"/>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542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8"/>
            <a:ext cx="5955869" cy="5194492"/>
          </a:xfrm>
        </p:spPr>
        <p:txBody>
          <a:bodyPr/>
          <a:lstStyle/>
          <a:p>
            <a:pPr marL="180975" indent="-180975">
              <a:spcBef>
                <a:spcPts val="0"/>
              </a:spcBef>
            </a:pPr>
            <a:r>
              <a:rPr lang="de-DE" dirty="0"/>
              <a:t>Die Anwendungsgebiete von Aluminium sind wie folgt::</a:t>
            </a:r>
          </a:p>
          <a:p>
            <a:pPr marL="180975" indent="-180975">
              <a:spcBef>
                <a:spcPts val="0"/>
              </a:spcBef>
              <a:buFont typeface="Arial"/>
              <a:buChar char="•"/>
            </a:pPr>
            <a:r>
              <a:rPr lang="de-DE" dirty="0"/>
              <a:t>Leichtbau (da Aluminium eine geringe Masse pro Festigkeit hat, verglichen mit Stahl)</a:t>
            </a:r>
          </a:p>
          <a:p>
            <a:pPr marL="180975" lvl="1" indent="-180975">
              <a:spcBef>
                <a:spcPts val="0"/>
              </a:spcBef>
              <a:buFont typeface="Arial"/>
              <a:buChar char="•"/>
            </a:pPr>
            <a:r>
              <a:rPr lang="de-DE" dirty="0"/>
              <a:t>Automobilbau:</a:t>
            </a:r>
          </a:p>
          <a:p>
            <a:pPr marL="638175" lvl="3" indent="-180975">
              <a:spcBef>
                <a:spcPts val="0"/>
              </a:spcBef>
              <a:buFont typeface="Arial"/>
              <a:buChar char="•"/>
            </a:pPr>
            <a:r>
              <a:rPr lang="de-DE" dirty="0"/>
              <a:t>Motorkomponenten, Fahrwerk, Komponenten des Rohbaus</a:t>
            </a:r>
          </a:p>
          <a:p>
            <a:pPr marL="638175" lvl="3" indent="-180975">
              <a:spcBef>
                <a:spcPts val="0"/>
              </a:spcBef>
              <a:buFont typeface="Arial"/>
              <a:buChar char="•"/>
            </a:pPr>
            <a:r>
              <a:rPr lang="de-DE" dirty="0"/>
              <a:t>2/3 der gesamten  Gießereiprodukte mit Aluminiumlegierung werden an diesen Markt geliefert</a:t>
            </a:r>
          </a:p>
          <a:p>
            <a:pPr marL="638175" lvl="2" indent="-180975">
              <a:spcBef>
                <a:spcPts val="0"/>
              </a:spcBef>
              <a:buFont typeface="Arial"/>
              <a:buChar char="•"/>
            </a:pPr>
            <a:r>
              <a:rPr lang="de-DE" dirty="0"/>
              <a:t>Nutzfahrzeuge</a:t>
            </a:r>
          </a:p>
          <a:p>
            <a:pPr marL="638175" lvl="2" indent="-180975">
              <a:spcBef>
                <a:spcPts val="0"/>
              </a:spcBef>
              <a:buFont typeface="Arial"/>
              <a:buChar char="•"/>
            </a:pPr>
            <a:r>
              <a:rPr lang="de-DE" dirty="0"/>
              <a:t>Schienenfahrzeugbau (z.B. die Rohbauwagenkästen von ICEs)</a:t>
            </a:r>
          </a:p>
          <a:p>
            <a:pPr marL="638175" lvl="2" indent="-180975">
              <a:spcBef>
                <a:spcPts val="0"/>
              </a:spcBef>
              <a:buFont typeface="Arial"/>
              <a:buChar char="•"/>
            </a:pPr>
            <a:r>
              <a:rPr lang="de-DE" dirty="0"/>
              <a:t>Luft- und Raumfahrt</a:t>
            </a:r>
          </a:p>
          <a:p>
            <a:pPr marL="638175" lvl="1" indent="-180975">
              <a:spcBef>
                <a:spcPts val="0"/>
              </a:spcBef>
              <a:buFont typeface="Arial"/>
              <a:buChar char="•"/>
            </a:pPr>
            <a:r>
              <a:rPr lang="de-DE" dirty="0"/>
              <a:t>Schiffsbau (Korrosionsbeständigkeit gegen Salzwasser, geringe Masse (Schnellfähren für Kurzstrecken-Seeverkehr)</a:t>
            </a:r>
          </a:p>
          <a:p>
            <a:pPr marL="180975" indent="-180975">
              <a:spcBef>
                <a:spcPts val="0"/>
              </a:spcBef>
              <a:buFont typeface="Arial"/>
              <a:buChar char="•"/>
            </a:pPr>
            <a:r>
              <a:rPr lang="de-DE" dirty="0"/>
              <a:t>Architektur und Ingenieurbau</a:t>
            </a:r>
          </a:p>
          <a:p>
            <a:pPr marL="638175" lvl="2" indent="-180975">
              <a:spcBef>
                <a:spcPts val="0"/>
              </a:spcBef>
              <a:buFont typeface="Arial"/>
              <a:buChar char="•"/>
            </a:pPr>
            <a:r>
              <a:rPr lang="de-DE" dirty="0"/>
              <a:t>Witterungsbeständigkeit</a:t>
            </a:r>
          </a:p>
          <a:p>
            <a:pPr marL="638175" lvl="2" indent="-180975">
              <a:spcBef>
                <a:spcPts val="0"/>
              </a:spcBef>
              <a:buFont typeface="Arial"/>
              <a:buChar char="•"/>
            </a:pPr>
            <a:r>
              <a:rPr lang="de-DE" dirty="0"/>
              <a:t>Breite Palette von dekorativen organischen und anorganischen Oberflächenbeschichtungen</a:t>
            </a:r>
          </a:p>
          <a:p>
            <a:pPr marL="638175" lvl="2" indent="-180975">
              <a:spcBef>
                <a:spcPts val="0"/>
              </a:spcBef>
              <a:buFont typeface="Arial"/>
              <a:buChar char="•"/>
            </a:pPr>
            <a:r>
              <a:rPr lang="de-DE" dirty="0"/>
              <a:t>Niedrige Instandhaltungskosten</a:t>
            </a:r>
          </a:p>
          <a:p>
            <a:pPr marL="638175" lvl="2" indent="-180975">
              <a:spcBef>
                <a:spcPts val="0"/>
              </a:spcBef>
              <a:buFont typeface="Arial"/>
              <a:buChar char="•"/>
            </a:pPr>
            <a:r>
              <a:rPr lang="de-DE" dirty="0"/>
              <a:t>Gute Verarbeitbarkeit</a:t>
            </a:r>
          </a:p>
          <a:p>
            <a:pPr marL="638175" lvl="2" indent="-180975">
              <a:spcBef>
                <a:spcPts val="0"/>
              </a:spcBef>
              <a:buFont typeface="Arial"/>
              <a:buChar char="•"/>
            </a:pPr>
            <a:r>
              <a:rPr lang="de-DE" dirty="0"/>
              <a:t>Hohe Gestaltungsmöglichkeiten</a:t>
            </a:r>
          </a:p>
          <a:p>
            <a:pPr marL="180975" indent="-180975">
              <a:spcBef>
                <a:spcPts val="0"/>
              </a:spcBef>
              <a:buFont typeface="Arial"/>
              <a:buChar char="•"/>
            </a:pPr>
            <a:r>
              <a:rPr lang="de-DE" dirty="0"/>
              <a:t>Elektrotechnik</a:t>
            </a:r>
          </a:p>
          <a:p>
            <a:pPr marL="638175" lvl="2" indent="-180975">
              <a:spcBef>
                <a:spcPts val="0"/>
              </a:spcBef>
              <a:buFont typeface="Arial"/>
              <a:buChar char="•"/>
            </a:pPr>
            <a:r>
              <a:rPr lang="de-DE" dirty="0"/>
              <a:t>Elektrische Leiter (wenn Masse wichtiger ist als Volumen)</a:t>
            </a:r>
            <a:endParaRPr lang="en-US" dirty="0"/>
          </a:p>
          <a:p>
            <a:pPr marL="638175" lvl="2" indent="-180975">
              <a:spcBef>
                <a:spcPts val="0"/>
              </a:spcBef>
              <a:buFont typeface="Arial"/>
              <a:buChar char="•"/>
            </a:pPr>
            <a:r>
              <a:rPr lang="de-DE" dirty="0"/>
              <a:t>E-Motoren: hier kann Aluminium für das Gehäuse und den Rotor verwendet werden.</a:t>
            </a:r>
          </a:p>
          <a:p>
            <a:pPr marL="638175" lvl="2" indent="-180975">
              <a:spcBef>
                <a:spcPts val="0"/>
              </a:spcBef>
              <a:buFont typeface="Arial"/>
              <a:buChar char="•"/>
            </a:pPr>
            <a:r>
              <a:rPr lang="de-DE" dirty="0"/>
              <a:t>Computerparts (z.B. Kühlkörper)</a:t>
            </a:r>
          </a:p>
          <a:p>
            <a:pPr marL="180975" indent="-180975"/>
            <a:r>
              <a:rPr lang="de-DE" b="1" noProof="0" dirty="0"/>
              <a:t>Quellen:</a:t>
            </a:r>
          </a:p>
          <a:p>
            <a:pPr marL="180975" indent="-180975">
              <a:buFont typeface="Arial"/>
              <a:buChar char="•"/>
            </a:pPr>
            <a:r>
              <a:rPr lang="de-DE" sz="1050" b="0" noProof="0" dirty="0"/>
              <a:t>Verwendung: Statista (2023): </a:t>
            </a:r>
            <a:r>
              <a:rPr lang="de-DE" sz="1200" b="0" i="0" u="none" strike="noStrike" cap="none" noProof="0" dirty="0">
                <a:solidFill>
                  <a:schemeClr val="dk1"/>
                </a:solidFill>
                <a:effectLst/>
                <a:latin typeface="Calibri"/>
                <a:ea typeface="Calibri"/>
                <a:cs typeface="Calibri"/>
                <a:sym typeface="Calibri"/>
              </a:rPr>
              <a:t>Verteilung der Verwendung von Aluminium in Deutschland nach Hauptverwendungsgebieten im Jahr 2020. Online: https://de.statista.com/statistik/daten/studie/239677/umfrage/verwendung-von-aluminium-nach-industriezweigen/ </a:t>
            </a:r>
            <a:endParaRPr lang="de-DE" sz="1050" b="0" noProof="0" dirty="0"/>
          </a:p>
          <a:p>
            <a:pPr marL="180975" indent="-180975">
              <a:buFont typeface="Arial"/>
              <a:buChar char="•"/>
            </a:pPr>
            <a:r>
              <a:rPr lang="de-DE" sz="1050" noProof="0" dirty="0"/>
              <a:t>Abbildung Ostermann, F. (2014). Anwendungstechnologie Aluminium (3. Auflage). Springer. S. 10 CC BY-SA 2.0, </a:t>
            </a:r>
            <a:r>
              <a:rPr lang="de-DE" sz="1050" noProof="0" dirty="0">
                <a:hlinkClick r:id="rId3"/>
              </a:rPr>
              <a:t>www.commons.wikimedia.org/w/index.php?curid=220110</a:t>
            </a:r>
            <a:r>
              <a:rPr lang="de-DE" sz="1050" noProof="0" dirty="0"/>
              <a:t>; letzter Zugriff: 18.07.2022</a:t>
            </a:r>
          </a:p>
          <a:p>
            <a:pPr marL="180975" lvl="1" indent="-180975">
              <a:spcBef>
                <a:spcPts val="0"/>
              </a:spcBef>
              <a:buFont typeface="Arial"/>
              <a:buChar char="•"/>
            </a:pPr>
            <a:endParaRPr lang="de-DE" noProof="0" dirty="0"/>
          </a:p>
          <a:p>
            <a:pPr>
              <a:spcBef>
                <a:spcPts val="0"/>
              </a:spcBef>
              <a:buFont typeface="Arial"/>
              <a:buChar char="•"/>
            </a:pPr>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36</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BB5CA8D7-D492-C1E3-85F3-E89F65489159}"/>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92B522C4-69EE-B63D-6605-B8C5C8559D19}"/>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8370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a:noFill/>
          <a:ln w="12700" cap="flat" cmpd="sng">
            <a:solidFill>
              <a:srgbClr val="000000"/>
            </a:solidFill>
            <a:prstDash val="solid"/>
            <a:round/>
            <a:headEnd type="none" w="sm" len="sm"/>
            <a:tailEnd type="none" w="sm" len="sm"/>
          </a:ln>
        </p:spPr>
      </p:sp>
      <p:sp>
        <p:nvSpPr>
          <p:cNvPr id="3" name="Notizenplatzhalter 2"/>
          <p:cNvSpPr>
            <a:spLocks noGrp="1"/>
          </p:cNvSpPr>
          <p:nvPr>
            <p:ph type="body" idx="1"/>
          </p:nvPr>
        </p:nvSpPr>
        <p:spPr/>
        <p:txBody>
          <a:bodyPr/>
          <a:lstStyle/>
          <a:p>
            <a:pPr marL="180975" indent="-180975">
              <a:buFont typeface="Arial" panose="020B0604020202020204" pitchFamily="34" charset="0"/>
              <a:buChar char="•"/>
            </a:pPr>
            <a:r>
              <a:rPr lang="de-DE" b="0" dirty="0"/>
              <a:t>Da Aluminium vor allem als konstruktives Metall eingesetzt wird, sind auch die Recyclingmöglichkeiten gut. Größe Bauteile -  Platten, Rohre, Gestänge, Fenster, Türen, Karosserieteile, Halterungen oder Verkleidungen -  lassen sich gut erfassen und dem Recycling zuzuführen. </a:t>
            </a:r>
          </a:p>
          <a:p>
            <a:pPr marL="180975" indent="-180975">
              <a:buFont typeface="Arial" panose="020B0604020202020204" pitchFamily="34" charset="0"/>
              <a:buChar char="•"/>
            </a:pPr>
            <a:r>
              <a:rPr lang="de-DE" b="0" dirty="0"/>
              <a:t>Sekundärmaterial hat deshalb beim Aluminium eine hohe Bedeutung und einen hohen Wert, da die vorangehenden Prozesse der Hütten und und Schmelzflusselektrolyse nicht notwendig sind.</a:t>
            </a:r>
          </a:p>
          <a:p>
            <a:pPr marL="180975" indent="-180975">
              <a:buFont typeface="Arial" panose="020B0604020202020204" pitchFamily="34" charset="0"/>
              <a:buChar char="•"/>
            </a:pPr>
            <a:r>
              <a:rPr lang="de-DE" b="0" dirty="0"/>
              <a:t>Die Statistiken zeigen in 2015 einen Anteil von 21% Sekundärmaterial an der Gesamtproduktion von Aluminium und in 2018 von 23%.</a:t>
            </a:r>
          </a:p>
          <a:p>
            <a:pPr marL="180975" indent="-180975">
              <a:buFont typeface="Arial" panose="020B0604020202020204" pitchFamily="34" charset="0"/>
              <a:buChar char="•"/>
            </a:pPr>
            <a:r>
              <a:rPr lang="de-DE" b="0" dirty="0"/>
              <a:t>Seit 2010 ist die weltweite Aluminiumproduktion von ca. 40 Mio. t auf 69 Mio. t angestiegen, dies ist ein Anstieg von 72%!  (Technik+Einkauf 2023)</a:t>
            </a:r>
          </a:p>
          <a:p>
            <a:pPr marL="180975" indent="-180975"/>
            <a:r>
              <a:rPr lang="de-DE" b="1" dirty="0"/>
              <a:t>Quellen:</a:t>
            </a:r>
          </a:p>
          <a:p>
            <a:pPr marL="180975" indent="-180975">
              <a:buFont typeface="Arial" panose="020B0604020202020204" pitchFamily="34" charset="0"/>
              <a:buChar char="•"/>
            </a:pPr>
            <a:r>
              <a:rPr lang="de-DE" dirty="0"/>
              <a:t>Aluinfo, o.J.: Weltweite Aluminiumproduktion. Online: http://www.aluinfo.de/produktion-weltweit.html</a:t>
            </a:r>
          </a:p>
          <a:p>
            <a:pPr marL="180975" marR="0" lvl="0" indent="-180975"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Technik+Einkauf (2023): </a:t>
            </a:r>
            <a:r>
              <a:rPr lang="de-DE" sz="1200" b="0" i="0" u="none" strike="noStrike" cap="none" dirty="0">
                <a:solidFill>
                  <a:schemeClr val="dk1"/>
                </a:solidFill>
                <a:effectLst/>
                <a:latin typeface="Calibri"/>
                <a:ea typeface="Calibri"/>
                <a:cs typeface="Calibri"/>
                <a:sym typeface="Calibri"/>
              </a:rPr>
              <a:t>Das sind die größten Produzenten von Aluminium weltweit. Online </a:t>
            </a:r>
          </a:p>
          <a:p>
            <a:pPr marL="180975" indent="-180975">
              <a:buFont typeface="Arial" panose="020B0604020202020204" pitchFamily="34" charset="0"/>
              <a:buChar char="•"/>
            </a:pPr>
            <a:endParaRPr lang="de-DE" b="1" dirty="0"/>
          </a:p>
          <a:p>
            <a:endParaRPr lang="de-DE" b="1" dirty="0"/>
          </a:p>
        </p:txBody>
      </p:sp>
      <p:sp>
        <p:nvSpPr>
          <p:cNvPr id="4" name="Foliennummernplatzhalter 3"/>
          <p:cNvSpPr>
            <a:spLocks noGrp="1"/>
          </p:cNvSpPr>
          <p:nvPr>
            <p:ph type="sldNum" idx="10"/>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37</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D9C466FC-D8BE-B96D-708C-9309D26E58E6}"/>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5016D1AD-59AA-54BF-FC97-F622D1151FE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5610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39750"/>
            <a:ext cx="5400675" cy="4049713"/>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i="0" dirty="0"/>
              <a:t>Altmetall ist ein wertvolles Handelsgut, welches weltweit gehandelt wird. Sein Vorteil ist der geringere Energieaufwand und die Vermeidung von Hüttenabfällen. </a:t>
            </a:r>
            <a:r>
              <a:rPr lang="de-DE" dirty="0"/>
              <a:t>Die meisten Quellen gehen davon aus, dass durch Recycling 95% der Energie zur Herstellung von Primäraluminium eingespart wird (z.B. alu.ch o.J., DERA 2020:7). Ein zweiter Vorteil ist die Vermeidung von Rotschlamm, die im hohem Mengen bei der Aluminiumoxid-Produktion anfällt. Der Einsatz einer Tonne Aluminiumschrott spart bis zu 8 Tonnen Bauxit, 4 Tonnen Rotschlamm 14.000 kWh Energie und 7,6 m</a:t>
            </a:r>
            <a:r>
              <a:rPr lang="de-DE" baseline="30000" dirty="0"/>
              <a:t>3</a:t>
            </a:r>
            <a:r>
              <a:rPr lang="de-DE" dirty="0"/>
              <a:t> Deponieraum ein (EuRIC 2020:5, Aluminium Deutschland o.J.).</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Um die Recyclingquoten zu bestimmen, sind verschiedene Ansätze möglich (UBA 2019). Mit dem Recycling Content RC wird der Anteil an Sekundärmaterial an der Herstellung von „neuem“ Material bestimmt. Diese Recyclingquoten für die wichtigsten Massenmetalle – Aluminium, Stahl und Kupfer – ist in Deutschland seit vielen Jahren relativ stabil (BGR 2021). Der Nachteil dieses Indikator ist es, dass er keinen Rückschluss auf die Effizienz der Rückgewinnung aus alten Produkten zulässt, da diese eben nicht im Wertstoffkreislauf erfasst werden. Eine Alternative ist die End-of-Life-Recyclingquote (EoL</a:t>
            </a:r>
            <a:r>
              <a:rPr lang="de-DE" baseline="-25000" dirty="0"/>
              <a:t>Aluminium</a:t>
            </a:r>
            <a:r>
              <a:rPr lang="de-DE" dirty="0"/>
              <a:t>). Diese erfasst die Menge an rückgewonnenen Altmetalls aus der Menge des aus der Nutzung ausgeschiedenen Materials. Da aber Altmetalle weltweit gehandelt werden und zudem bei Aluminium nur im begrenzten Umfange Altmetall mit neuem Material vermischt werden kann, ist die Bestimmung der beiden Indikatoren sehr schwierig. Deshalb gibt es auch große Spannbreiten über die Größe der Recyclingquoten. Das UBA geht z.B. von einer RC</a:t>
            </a:r>
            <a:r>
              <a:rPr lang="de-DE" baseline="-25000" dirty="0"/>
              <a:t>Aluminium</a:t>
            </a:r>
            <a:r>
              <a:rPr lang="de-DE" dirty="0"/>
              <a:t> von 34 bis 36% aus und für den EoL von 42 bis 70%. Die BGR (siehe Graphik) nimmt für Deutschland ca. 50% an. Die hohen Recyclingquoten in Deutschland haben noch einen weiteren Grund (BGR 2020): Deutschland muss alle Primärrohstoffe importieren, deshalb lohnt sich das Recycling hier besonders. </a:t>
            </a:r>
          </a:p>
          <a:p>
            <a:pPr marL="0" marR="0" lvl="0" indent="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dirty="0"/>
          </a:p>
          <a:p>
            <a:pPr marL="0" marR="0" lvl="0" indent="0" algn="l" defTabSz="914400" rtl="0" eaLnBrk="1" fontAlgn="auto" latinLnBrk="0" hangingPunct="1">
              <a:lnSpc>
                <a:spcPct val="100000"/>
              </a:lnSpc>
              <a:spcBef>
                <a:spcPts val="360"/>
              </a:spcBef>
              <a:spcAft>
                <a:spcPts val="0"/>
              </a:spcAft>
              <a:buClr>
                <a:schemeClr val="dk1"/>
              </a:buClr>
              <a:buSzPts val="1200"/>
              <a:buFont typeface="Calibri"/>
              <a:buNone/>
              <a:tabLst/>
              <a:defRPr/>
            </a:pPr>
            <a:r>
              <a:rPr lang="de-DE" b="1" noProof="0" dirty="0"/>
              <a:t>Quellen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Alu.ch (o.J.): Recycling von Aluminium. Online: https://alu.ch/werkstoff/recycling/</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noProof="0" dirty="0">
                <a:solidFill>
                  <a:schemeClr val="dk1"/>
                </a:solidFill>
                <a:effectLst/>
                <a:latin typeface="Calibri"/>
                <a:ea typeface="Calibri"/>
                <a:cs typeface="Calibri"/>
                <a:sym typeface="Calibri"/>
              </a:rPr>
              <a:t>Aluminium Deutschland (o.J.): Glossar. Online: https://www.aluminiumdeutschland.de/lexikon/buchstabe/a/</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a:t>Bundesanstalt für Geowissenschaften und Rohstoffe (2021): Deutschland – Rohstoffsituation 2020, Seite 19, Online: </a:t>
            </a:r>
            <a:r>
              <a:rPr lang="de-DE" noProof="0" dirty="0">
                <a:hlinkClick r:id="rId3"/>
              </a:rPr>
              <a:t>https://www.bgr.bund.de/DE/Themen/Min_rohstoffe/Downloads/rohsit-2020.pdf</a:t>
            </a:r>
            <a:endParaRPr lang="de-DE" noProof="0" dirty="0"/>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DERA Deutsche Rohstoff-Agentur (2020): Aluminium – Informationen zur Nachhaltigkeit. Online: https://www.deutsche-rohstoffagentur.de/DE/Gemeinsames/Produkte/Downloads/Informationen_Nachhaltigkeit/aluminium.pdf</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EuRIC (2020): Fakten Metallrecycling. Online: https://www.bvse.de/dateien2020/2-PDF/06-Publikationen/04-Broschueren/0608-EuRIC_Metal_Recycling_Factsheet_GER_002.pdf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noProof="0" dirty="0"/>
              <a:t>GDA, 2005 "Die deutsche Aluminiumindustrie -  Bedeutender Wirtschaftsfaktor über die gesamte Wertschöpfungskette„ Online: </a:t>
            </a:r>
            <a:r>
              <a:rPr lang="de-DE" sz="1200" u="sng" noProof="0" dirty="0">
                <a:solidFill>
                  <a:schemeClr val="hlink"/>
                </a:solidFill>
                <a:hlinkClick r:id="rId4" invalidUrl="http://www.aluinfo.de/files/_media/dokumente/Downloads/Broschueren/Broschueren des GDA/GDA_Wertschoepfungskette.pdf"/>
              </a:rPr>
              <a:t>http://www.aluinfo.de/files/_media/dokumente/Downloads/Broschueren/Broschueren%20des%20GDA/GDA_Wertschoepfungskette.pdf</a:t>
            </a:r>
            <a:endParaRPr lang="de-DE" sz="1200" noProof="0" dirty="0"/>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noProof="0" dirty="0"/>
              <a:t>Umweltbundesamt 2019: „Aluminium Factsheet“ Online: </a:t>
            </a:r>
            <a:r>
              <a:rPr lang="de-DE" sz="1200" u="sng" noProof="0" dirty="0">
                <a:solidFill>
                  <a:schemeClr val="hlink"/>
                </a:solidFill>
                <a:hlinkClick r:id="rId5"/>
              </a:rPr>
              <a:t>www.umweltbundesamt.de/sites/default/files/medien/3521/dokumente/factsheet-aluminium_fi_barrierefrei.pdf</a:t>
            </a:r>
            <a:r>
              <a:rPr lang="de-DE" sz="1200" noProof="0"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38</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2AC7D03F-E873-B3C9-50E7-831E31D26360}"/>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A1A2B709-182A-B855-C7E8-29EFB52BD3A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84445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8"/>
            <a:ext cx="5400675" cy="5245767"/>
          </a:xfrm>
        </p:spPr>
        <p:txBody>
          <a:bodyPr/>
          <a:lstStyle/>
          <a:p>
            <a:pPr marL="171450" indent="-171450">
              <a:buFont typeface="Arial" panose="020B0604020202020204" pitchFamily="34" charset="0"/>
              <a:buChar char="•"/>
            </a:pPr>
            <a:r>
              <a:rPr lang="de-DE" sz="1100" dirty="0"/>
              <a:t>Die Hauptquellen von hochwertigem Sekundäraluminium sind Fahrzeuge und Maschinen, Energie- und Verkehrsinfrastruktur, Gebäude- und Industrieanlagen sowie deren Güter sowie Elektrogeräte. Diese werden zumeist sehr gut erfasst und durch verschiedene Methoden wieder recycelt (UBA 2019). Bei industriellen und gewerblichen Gütern oder Anlagen beginnt es üblicherweise mit einer Demontage, der Sammlung und der Verbringung zu einem professionellen Recycler. Haushaltsbedarf wie z. B. Pfannen, Töpfe oder Fahrräder werden zumeist über Recyclinghöfe entsorgt und dort sortiert. Gleiches gilt für Haushaltselektrogeräte. Hier werden die Materialien sortiert und dann meist geshreddert. </a:t>
            </a:r>
            <a:r>
              <a:rPr lang="de-DE" sz="1100" b="0" dirty="0"/>
              <a:t>Mit Wirbelstromabscheidern werden Verunreinigungen wie Holz oder Kunststoffe entfernt. </a:t>
            </a:r>
          </a:p>
          <a:p>
            <a:pPr marL="171450" indent="-171450">
              <a:buFont typeface="Arial" panose="020B0604020202020204" pitchFamily="34" charset="0"/>
              <a:buChar char="•"/>
            </a:pPr>
            <a:r>
              <a:rPr lang="de-DE" sz="1100" dirty="0"/>
              <a:t>Ein besonderes Problem ist, dass Aluminium fast ausschließlich legiert auf den Markt kommt und die Bestimmung der Zusammensetzung der Legierung bisher sehr schwierig ist. </a:t>
            </a:r>
            <a:r>
              <a:rPr lang="de-DE" sz="1100" b="0" dirty="0"/>
              <a:t>Aus einem Gemisch von Legierungen können dann kaum die hohen Anforderungen an die zu erreichenden Produkteigenschaften z.B. im Automobilbereich für tragende Teile erreicht werden. Deshalb wird der größte Teil des Sekundäraluminiums an Schmelzbetriebe verkauft, die hieraus Gußlegierungen – auch unter Einsatz von Primärmaterial herstellen (UBA 2019). Reine oder relativ reine Fraktionen von Sekundäraluminium werden zu Knetlegierungen unter Einsatz von Primärmaterial (bis zu 50%) verarbeitet, aus denen dann wieder neuer Produkte entstehen.</a:t>
            </a:r>
          </a:p>
          <a:p>
            <a:pPr marL="171450" indent="-171450">
              <a:buFont typeface="Arial" panose="020B0604020202020204" pitchFamily="34" charset="0"/>
              <a:buChar char="•"/>
            </a:pPr>
            <a:r>
              <a:rPr lang="de-DE" sz="1100" b="0" dirty="0"/>
              <a:t>Besonders wichtig ist deshalb die sortenreine Trennung der Legierungen. Relativ neu ist ist eine sensorbasierte Sortiertechnologie zur Vermeidung eines Downgradings (Recycling-Magazin 2021). </a:t>
            </a:r>
            <a:r>
              <a:rPr lang="de-DE" sz="1200" b="0" i="0" u="none" strike="noStrike" cap="none" dirty="0">
                <a:solidFill>
                  <a:schemeClr val="dk1"/>
                </a:solidFill>
                <a:effectLst/>
                <a:latin typeface="Calibri"/>
                <a:ea typeface="Calibri"/>
                <a:cs typeface="Calibri"/>
                <a:sym typeface="Calibri"/>
              </a:rPr>
              <a:t>Mit einer Röntgentransmissionstechnik kann die Legierungszusammensetzung bestimmt werden. Die Metallteile werden auf einem Förderband durchstrahlt und Sensoren erfassen die Zusammensetzung und leiten die mechanische Trennung ein. Die beiden Herausforderungen hierbei sind die Präzision der Legierungsbestimmung in Verbindung mit der hohen Geschwindigkeit der Förderbänder. Es gelingt sogar, freies Magnesium abzutrennen, was zum einen häufig bei Aluminiumschrotten anfällt und was zum anderen Probleme bei Gusslegierungen macht (ebd.). Eine weitere neue Technologie ist die Laser-Induced-Breakdown-Spectroscopy (LIBS). Hierbei wird etwas Material mit einem Laser verdampft und dieser spektroskopisch untersucht. Dieses Verfahren ist jedoch aufwändiger und noch nicht im Markt eingeführt, bestimmt aber die Legierungszusammensetzung noch einmal besser (ebd.).</a:t>
            </a:r>
          </a:p>
          <a:p>
            <a:pPr marL="182563" indent="-182563"/>
            <a:endParaRPr lang="de-DE" sz="1100" dirty="0"/>
          </a:p>
          <a:p>
            <a:pPr marL="182563" indent="-182563"/>
            <a:r>
              <a:rPr lang="de-DE" b="1" dirty="0"/>
              <a:t>Quellen:</a:t>
            </a: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900" b="0" dirty="0"/>
              <a:t>Recycling-Magazin (2021): </a:t>
            </a:r>
            <a:r>
              <a:rPr lang="de-DE" sz="1000" b="0" i="0" u="none" strike="noStrike" cap="none" dirty="0">
                <a:solidFill>
                  <a:schemeClr val="dk1"/>
                </a:solidFill>
                <a:effectLst/>
                <a:latin typeface="Calibri"/>
                <a:ea typeface="Calibri"/>
                <a:cs typeface="Calibri"/>
                <a:sym typeface="Calibri"/>
              </a:rPr>
              <a:t>Sortiertechnologie macht Aluminium „green“.Online: https://www.recyclingmagazin.de/2021/08/03/sortiertechnologie-macht-aluminium-green/</a:t>
            </a:r>
            <a:endParaRPr lang="de-DE" sz="900" b="0" dirty="0"/>
          </a:p>
          <a:p>
            <a:pPr marL="182563" indent="-182563">
              <a:buFont typeface="Arial" panose="020B0604020202020204" pitchFamily="34" charset="0"/>
              <a:buChar char="•"/>
            </a:pPr>
            <a:r>
              <a:rPr lang="de-DE" sz="1000" dirty="0"/>
              <a:t>UBA (2019) „Aluminium Factsheet“. Online: </a:t>
            </a:r>
            <a:r>
              <a:rPr lang="de-DE" sz="1000" dirty="0">
                <a:hlinkClick r:id="rId3"/>
              </a:rPr>
              <a:t>www.umweltbundesamt.de/sites/default/files/medien/3521/dokumente/factsheet-aluminium_fi_barrierefrei.pdf</a:t>
            </a:r>
            <a:r>
              <a:rPr lang="de-DE" sz="1000" dirty="0"/>
              <a:t>; UBA 2019; zuletzt geöffnet: 15.4.22;</a:t>
            </a:r>
          </a:p>
          <a:p>
            <a:pPr marL="182563" indent="-182563"/>
            <a:endParaRPr lang="de-DE" b="1"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39</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D706A7EA-2935-4972-1A93-745F074C3F0E}"/>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498B7FC5-9EF5-B4FB-9A3C-942D3E253817}"/>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064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40</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59775D35-38E2-AF7C-1E7B-77B1B3FF9F68}"/>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BAB640D6-CF24-4C84-07BE-7391F1E0EC96}"/>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7585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126228dd463_0_16:notes"/>
          <p:cNvSpPr>
            <a:spLocks noGrp="1" noRot="1" noChangeAspect="1"/>
          </p:cNvSpPr>
          <p:nvPr>
            <p:ph type="sldImg" idx="2"/>
          </p:nvPr>
        </p:nvSpPr>
        <p:spPr>
          <a:xfrm>
            <a:off x="67786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126228dd463_0_16:notes"/>
          <p:cNvSpPr txBox="1">
            <a:spLocks noGrp="1"/>
          </p:cNvSpPr>
          <p:nvPr>
            <p:ph type="body" idx="1"/>
          </p:nvPr>
        </p:nvSpPr>
        <p:spPr>
          <a:xfrm>
            <a:off x="678511" y="4713144"/>
            <a:ext cx="5431248" cy="4465291"/>
          </a:xfrm>
          <a:prstGeom prst="rect">
            <a:avLst/>
          </a:prstGeom>
        </p:spPr>
        <p:txBody>
          <a:bodyPr spcFirstLastPara="1" wrap="square" lIns="88714" tIns="88714" rIns="88714" bIns="88714" anchor="t" anchorCtr="0">
            <a:noAutofit/>
          </a:bodyPr>
          <a:lstStyle/>
          <a:p>
            <a:pPr marL="0" indent="0">
              <a:spcBef>
                <a:spcPts val="349"/>
              </a:spcBef>
            </a:pPr>
            <a:endParaRPr dirty="0"/>
          </a:p>
        </p:txBody>
      </p:sp>
      <p:sp>
        <p:nvSpPr>
          <p:cNvPr id="684" name="Google Shape;684;g126228dd463_0_16:notes"/>
          <p:cNvSpPr txBox="1">
            <a:spLocks noGrp="1"/>
          </p:cNvSpPr>
          <p:nvPr>
            <p:ph type="sldNum" idx="12"/>
          </p:nvPr>
        </p:nvSpPr>
        <p:spPr>
          <a:xfrm>
            <a:off x="3844899" y="9426289"/>
            <a:ext cx="2941661" cy="495660"/>
          </a:xfrm>
          <a:prstGeom prst="rect">
            <a:avLst/>
          </a:prstGeom>
        </p:spPr>
        <p:txBody>
          <a:bodyPr spcFirstLastPara="1" wrap="square" lIns="96090" tIns="48032" rIns="96090" bIns="48032" anchor="b" anchorCtr="0">
            <a:noAutofit/>
          </a:bodyPr>
          <a:lstStyle/>
          <a:p>
            <a:pPr algn="r">
              <a:buClr>
                <a:schemeClr val="dk1"/>
              </a:buClr>
              <a:buSzPts val="325"/>
            </a:pPr>
            <a:fld id="{00000000-1234-1234-1234-123412341234}" type="slidenum">
              <a:rPr lang="de-DE"/>
              <a:pPr algn="r">
                <a:buClr>
                  <a:schemeClr val="dk1"/>
                </a:buClr>
                <a:buSzPts val="325"/>
              </a:pPr>
              <a:t>41</a:t>
            </a:fld>
            <a:endParaRPr dirty="0"/>
          </a:p>
        </p:txBody>
      </p:sp>
      <p:sp>
        <p:nvSpPr>
          <p:cNvPr id="2" name="Fußzeilenplatzhalter 1">
            <a:extLst>
              <a:ext uri="{FF2B5EF4-FFF2-40B4-BE49-F238E27FC236}">
                <a16:creationId xmlns:a16="http://schemas.microsoft.com/office/drawing/2014/main" id="{CBAAFC7A-25F1-910D-D475-455101547DE4}"/>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44544BED-0017-490C-64A9-6FED1E8BDC9E}"/>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030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51300"/>
          </a:xfrm>
        </p:spPr>
      </p:sp>
      <p:sp>
        <p:nvSpPr>
          <p:cNvPr id="3" name="Notizenplatzhalter 2"/>
          <p:cNvSpPr>
            <a:spLocks noGrp="1"/>
          </p:cNvSpPr>
          <p:nvPr>
            <p:ph type="body" idx="1"/>
          </p:nvPr>
        </p:nvSpPr>
        <p:spPr>
          <a:xfrm>
            <a:off x="678513" y="4511044"/>
            <a:ext cx="5739704" cy="5094508"/>
          </a:xfrm>
        </p:spPr>
        <p:txBody>
          <a:bodyPr/>
          <a:lstStyle/>
          <a:p>
            <a:pPr marL="182563" indent="-182563">
              <a:spcBef>
                <a:spcPts val="0"/>
              </a:spcBef>
            </a:pPr>
            <a:r>
              <a:rPr lang="de-DE" sz="1050" dirty="0"/>
              <a:t>Um ein Produkt nach seiner Umwelt- und Klimawirkung zu bewerten, wurden viele verschiedene Bewertungssysteme entwickelt, die verschiedene und teilweise überlappende Faktoren des Lebenszyklus' eines Produkts miteinbeziehen. Hier sollen einige davon kurz vorgestellt werden:</a:t>
            </a:r>
          </a:p>
          <a:p>
            <a:pPr marL="182563" indent="-182563">
              <a:spcBef>
                <a:spcPts val="0"/>
              </a:spcBef>
              <a:buFont typeface="Arial" panose="020B0604020202020204" pitchFamily="34" charset="0"/>
              <a:buChar char="•"/>
            </a:pPr>
            <a:r>
              <a:rPr lang="de-DE" sz="1050" dirty="0"/>
              <a:t>Stoffstromanalysen: </a:t>
            </a:r>
            <a:r>
              <a:rPr lang="de-DE" sz="1200" b="0" i="0" u="none" strike="noStrike" cap="none" dirty="0">
                <a:solidFill>
                  <a:schemeClr val="dk1"/>
                </a:solidFill>
                <a:effectLst/>
                <a:latin typeface="Calibri"/>
                <a:ea typeface="Calibri"/>
                <a:cs typeface="Calibri"/>
                <a:sym typeface="Calibri"/>
              </a:rPr>
              <a:t>Die Stoffstromanalyse (Synonyme: Stoffflussanalyse, Materialflussanalyse, substance flow analysis, material flow analysis) ist ein systemanalytisches Verfahren zur Erfassung von Stoff- und Materialströmen, die mit bestimmten Produkten, Verfahren, Dienstleistungen oder ganzen Bedürfnisfeldern (Bauen und Wohnen, Mobilität, Ernährung…) verbunden sind. Stoffstromanalysen sind nicht genormt (UBA 2013).</a:t>
            </a:r>
            <a:endParaRPr lang="de-DE" sz="1050" dirty="0"/>
          </a:p>
          <a:p>
            <a:pPr marL="182563" indent="-182563">
              <a:spcBef>
                <a:spcPts val="0"/>
              </a:spcBef>
              <a:buFont typeface="Arial" panose="020B0604020202020204" pitchFamily="34" charset="0"/>
              <a:buChar char="•"/>
            </a:pPr>
            <a:r>
              <a:rPr lang="de-DE" sz="1050" dirty="0"/>
              <a:t>Ökobilanzen sind eine umfassende Bewertung der Umweltwirkungen. Dabei wird der gesamte Lebenszyklus des Produkts oder der Dienstleistung betrachtet und wird daher auch als Life cycle assessment bezeichnet. Es werden alle "relevanten potenziellen Schadwirkungen auf die Umweltmedien Boden, Luft, Wasser", sowie alle Stoffströme des Systems berücksichtigt (UBA 2018).</a:t>
            </a:r>
          </a:p>
          <a:p>
            <a:pPr marL="182563" indent="-182563">
              <a:spcBef>
                <a:spcPts val="0"/>
              </a:spcBef>
              <a:buFont typeface="Arial" panose="020B0604020202020204" pitchFamily="34" charset="0"/>
              <a:buChar char="•"/>
            </a:pPr>
            <a:r>
              <a:rPr lang="de-DE" sz="1050" dirty="0"/>
              <a:t>Klimaeffizienz-Berechnungen betrachten die THG-Emissionen eines Produkts oder einer Dienstleistung. Hier wird also ein Fokus auf die Klimawirkung gelegt, nicht auf die Wirkung auf die direkte Umwelt.</a:t>
            </a:r>
          </a:p>
          <a:p>
            <a:pPr marL="182563" indent="-182563">
              <a:spcBef>
                <a:spcPts val="0"/>
              </a:spcBef>
              <a:buFont typeface="Arial" panose="020B0604020202020204" pitchFamily="34" charset="0"/>
              <a:buChar char="•"/>
            </a:pPr>
            <a:r>
              <a:rPr lang="de-DE" sz="1050" dirty="0"/>
              <a:t>Mithilfe von Umweltbelastungspunkten kann die Umweltbelastung eines Produkts auf eine Zahl reduziert werden, wodurch ein direkter Vergleich zwischen gleichartigen Produkten und Dienstleistungen ermöglicht wird. Wie bei einem Life cycle assessment werden hier Energie- und Stoffströme des gesamten Lebenszyklus' ermittelt. Daraus werden die Folgen des Produkts auf die Umwelt abgeschätzt und es wird durch ein Punktesystem bewertet (Seipel, 2022).</a:t>
            </a:r>
          </a:p>
          <a:p>
            <a:pPr marL="182563" indent="-182563">
              <a:spcBef>
                <a:spcPts val="0"/>
              </a:spcBef>
              <a:buFont typeface="Arial" panose="020B0604020202020204" pitchFamily="34" charset="0"/>
              <a:buChar char="•"/>
            </a:pPr>
            <a:r>
              <a:rPr lang="de-DE" sz="1050" dirty="0"/>
              <a:t>Ein Wasserfußabdruck betrachtet den gesamten Wasserverbrauch eines Produkts.</a:t>
            </a:r>
          </a:p>
          <a:p>
            <a:pPr marL="182563" indent="-182563">
              <a:spcBef>
                <a:spcPts val="0"/>
              </a:spcBef>
              <a:buFont typeface="Arial" panose="020B0604020202020204" pitchFamily="34" charset="0"/>
              <a:buChar char="•"/>
            </a:pPr>
            <a:r>
              <a:rPr lang="de-DE" sz="1050" dirty="0"/>
              <a:t>Bei der energetischen Amortisation wird berechnet, ab welchem Zeitpunkt ein Kraftwerk für erneuerbare Energien, zum Beispiel ein Windkraftwerk oder eine Photovoltaikanlage, genug Energie produziert hat, um die Kosten der eigenen Produktion auszugleichen. Damit ist es ein wichtiges Mittel bei der Investitionsrechnung.</a:t>
            </a:r>
          </a:p>
          <a:p>
            <a:pPr marL="182563" indent="-182563">
              <a:spcBef>
                <a:spcPts val="0"/>
              </a:spcBef>
              <a:buFont typeface="Arial" panose="020B0604020202020204" pitchFamily="34" charset="0"/>
              <a:buChar char="•"/>
            </a:pPr>
            <a:r>
              <a:rPr lang="de-DE" sz="1050" dirty="0"/>
              <a:t>Der Flächenfußabdruck beschreibt, wie viel Fläche zur Herstellung eines Produkts verbraucht wird. Zum Beispiel muss bei Rindfleisch sowohl Fläche für die Rinderhaltung als auch für die Futterherstellung existieren.</a:t>
            </a:r>
          </a:p>
          <a:p>
            <a:pPr marL="182563" indent="-182563">
              <a:spcBef>
                <a:spcPts val="0"/>
              </a:spcBef>
            </a:pPr>
            <a:r>
              <a:rPr lang="de-DE" b="1" dirty="0"/>
              <a:t>Quellen:</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de-DE" sz="1000" dirty="0"/>
              <a:t>KIT / Lisa Andes (2019): Methodensammlung zur Nachhaltigkeitsbewertung. Online: https://www.oew.kit.edu/downloads/Methodensammlung%20zur%20Nachhaltigkeitsbewertung.pdf</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de-DE" sz="1000" dirty="0"/>
              <a:t>Paschotta, R. (2020): Energetische Amortisationszeit. RP-Energie-Lexikon. Online: </a:t>
            </a:r>
            <a:r>
              <a:rPr lang="de-DE" sz="1000" dirty="0">
                <a:hlinkClick r:id="rId3"/>
              </a:rPr>
              <a:t>https://www.energie-lexikon.info/energetische_amortisationszeit.html</a:t>
            </a:r>
          </a:p>
          <a:p>
            <a:pPr marL="182563" indent="-182563">
              <a:spcBef>
                <a:spcPts val="0"/>
              </a:spcBef>
              <a:buFont typeface="Arial"/>
              <a:buChar char="•"/>
            </a:pPr>
            <a:r>
              <a:rPr lang="de-DE" sz="1000" dirty="0"/>
              <a:t>Seipel, E. (2022). "Umweltbelastungspunkte: So funktioniert die Methode", Utopia. Online: </a:t>
            </a:r>
            <a:r>
              <a:rPr lang="de-DE" sz="1000" dirty="0">
                <a:hlinkClick r:id="rId4"/>
              </a:rPr>
              <a:t>https://utopia.de/ratgeber/umweltbelastungspunkte-so-funktioniert-die-methode</a:t>
            </a:r>
            <a:endParaRPr lang="de-DE" sz="1000" dirty="0"/>
          </a:p>
          <a:p>
            <a:pPr marL="182563" indent="-182563">
              <a:spcBef>
                <a:spcPts val="0"/>
              </a:spcBef>
              <a:buFont typeface="Arial"/>
              <a:buChar char="•"/>
            </a:pPr>
            <a:r>
              <a:rPr lang="de-DE" sz="1000" dirty="0"/>
              <a:t>Umweltbundesamt (2018): Ökobilanz. Online: </a:t>
            </a:r>
            <a:r>
              <a:rPr lang="de-DE" sz="1000" dirty="0">
                <a:hlinkClick r:id="rId5"/>
              </a:rPr>
              <a:t>https://www.umweltbundesamt.de/themen/wirtschaft-konsum/produkte/oekobilanz</a:t>
            </a:r>
            <a:endParaRPr lang="de-DE" sz="1000" dirty="0"/>
          </a:p>
          <a:p>
            <a:pPr marL="182563" indent="-182563">
              <a:spcBef>
                <a:spcPts val="0"/>
              </a:spcBef>
              <a:buFont typeface="Arial"/>
              <a:buChar char="•"/>
            </a:pPr>
            <a:r>
              <a:rPr lang="de-DE" sz="1000" dirty="0"/>
              <a:t>Umweltbundesamt (2013): Stoffstromanalysen. https://www.umweltbundesamt.de/stoffstromanalyse</a:t>
            </a:r>
          </a:p>
          <a:p>
            <a:pPr marL="182563" indent="-182563">
              <a:buFont typeface="Arial"/>
              <a:buChar char="•"/>
            </a:pPr>
            <a:endParaRPr lang="de-DE" dirty="0"/>
          </a:p>
          <a:p>
            <a:pPr marL="182563" indent="-182563">
              <a:buFont typeface="Arial"/>
              <a:buChar char="•"/>
            </a:pPr>
            <a:endParaRPr lang="de-DE" dirty="0"/>
          </a:p>
          <a:p>
            <a:pPr>
              <a:buFont typeface="Arial"/>
              <a:buChar char="•"/>
            </a:pPr>
            <a:endParaRPr lang="de-DE" dirty="0"/>
          </a:p>
        </p:txBody>
      </p:sp>
      <p:sp>
        <p:nvSpPr>
          <p:cNvPr id="4" name="Foliennummernplatzhalter 3"/>
          <p:cNvSpPr>
            <a:spLocks noGrp="1"/>
          </p:cNvSpPr>
          <p:nvPr>
            <p:ph type="sldNum" idx="10"/>
          </p:nvPr>
        </p:nvSpPr>
        <p:spPr/>
        <p:txBody>
          <a:bodyPr/>
          <a:lstStyle/>
          <a:p>
            <a:pPr algn="r">
              <a:buClr>
                <a:schemeClr val="dk1"/>
              </a:buClr>
              <a:buSzPts val="325"/>
            </a:pPr>
            <a:fld id="{00000000-1234-1234-1234-123412341234}" type="slidenum">
              <a:rPr lang="tr-TR">
                <a:solidFill>
                  <a:schemeClr val="dk1"/>
                </a:solidFill>
                <a:latin typeface="Calibri"/>
                <a:ea typeface="Calibri"/>
                <a:cs typeface="Calibri"/>
                <a:sym typeface="Calibri"/>
              </a:rPr>
              <a:pPr algn="r">
                <a:buClr>
                  <a:schemeClr val="dk1"/>
                </a:buClr>
                <a:buSzPts val="325"/>
              </a:pPr>
              <a:t>42</a:t>
            </a:fld>
            <a:endParaRPr lang="tr-TR"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BC084D3F-FA0A-8722-E6DD-722B40AD8472}"/>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C96D86B4-D6FD-55F6-4249-93B69D14B2AD}"/>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4111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Nachhaltigkeits- und ökologische Bewertungsverfahren werden benutzt, um Produkte, Dienstleistungen und Verfahren nach unterschiedlichen Gesichtspunkten zu bewerten. Dabei geht es nicht nur um die Klimafreundlichkeit, sondern auch um andere potenzielle Schadwirkungen auf die Umwelt. Verschiedene Bewertungsverfahren bewerten dabei nach unterschiedlichen Kriterien.</a:t>
            </a:r>
          </a:p>
          <a:p>
            <a:pPr marL="171450" indent="-171450">
              <a:buFont typeface="Arial" panose="020B0604020202020204" pitchFamily="34" charset="0"/>
              <a:buChar char="•"/>
            </a:pPr>
            <a:r>
              <a:rPr lang="de-DE" dirty="0"/>
              <a:t>Im Folgenden werden eine Stoffstromanalyse, eine Ökobilanz (auch Life-Cycle-Assessment genannt) und Beispiele für THG-Bewertungen durchgeführt.</a:t>
            </a:r>
          </a:p>
          <a:p>
            <a:pPr marL="628650" lvl="1" indent="-171450">
              <a:buFont typeface="Arial" panose="020B0604020202020204" pitchFamily="34" charset="0"/>
              <a:buChar char="•"/>
            </a:pPr>
            <a:r>
              <a:rPr lang="de-DE" dirty="0"/>
              <a:t>Bei der Stoffstromanalyse wird der Stoffstrom breit untersucht – es werden auch soziale und ökonomische Aspekte berücksichtigt</a:t>
            </a:r>
          </a:p>
          <a:p>
            <a:pPr marL="628650" lvl="1" indent="-171450">
              <a:buFont typeface="Arial" panose="020B0604020202020204" pitchFamily="34" charset="0"/>
              <a:buChar char="•"/>
            </a:pPr>
            <a:r>
              <a:rPr lang="de-DE" dirty="0"/>
              <a:t>Bei der Ökobilanz wird ein Produkt nach den Umweltauswirkungen bewertet, zum Beispiel die Wasserverwendung oder Landnutzung.</a:t>
            </a:r>
          </a:p>
          <a:p>
            <a:pPr marL="628650" lvl="1" indent="-171450">
              <a:buFont typeface="Arial" panose="020B0604020202020204" pitchFamily="34" charset="0"/>
              <a:buChar char="•"/>
            </a:pPr>
            <a:r>
              <a:rPr lang="de-DE" dirty="0"/>
              <a:t>Bei einer THG-Bewertung geht es ausschließlich um die durch die Produktion, Verwendung und Entsorgung des Produkts ausgestoßenen Emissionen, also rein um die Klimabedeutung des Produkts.</a:t>
            </a:r>
          </a:p>
          <a:p>
            <a:pPr marL="182563" indent="-182563"/>
            <a:endParaRPr lang="de-DE" dirty="0"/>
          </a:p>
          <a:p>
            <a:pPr marL="180975" indent="-180975"/>
            <a:r>
              <a:rPr lang="de-DE" b="1" dirty="0"/>
              <a:t>Quellen:</a:t>
            </a:r>
          </a:p>
          <a:p>
            <a:pPr marL="182563" indent="-182563">
              <a:buFont typeface="Arial"/>
              <a:buChar char="•"/>
            </a:pPr>
            <a:r>
              <a:rPr lang="de-DE" dirty="0"/>
              <a:t>UBA (2018): "Ökobilanz" </a:t>
            </a:r>
            <a:r>
              <a:rPr lang="de-DE" dirty="0">
                <a:hlinkClick r:id="rId3"/>
              </a:rPr>
              <a:t>https://www.umweltbundesamt.de/themen/wirtschaft-konsum/produkte/oekobilanz</a:t>
            </a:r>
            <a:r>
              <a:rPr lang="de-DE" dirty="0"/>
              <a:t>; zuletzt geprüft: 15.08.2022</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43</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D0A2E402-DAE7-D2A0-E211-0AC29FC25BE3}"/>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71C63BF0-C201-0B92-E3A1-1F52F2E1891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12145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51300"/>
          </a:xfrm>
        </p:spPr>
      </p:sp>
      <p:sp>
        <p:nvSpPr>
          <p:cNvPr id="3" name="Notizenplatzhalter 2"/>
          <p:cNvSpPr>
            <a:spLocks noGrp="1"/>
          </p:cNvSpPr>
          <p:nvPr>
            <p:ph type="body" idx="1"/>
          </p:nvPr>
        </p:nvSpPr>
        <p:spPr>
          <a:xfrm>
            <a:off x="684212" y="4600575"/>
            <a:ext cx="5400000" cy="5004979"/>
          </a:xfrm>
        </p:spPr>
        <p:txBody>
          <a:bodyPr/>
          <a:lstStyle/>
          <a:p>
            <a:pPr marL="171450" indent="-171450">
              <a:spcBef>
                <a:spcPts val="0"/>
              </a:spcBef>
              <a:buFont typeface="Arial" panose="020B0604020202020204" pitchFamily="34" charset="0"/>
              <a:buChar char="•"/>
            </a:pPr>
            <a:r>
              <a:rPr lang="de-DE" sz="900" dirty="0"/>
              <a:t>Alle Rohstoff-Nutzungen verursachen THG-Emissionen. Bedingt sind diese durch den Prozess der Herstellung, für den immer Energie nötig ist. Nur durch den Einsatz von erneuerbarer Energien können diese THG-Emissionen gemindert werden. Bei der Aluminiumherstellung ist dies vor allem die Nutzung von Wasserkraft für den Strom der sehr aufwändigen Schmelzflusselektrolyse oder für die Herstellung der Natronlauge für die Verhüttung. </a:t>
            </a:r>
          </a:p>
          <a:p>
            <a:pPr marL="171450" indent="-171450">
              <a:spcBef>
                <a:spcPts val="0"/>
              </a:spcBef>
              <a:buFont typeface="Arial" panose="020B0604020202020204" pitchFamily="34" charset="0"/>
              <a:buChar char="•"/>
            </a:pPr>
            <a:r>
              <a:rPr lang="de-DE" sz="900" dirty="0"/>
              <a:t>In der Tabelle sind die THG-Emissionen verschiedener grundlegender Materialien aufgeführt. Aluminium ist eines der energieaufwändigsten Materialien, die wir verwenden. Von Bedeutung für die gesamten Emissionen ist aber auch die Menge der jeweiligen Rohstoffe von Relevanz. Während in 2022 rund 64 Mio. t Aluminium hergestellt wurden (Statista 2023) und somit geschätzt 567 Mio. t THG-Äq emittiert wurden, wurden im gleichen Zeitraum 4.100 Mio. t Zement produziert (davon ca. 2.100 Mio. t in China, statista 2023). Damit verbunden sind geschätzt 6.150 Mio. t THG-Äq. In 2022 wurden rund 1.000 Mio. t Stahl weltweit produziert (statista 2023). Dies ist verbunden mir geschätzt 2.000 Mio. t THG-Äq (sehr unsicherer Wert aufgrund großer technologischer Unterschiede). </a:t>
            </a:r>
            <a:endParaRPr lang="en-US" sz="900" dirty="0"/>
          </a:p>
          <a:p>
            <a:pPr marL="171450" indent="-171450">
              <a:spcBef>
                <a:spcPts val="0"/>
              </a:spcBef>
              <a:buFont typeface="Arial" panose="020B0604020202020204" pitchFamily="34" charset="0"/>
              <a:buChar char="•"/>
            </a:pPr>
            <a:r>
              <a:rPr lang="de-DE" sz="900" dirty="0"/>
              <a:t>Im Prinzip führen nur nachwachsende Rohstoffe zu einer deutlichen Minderung wie dies die Holzprodukte zeigen. Auch wenn sie über ihren gesamten Lebenszyklus noch messbare Beiträge zu den THG-Emissionen leisten, die vor allem in der Herstellung der Produkte bedingt sind, sind sie nicht gleich Null. Der große Vorteil von Holzprodukten ist der Entzug von Kohlendioxid aus der Atmosphäre und die langfristige Speicherung des Treibhausgases, sie sind Kohlenstoffsenken. Am Ende ihrer Lebenszeit können sie auch energetisch gut genutzt werden. Da sie nur soviel THG-Emissionen dann freisetzen wie sie zuvor aufgenommen haben, gelten sie als Klimaneutral.</a:t>
            </a:r>
          </a:p>
          <a:p>
            <a:pPr marL="0" indent="0">
              <a:spcBef>
                <a:spcPts val="0"/>
              </a:spcBef>
            </a:pPr>
            <a:r>
              <a:rPr lang="de-DE" sz="1050" b="1" noProof="0" dirty="0"/>
              <a:t>Quellen:</a:t>
            </a:r>
            <a:r>
              <a:rPr lang="de-DE" sz="1050" noProof="0" dirty="0"/>
              <a:t> </a:t>
            </a:r>
          </a:p>
          <a:p>
            <a:pPr marL="171450" indent="-171450">
              <a:spcBef>
                <a:spcPts val="0"/>
              </a:spcBef>
              <a:buFont typeface="Arial" panose="020B0604020202020204" pitchFamily="34" charset="0"/>
              <a:buChar char="•"/>
            </a:pPr>
            <a:r>
              <a:rPr lang="de-DE" sz="800" dirty="0"/>
              <a:t>Alles über Alu (o.J.) „Energieverbrauch und Treibhausgase.“ </a:t>
            </a:r>
            <a:r>
              <a:rPr lang="de-DE" sz="800" dirty="0" err="1"/>
              <a:t>Online:</a:t>
            </a:r>
            <a:r>
              <a:rPr lang="de-DE" sz="800" dirty="0" err="1">
                <a:hlinkClick r:id="rId3"/>
              </a:rPr>
              <a:t>www.allesueberalu.de</a:t>
            </a:r>
            <a:r>
              <a:rPr lang="de-DE" sz="800" dirty="0">
                <a:hlinkClick r:id="rId3"/>
              </a:rPr>
              <a:t>/Energieverbrauch-und-Treibhausgase.html</a:t>
            </a:r>
            <a:r>
              <a:rPr lang="de-DE" sz="800" dirty="0"/>
              <a:t>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dirty="0"/>
              <a:t>Austrian Bio </a:t>
            </a:r>
            <a:r>
              <a:rPr lang="de-DE" sz="800" dirty="0" err="1"/>
              <a:t>Energy</a:t>
            </a:r>
            <a:r>
              <a:rPr lang="de-DE" sz="800" dirty="0"/>
              <a:t> </a:t>
            </a:r>
            <a:r>
              <a:rPr lang="de-DE" sz="800" dirty="0" err="1"/>
              <a:t>Centre</a:t>
            </a:r>
            <a:r>
              <a:rPr lang="de-DE" sz="800" dirty="0"/>
              <a:t> (2006): "</a:t>
            </a:r>
            <a:r>
              <a:rPr lang="de-DE" sz="800" dirty="0" err="1"/>
              <a:t>nawaro:aktiv</a:t>
            </a:r>
            <a:r>
              <a:rPr lang="de-DE" sz="800" dirty="0"/>
              <a:t> Studie zur Treibhausgasrelevanz der stofflichen Nutzung von nachwachsenden Rohstoffen:"</a:t>
            </a:r>
            <a:r>
              <a:rPr lang="de-DE" sz="800" dirty="0">
                <a:hlinkClick r:id="rId4"/>
              </a:rPr>
              <a:t>renewable-carbon.eu/news/wp-content/uploads/news-images/20070727-06/1012_EndberichtNAWAROaktiv_oA.pdf</a:t>
            </a:r>
            <a:r>
              <a:rPr lang="de-DE" sz="800" dirty="0"/>
              <a:t> </a:t>
            </a:r>
          </a:p>
          <a:p>
            <a:pPr marL="171450" indent="-171450">
              <a:spcBef>
                <a:spcPts val="0"/>
              </a:spcBef>
              <a:buFont typeface="Arial" panose="020B0604020202020204" pitchFamily="34" charset="0"/>
              <a:buChar char="•"/>
            </a:pPr>
            <a:r>
              <a:rPr lang="de-DE" sz="800" dirty="0"/>
              <a:t>BGR "Kupfer – Informationen zur Nachhaltigkeit“ 2020 Online: </a:t>
            </a:r>
            <a:r>
              <a:rPr lang="de-DE" sz="800" dirty="0">
                <a:hlinkClick r:id="rId5"/>
              </a:rPr>
              <a:t>www.bgr.bund.de/DE/Gemeinsames/Produkte/Downloads/Informationen_Nachhaltigkeit/kupfer.pdf</a:t>
            </a:r>
            <a:endParaRPr lang="de-DE" sz="800" dirty="0"/>
          </a:p>
          <a:p>
            <a:pPr marL="171450" indent="-171450">
              <a:spcBef>
                <a:spcPts val="0"/>
              </a:spcBef>
              <a:buFont typeface="Arial" panose="020B0604020202020204" pitchFamily="34" charset="0"/>
              <a:buChar char="•"/>
            </a:pPr>
            <a:r>
              <a:rPr lang="de-DE" sz="800" dirty="0" err="1"/>
              <a:t>Energieforschung.at</a:t>
            </a:r>
            <a:r>
              <a:rPr lang="de-DE" sz="800" dirty="0"/>
              <a:t> (o.J.) Online: </a:t>
            </a:r>
            <a:r>
              <a:rPr lang="de-DE" sz="800" dirty="0" err="1"/>
              <a:t>www.</a:t>
            </a:r>
            <a:r>
              <a:rPr lang="de-DE" sz="800" dirty="0" err="1">
                <a:hlinkClick r:id="rId6"/>
              </a:rPr>
              <a:t>energieforschung.at</a:t>
            </a:r>
            <a:r>
              <a:rPr lang="de-DE" sz="800" dirty="0">
                <a:hlinkClick r:id="rId6"/>
              </a:rPr>
              <a:t>/projekt/neostahl-neue-energieoptimierungsverfahren-und-modelle-in-der-prozessautomation-zur-co2-reduktion-in-der-stahlindustrie/</a:t>
            </a:r>
            <a:r>
              <a:rPr lang="de-DE" sz="800" dirty="0"/>
              <a:t>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dirty="0"/>
              <a:t>KIT - Karlsruhe Institute </a:t>
            </a:r>
            <a:r>
              <a:rPr lang="de-DE" sz="800" dirty="0" err="1"/>
              <a:t>of</a:t>
            </a:r>
            <a:r>
              <a:rPr lang="de-DE" sz="800" dirty="0"/>
              <a:t> Technology (2010). "Treibhausgasbilanz nachwachsender Rohstoffe – eine wissenschaftliche Kurzdarstellung" Online: </a:t>
            </a:r>
            <a:r>
              <a:rPr lang="de-DE" sz="800" dirty="0">
                <a:hlinkClick r:id="rId7"/>
              </a:rPr>
              <a:t>www.publikationen.bibliothek.kit.edu/1000018699</a:t>
            </a:r>
            <a:r>
              <a:rPr lang="de-DE" sz="800" dirty="0"/>
              <a:t>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dirty="0"/>
              <a:t>ÖBMV Gerfried Jungmeier: "Treibhausgas-Bilanz im Lebenszyklus der stofflichen und energetischen Holznutzung" 2014 Online: </a:t>
            </a:r>
            <a:r>
              <a:rPr lang="de-DE" sz="800" dirty="0">
                <a:hlinkClick r:id="rId8"/>
              </a:rPr>
              <a:t>www.biomasseverband.at/wp-content/uploads/Jungmeier_Treibhausgasbilanz.pdf</a:t>
            </a:r>
            <a:r>
              <a:rPr lang="de-DE" sz="800" dirty="0"/>
              <a:t>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dirty="0"/>
              <a:t>Statista (2023)</a:t>
            </a:r>
            <a:r>
              <a:rPr lang="de-DE" sz="800" baseline="0" dirty="0"/>
              <a:t>: </a:t>
            </a:r>
            <a:r>
              <a:rPr lang="de-DE" sz="800" dirty="0"/>
              <a:t>Hüttenproduktion von Aluminium weltweit nach den wichtigsten Ländern 2022. O</a:t>
            </a:r>
            <a:r>
              <a:rPr lang="de-DE" sz="800" baseline="0" dirty="0"/>
              <a:t>nline: https://</a:t>
            </a:r>
            <a:r>
              <a:rPr lang="de-DE" sz="800" baseline="0" dirty="0" err="1"/>
              <a:t>de.statista.com</a:t>
            </a:r>
            <a:r>
              <a:rPr lang="de-DE" sz="800" baseline="0" dirty="0"/>
              <a:t>/</a:t>
            </a:r>
            <a:r>
              <a:rPr lang="de-DE" sz="800" baseline="0" dirty="0" err="1"/>
              <a:t>statistik</a:t>
            </a:r>
            <a:r>
              <a:rPr lang="de-DE" sz="800" baseline="0" dirty="0"/>
              <a:t>/</a:t>
            </a:r>
            <a:r>
              <a:rPr lang="de-DE" sz="800" baseline="0" dirty="0" err="1"/>
              <a:t>daten</a:t>
            </a:r>
            <a:r>
              <a:rPr lang="de-DE" sz="800" baseline="0" dirty="0"/>
              <a:t>/</a:t>
            </a:r>
            <a:r>
              <a:rPr lang="de-DE" sz="800" baseline="0" dirty="0" err="1"/>
              <a:t>studie</a:t>
            </a:r>
            <a:r>
              <a:rPr lang="de-DE" sz="800" baseline="0" dirty="0"/>
              <a:t>/37015/</a:t>
            </a:r>
            <a:r>
              <a:rPr lang="de-DE" sz="800" baseline="0" dirty="0" err="1"/>
              <a:t>umfrage</a:t>
            </a:r>
            <a:r>
              <a:rPr lang="de-DE" sz="800" baseline="0" dirty="0"/>
              <a:t>/</a:t>
            </a:r>
            <a:r>
              <a:rPr lang="de-DE" sz="800" baseline="0" dirty="0" err="1"/>
              <a:t>produktion</a:t>
            </a:r>
            <a:r>
              <a:rPr lang="de-DE" sz="800" baseline="0" dirty="0"/>
              <a:t>-von-aluminium-weltweit-nach-</a:t>
            </a:r>
            <a:r>
              <a:rPr lang="de-DE" sz="800" baseline="0" dirty="0" err="1"/>
              <a:t>laendern</a:t>
            </a:r>
            <a:endParaRPr lang="de-DE" sz="800" baseline="0" dirty="0"/>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b="0" baseline="0" dirty="0"/>
              <a:t>Statista (2023). </a:t>
            </a:r>
            <a:r>
              <a:rPr lang="de-DE" sz="1200" b="0" i="0" u="none" strike="noStrike" cap="none" dirty="0">
                <a:solidFill>
                  <a:schemeClr val="dk1"/>
                </a:solidFill>
                <a:effectLst/>
                <a:latin typeface="Calibri"/>
                <a:ea typeface="Calibri"/>
                <a:cs typeface="Calibri"/>
                <a:sym typeface="Calibri"/>
              </a:rPr>
              <a:t>Produktion von Zement nach den wichtigsten Ländern im Jahr 2022. </a:t>
            </a:r>
            <a:r>
              <a:rPr lang="de-DE" sz="800" baseline="0" dirty="0"/>
              <a:t>Online: https://</a:t>
            </a:r>
            <a:r>
              <a:rPr lang="de-DE" sz="800" baseline="0" dirty="0" err="1"/>
              <a:t>de.statista.com</a:t>
            </a:r>
            <a:r>
              <a:rPr lang="de-DE" sz="800" baseline="0" dirty="0"/>
              <a:t>/</a:t>
            </a:r>
            <a:r>
              <a:rPr lang="de-DE" sz="800" baseline="0" dirty="0" err="1"/>
              <a:t>statistik</a:t>
            </a:r>
            <a:r>
              <a:rPr lang="de-DE" sz="800" baseline="0" dirty="0"/>
              <a:t>/</a:t>
            </a:r>
            <a:r>
              <a:rPr lang="de-DE" sz="800" baseline="0" dirty="0" err="1"/>
              <a:t>daten</a:t>
            </a:r>
            <a:r>
              <a:rPr lang="de-DE" sz="800" baseline="0" dirty="0"/>
              <a:t>/</a:t>
            </a:r>
            <a:r>
              <a:rPr lang="de-DE" sz="800" baseline="0" dirty="0" err="1"/>
              <a:t>studie</a:t>
            </a:r>
            <a:r>
              <a:rPr lang="de-DE" sz="800" baseline="0" dirty="0"/>
              <a:t>/311503/</a:t>
            </a:r>
            <a:r>
              <a:rPr lang="de-DE" sz="800" baseline="0" dirty="0" err="1"/>
              <a:t>umfrage</a:t>
            </a:r>
            <a:r>
              <a:rPr lang="de-DE" sz="800" baseline="0" dirty="0"/>
              <a:t>/wichtigste-</a:t>
            </a:r>
            <a:r>
              <a:rPr lang="de-DE" sz="800" baseline="0" dirty="0" err="1"/>
              <a:t>laender</a:t>
            </a:r>
            <a:r>
              <a:rPr lang="de-DE" sz="800" baseline="0" dirty="0"/>
              <a:t>-nach-</a:t>
            </a:r>
            <a:r>
              <a:rPr lang="de-DE" sz="800" baseline="0" dirty="0" err="1"/>
              <a:t>rohstahlproduktion</a:t>
            </a:r>
            <a:r>
              <a:rPr lang="de-DE" sz="800" baseline="0" dirty="0"/>
              <a:t>/</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b="0" baseline="0" dirty="0"/>
              <a:t>Statista (2023): </a:t>
            </a:r>
            <a:r>
              <a:rPr lang="de-DE" sz="1200" b="0" i="0" u="none" strike="noStrike" cap="none" dirty="0">
                <a:solidFill>
                  <a:schemeClr val="dk1"/>
                </a:solidFill>
                <a:effectLst/>
                <a:latin typeface="Calibri"/>
                <a:ea typeface="Calibri"/>
                <a:cs typeface="Calibri"/>
                <a:sym typeface="Calibri"/>
              </a:rPr>
              <a:t>Rohstahl - Wichtigste Länder weltweit nach Produktionsmenge 2022. Online;: https://</a:t>
            </a:r>
            <a:r>
              <a:rPr lang="de-DE" sz="1200" b="0" i="0" u="none" strike="noStrike" cap="none" dirty="0" err="1">
                <a:solidFill>
                  <a:schemeClr val="dk1"/>
                </a:solidFill>
                <a:effectLst/>
                <a:latin typeface="Calibri"/>
                <a:ea typeface="Calibri"/>
                <a:cs typeface="Calibri"/>
                <a:sym typeface="Calibri"/>
              </a:rPr>
              <a:t>de.statista.com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statistik</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daten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studie</a:t>
            </a:r>
            <a:r>
              <a:rPr lang="de-DE" sz="1200" b="0" i="0" u="none" strike="noStrike" cap="none" dirty="0">
                <a:solidFill>
                  <a:schemeClr val="dk1"/>
                </a:solidFill>
                <a:effectLst/>
                <a:latin typeface="Calibri"/>
                <a:ea typeface="Calibri"/>
                <a:cs typeface="Calibri"/>
                <a:sym typeface="Calibri"/>
              </a:rPr>
              <a:t>/311503/</a:t>
            </a:r>
            <a:r>
              <a:rPr lang="de-DE" sz="1200" b="0" i="0" u="none" strike="noStrike" cap="none" dirty="0" err="1">
                <a:solidFill>
                  <a:schemeClr val="dk1"/>
                </a:solidFill>
                <a:effectLst/>
                <a:latin typeface="Calibri"/>
                <a:ea typeface="Calibri"/>
                <a:cs typeface="Calibri"/>
                <a:sym typeface="Calibri"/>
              </a:rPr>
              <a:t>umfrage</a:t>
            </a:r>
            <a:r>
              <a:rPr lang="de-DE" sz="1200" b="0" i="0" u="none" strike="noStrike" cap="none" dirty="0">
                <a:solidFill>
                  <a:schemeClr val="dk1"/>
                </a:solidFill>
                <a:effectLst/>
                <a:latin typeface="Calibri"/>
                <a:ea typeface="Calibri"/>
                <a:cs typeface="Calibri"/>
                <a:sym typeface="Calibri"/>
              </a:rPr>
              <a:t>/wichtigste-</a:t>
            </a:r>
            <a:r>
              <a:rPr lang="de-DE" sz="1200" b="0" i="0" u="none" strike="noStrike" cap="none" dirty="0" err="1">
                <a:solidFill>
                  <a:schemeClr val="dk1"/>
                </a:solidFill>
                <a:effectLst/>
                <a:latin typeface="Calibri"/>
                <a:ea typeface="Calibri"/>
                <a:cs typeface="Calibri"/>
                <a:sym typeface="Calibri"/>
              </a:rPr>
              <a:t>laender</a:t>
            </a:r>
            <a:r>
              <a:rPr lang="de-DE" sz="1200" b="0" i="0" u="none" strike="noStrike" cap="none" dirty="0">
                <a:solidFill>
                  <a:schemeClr val="dk1"/>
                </a:solidFill>
                <a:effectLst/>
                <a:latin typeface="Calibri"/>
                <a:ea typeface="Calibri"/>
                <a:cs typeface="Calibri"/>
                <a:sym typeface="Calibri"/>
              </a:rPr>
              <a:t>-nach-</a:t>
            </a:r>
            <a:r>
              <a:rPr lang="de-DE" sz="1200" b="0" i="0" u="none" strike="noStrike" cap="none" dirty="0" err="1">
                <a:solidFill>
                  <a:schemeClr val="dk1"/>
                </a:solidFill>
                <a:effectLst/>
                <a:latin typeface="Calibri"/>
                <a:ea typeface="Calibri"/>
                <a:cs typeface="Calibri"/>
                <a:sym typeface="Calibri"/>
              </a:rPr>
              <a:t>rohstahlproduktion</a:t>
            </a:r>
            <a:r>
              <a:rPr lang="de-DE" sz="1200" b="0" i="0" u="none" strike="noStrike" cap="none" dirty="0">
                <a:solidFill>
                  <a:schemeClr val="dk1"/>
                </a:solidFill>
                <a:effectLst/>
                <a:latin typeface="Calibri"/>
                <a:ea typeface="Calibri"/>
                <a:cs typeface="Calibri"/>
                <a:sym typeface="Calibri"/>
              </a:rPr>
              <a:t>/ </a:t>
            </a:r>
          </a:p>
          <a:p>
            <a:pPr marL="171450" indent="-171450">
              <a:spcBef>
                <a:spcPts val="0"/>
              </a:spcBef>
              <a:buFont typeface="Arial" panose="020B0604020202020204" pitchFamily="34" charset="0"/>
              <a:buChar char="•"/>
            </a:pPr>
            <a:r>
              <a:rPr lang="de-DE" sz="800" dirty="0"/>
              <a:t>Umweltbundesamt 2019: "Aluminium Factsheet“ Online: </a:t>
            </a:r>
            <a:r>
              <a:rPr lang="de-DE" sz="800" dirty="0">
                <a:hlinkClick r:id="rId9"/>
              </a:rPr>
              <a:t>www.umweltbundesamt.de/sites/default/files/medien/3521/dokumente/factsheet-aluminium_fi_barrierefrei.pdf</a:t>
            </a:r>
            <a:r>
              <a:rPr lang="de-DE" sz="800" dirty="0"/>
              <a:t> </a:t>
            </a:r>
          </a:p>
          <a:p>
            <a:pPr marL="171450" indent="-171450">
              <a:spcBef>
                <a:spcPts val="0"/>
              </a:spcBef>
              <a:buFont typeface="Arial" panose="020B0604020202020204" pitchFamily="34" charset="0"/>
              <a:buChar char="•"/>
            </a:pPr>
            <a:r>
              <a:rPr lang="de-DE" sz="800" dirty="0"/>
              <a:t>Umweltbundesamt 2012: Texte 01/2012 – Indikatoren / Kennzahlen für den Rohstoffverbrauch im Rahmen der Nachhaltigkeitsdiskussion, Sand: Seite A 9 und Zement: Seite A 128, Dessau-Roßlau,  Online: </a:t>
            </a:r>
            <a:r>
              <a:rPr lang="de-DE" sz="800" dirty="0">
                <a:hlinkClick r:id="rId10"/>
              </a:rPr>
              <a:t>www.umweltbundesamt.de/sites/default/files/medien/461/publikationen/4237.pdf</a:t>
            </a:r>
            <a:r>
              <a:rPr lang="de-DE" sz="800" dirty="0"/>
              <a:t> </a:t>
            </a:r>
          </a:p>
          <a:p>
            <a:pPr marL="0" indent="0">
              <a:spcBef>
                <a:spcPts val="388"/>
              </a:spcBef>
            </a:pPr>
            <a:endParaRPr lang="de-DE" sz="900" dirty="0"/>
          </a:p>
          <a:p>
            <a:endParaRPr lang="en-US" sz="105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44</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25EEEEA7-1C3E-A832-6195-9BFD547D7A3E}"/>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FE9EFA42-46AD-252E-DA60-41DA1C6A2711}"/>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52689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Aluminium ist ein vielseitig nutzbares Material, weshalb es neben Stahl und Kupfer das wichtigste Massenmetall ist. Der große umweltrelevante Nachteil ist der hohe Energieverbrauch bei seiner Herstellung sowie seine teilweise Förderung in biologisch wichtigen Waldregionen. Um jedoch zu entscheiden, ob ein Aluminiumprodukt die richtige Wahl ist, muss entschieden werden, ob es eine sinnvollere nachhaltigere Alternative zu Aluminium gibt. Grundsätzlich gilt aber, dass es für jede Verwendung immer spezifische Anforderungen gibt und die auch von den Alternativen erfüllt werden sollten.</a:t>
            </a:r>
          </a:p>
          <a:p>
            <a:pPr marL="228600" indent="-228600">
              <a:buFont typeface="+mj-lt"/>
              <a:buAutoNum type="arabicPeriod"/>
            </a:pPr>
            <a:r>
              <a:rPr lang="de-DE" dirty="0"/>
              <a:t>Aluminiumfolien für Lebensmittelverpackungen: Der Vorteil der Aluminiumfolie ist sein Stabilität und dass es mit Lebensmitteln nicht reagiert. Sie sind nahezu geruchsundurchlässig. PE-Folien hingegen werden mit einem deutlich geringeren Energieaufwand hergestellt. Das Risiko von gesundheitlich bedenklichen Weichmachern wurde inzwischen deutlich verringert, aber die Bioakkumulation der Stoffe durch unsachgemäße Entsorgung ist nach wie vor gegeben (vgl. Stiftung Warentest 2019). Für bestimmte Lebensmittel können auch beschichtete Papiere verwendet werden wie z.B. Käsepapier, die aber wiederum nicht so einfach recycelt werden können</a:t>
            </a:r>
          </a:p>
          <a:p>
            <a:pPr marL="228600" indent="-228600">
              <a:buFont typeface="+mj-lt"/>
              <a:buAutoNum type="arabicPeriod"/>
            </a:pPr>
            <a:r>
              <a:rPr lang="de-DE" dirty="0"/>
              <a:t>Aluminiumschalen: Alu-Schalen haben den großen Vorteil, dass fertige Menüs einfach im Ofen erwärmt werden können. Sie eignen sich deshalb besonders gut für Lebensmittel der Convenience Stufen 4 und 5. Im Prinzip gibt es hierzu keine Alternativen wenn die Mahlzeiten erwärmt werden sollen. Kommt es nur auf einen stabilen Transport an, so bieten sich Kunststoffschalen (“Salatboxen“) oder beschichtete Pappschalen an.</a:t>
            </a:r>
          </a:p>
          <a:p>
            <a:pPr marL="228600" indent="-228600">
              <a:buFont typeface="+mj-lt"/>
              <a:buAutoNum type="arabicPeriod"/>
            </a:pPr>
            <a:r>
              <a:rPr lang="de-DE" dirty="0"/>
              <a:t>Aluminiumdose: Diese sind für Getränke ein Standardverpackungen geworden. Durch die Luftundurchlässigkeit in beide Richtungen eignen sie sich auch gerade für Getränke mit Kohlensäure. Die Alternativen sind PET, Glas oder Verbundkarton. Welche Verpackung die ökologisch sinnvollste ist, kann nur eine Ökobilanz unter Berücksichtigung der jeweiligen Nutzung zeigen. Eine Bierdose z.B. ist für den Verbraucher, der sie in der Freizeit an einem See konsumiert, vorteilhafter als eine Glasflasche, da diese schwerer ist und zu Bruch gehen kann. </a:t>
            </a:r>
          </a:p>
          <a:p>
            <a:pPr marL="228600" indent="-228600">
              <a:buFont typeface="+mj-lt"/>
              <a:buAutoNum type="arabicPeriod"/>
            </a:pPr>
            <a:r>
              <a:rPr lang="de-DE" dirty="0"/>
              <a:t>Autokarosserie: Die Automobilindustrie ist einer der größten Verbraucher von Aluminium. Die Vorteile im Vergleich zu Stahl sind die leichtere Verarbeitbarkeit (Pressen) und das geringere Gewicht, welches zu einem geringeren Treibstoffverbrauch führt.</a:t>
            </a:r>
          </a:p>
          <a:p>
            <a:pPr marL="228600" indent="-228600">
              <a:buFont typeface="+mj-lt"/>
              <a:buAutoNum type="arabicPeriod"/>
            </a:pPr>
            <a:r>
              <a:rPr lang="de-DE" dirty="0"/>
              <a:t>Flugzeuge: Wie bei der Automobilindustrie hat Aluminium hier die gleichen Vorteile, aber das Gewicht spielt eine noch höhere Rolle. Magnesium wäre ein noch leichteres Material (und wird auch im KFZ-Motorenbau genutzt), allerdings ist es anfälliger für Korrosion (TU Wien 2009). Eine weitere Alternative – die vor allem im Bau von Kampfflugzeugen eingesetzt wird (AMT 2013) – ist Titan. Allerdings wird es nur dort verwendet, wo die Kostenstruktur es zulässt. Neuerdings werden vor allem Kunststoffprodukte aus 3D-Verfahren im Innenausbau genutzt, da diese auch für Teile, die zur Stabilität beitragen, durch bionische Formen alle Anforderungen erfüllen (eos o.J.).</a:t>
            </a:r>
          </a:p>
          <a:p>
            <a:pPr marL="228600" indent="-228600">
              <a:buFont typeface="+mj-lt"/>
              <a:buAutoNum type="arabicPeriod"/>
            </a:pPr>
            <a:r>
              <a:rPr lang="de-DE" dirty="0"/>
              <a:t>Bahnen und Busse: Wie bei allen Fahrzeugen sind die Vorteile von Aluminium das geringe Gewicht und der Preis, weshalb Aluminium für die Fahrzeugzellen die erste Wahl ist.</a:t>
            </a:r>
          </a:p>
          <a:p>
            <a:pPr marL="228600" indent="-228600">
              <a:buFont typeface="+mj-lt"/>
              <a:buAutoNum type="arabicPeriod"/>
            </a:pPr>
            <a:r>
              <a:rPr lang="de-DE" dirty="0"/>
              <a:t>Fahrräder: Traditionell wird für Fahrräder Stahl verwendet (FAZ 2021). Seine Nachteile sind das hohe Gewicht und die Korrosion, wenn die Schutzschichten beschädigt werden. Nur hochpreisige Fahrräder verwenden Aluminium oder Carbon-Materialien. Insbesondere für Rennräder oder Mountain-Bikes </a:t>
            </a:r>
            <a:r>
              <a:rPr lang="de-DE" sz="1200" b="0" i="0" u="none" strike="noStrike" cap="none" dirty="0">
                <a:solidFill>
                  <a:schemeClr val="dk1"/>
                </a:solidFill>
                <a:latin typeface="Calibri"/>
                <a:cs typeface="Calibri"/>
                <a:sym typeface="Calibri"/>
              </a:rPr>
              <a:t>wird zunehmend Carbon verwendet.</a:t>
            </a:r>
          </a:p>
          <a:p>
            <a:pPr marL="228600" indent="-228600">
              <a:buFont typeface="+mj-lt"/>
              <a:buAutoNum type="arabicPeriod"/>
            </a:pPr>
            <a:r>
              <a:rPr lang="de-DE" sz="1200" b="0" i="0" u="none" strike="noStrike" cap="none" baseline="0" noProof="0" dirty="0">
                <a:solidFill>
                  <a:schemeClr val="dk1"/>
                </a:solidFill>
                <a:latin typeface="+mn-lt"/>
                <a:cs typeface="Calibri"/>
                <a:sym typeface="Calibri"/>
              </a:rPr>
              <a:t>Fensterrahmen: Hier bestehen die Alternativen in Holz und Kunststoff. Der Vorteil insbesondere von eloxierten (beschichteten) Fenster aus Aluminium ist die Farbauswahl, die Dauerhaftigkeit und nahezu kein Pflegeaufwand. Kunststofffenster “verwittern”, da sich der Kunststoff durch UV-Strahlung zersetzt. Holzfenster haben eine bessere Isolationseigenschaft, müssen aber in mehrjährigen Abständen neu lackiert werden. </a:t>
            </a:r>
          </a:p>
          <a:p>
            <a:pPr marL="228600" indent="-228600">
              <a:buFont typeface="+mj-lt"/>
              <a:buAutoNum type="arabicPeriod"/>
            </a:pPr>
            <a:r>
              <a:rPr lang="de-DE" sz="1200" b="0" i="0" u="none" strike="noStrike" cap="none" dirty="0">
                <a:solidFill>
                  <a:schemeClr val="dk1"/>
                </a:solidFill>
                <a:latin typeface="Calibri"/>
                <a:cs typeface="Calibri"/>
                <a:sym typeface="Calibri"/>
              </a:rPr>
              <a:t>Jalousien: Hier gilt das gleiche wie für Fensterrahmen.</a:t>
            </a:r>
            <a:endParaRPr lang="de-DE" dirty="0"/>
          </a:p>
          <a:p>
            <a:pPr marL="182563" indent="-182563"/>
            <a:endParaRPr lang="de-DE" dirty="0"/>
          </a:p>
          <a:p>
            <a:pPr marL="182563" indent="-182563"/>
            <a:r>
              <a:rPr lang="de-DE" b="1" dirty="0"/>
              <a:t>Quellen</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AMT / Denis Bergoint (2013): </a:t>
            </a:r>
            <a:r>
              <a:rPr lang="de-DE" sz="1200" b="0" i="0" u="none" strike="noStrike" cap="none" dirty="0">
                <a:solidFill>
                  <a:schemeClr val="dk1"/>
                </a:solidFill>
                <a:effectLst/>
                <a:latin typeface="Calibri"/>
                <a:ea typeface="Calibri"/>
                <a:cs typeface="Calibri"/>
                <a:sym typeface="Calibri"/>
              </a:rPr>
              <a:t>Einsatzmöglichkeiten und Produktion von Titanbauteilen. </a:t>
            </a:r>
            <a:r>
              <a:rPr lang="de-DE" dirty="0"/>
              <a:t>Online: https://www.amt-</a:t>
            </a:r>
            <a:r>
              <a:rPr lang="de-DE" dirty="0" err="1"/>
              <a:t>advanced</a:t>
            </a:r>
            <a:r>
              <a:rPr lang="de-DE" dirty="0"/>
              <a:t>-materials-</a:t>
            </a:r>
            <a:r>
              <a:rPr lang="de-DE" dirty="0" err="1"/>
              <a:t>technology.com</a:t>
            </a:r>
            <a:r>
              <a:rPr lang="de-DE" dirty="0"/>
              <a:t>/</a:t>
            </a:r>
            <a:r>
              <a:rPr lang="de-DE" dirty="0" err="1"/>
              <a:t>app</a:t>
            </a:r>
            <a:r>
              <a:rPr lang="de-DE" dirty="0"/>
              <a:t>/</a:t>
            </a:r>
            <a:r>
              <a:rPr lang="de-DE" dirty="0" err="1"/>
              <a:t>download</a:t>
            </a:r>
            <a:r>
              <a:rPr lang="de-DE" dirty="0"/>
              <a:t>/5793175987/</a:t>
            </a:r>
            <a:r>
              <a:rPr lang="de-DE" dirty="0" err="1"/>
              <a:t>Titan_Bergoint.pdf</a:t>
            </a:r>
            <a:endParaRPr lang="de-DE" dirty="0"/>
          </a:p>
          <a:p>
            <a:pPr marL="182563" indent="-182563">
              <a:buFont typeface="Arial" panose="020B0604020202020204" pitchFamily="34" charset="0"/>
              <a:buChar char="•"/>
            </a:pPr>
            <a:r>
              <a:rPr lang="de-DE" dirty="0"/>
              <a:t>Eos (o.J.): Bauteile für Flugzeuge aus dem 3D-Drucker. Online: https://</a:t>
            </a:r>
            <a:r>
              <a:rPr lang="de-DE" dirty="0" err="1"/>
              <a:t>www.eos.info</a:t>
            </a:r>
            <a:r>
              <a:rPr lang="de-DE" dirty="0"/>
              <a:t>/de/</a:t>
            </a:r>
            <a:r>
              <a:rPr lang="de-DE" dirty="0" err="1"/>
              <a:t>innovationen</a:t>
            </a:r>
            <a:r>
              <a:rPr lang="de-DE" dirty="0"/>
              <a:t>/3d-druck-beispiele/luft-und-</a:t>
            </a:r>
            <a:r>
              <a:rPr lang="de-DE" dirty="0" err="1"/>
              <a:t>raumfahrt</a:t>
            </a:r>
            <a:r>
              <a:rPr lang="de-DE" dirty="0"/>
              <a:t>/luftfahrt-flugzeug </a:t>
            </a:r>
          </a:p>
          <a:p>
            <a:pPr marL="182563" indent="-182563">
              <a:buFont typeface="Arial" panose="020B0604020202020204" pitchFamily="34" charset="0"/>
              <a:buChar char="•"/>
            </a:pPr>
            <a:r>
              <a:rPr lang="de-DE" dirty="0"/>
              <a:t>FAZ / Hans-Heinrich </a:t>
            </a:r>
            <a:r>
              <a:rPr lang="de-DE" dirty="0" err="1"/>
              <a:t>Parday</a:t>
            </a:r>
            <a:r>
              <a:rPr lang="de-DE" dirty="0"/>
              <a:t> (2021): Rahmen der Möglichkeiten. Online;: https://</a:t>
            </a:r>
            <a:r>
              <a:rPr lang="de-DE" dirty="0" err="1"/>
              <a:t>www.faz.net</a:t>
            </a:r>
            <a:r>
              <a:rPr lang="de-DE" dirty="0"/>
              <a:t>/aktuell/technik-motor/</a:t>
            </a:r>
            <a:r>
              <a:rPr lang="de-DE" dirty="0" err="1"/>
              <a:t>technik</a:t>
            </a:r>
            <a:r>
              <a:rPr lang="de-DE" dirty="0"/>
              <a:t>/fahrraeder-rahmen-lieber-aus-stahl-oder-aluminium-17645675.html</a:t>
            </a:r>
          </a:p>
          <a:p>
            <a:pPr marL="182563" indent="-182563">
              <a:buFont typeface="Arial" panose="020B0604020202020204" pitchFamily="34" charset="0"/>
              <a:buChar char="•"/>
            </a:pPr>
            <a:r>
              <a:rPr lang="de-DE" dirty="0"/>
              <a:t>Stiftung Warentest (2019): Was Sie über Weichmacher wissen sollten. Online: https://</a:t>
            </a:r>
            <a:r>
              <a:rPr lang="de-DE" dirty="0" err="1"/>
              <a:t>www.test.de</a:t>
            </a:r>
            <a:r>
              <a:rPr lang="de-DE" dirty="0"/>
              <a:t>/Phthalate-Was-Sie-ueber-die-Weichmacher-wissen-sollten-5368775-0/#question-1</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TU Wien / Matthias Schubert (2009): </a:t>
            </a:r>
            <a:r>
              <a:rPr lang="de-DE" sz="1200" b="0" i="0" u="none" strike="noStrike" cap="none" dirty="0">
                <a:solidFill>
                  <a:schemeClr val="dk1"/>
                </a:solidFill>
                <a:effectLst/>
                <a:latin typeface="Calibri"/>
                <a:ea typeface="Calibri"/>
                <a:cs typeface="Calibri"/>
                <a:sym typeface="Calibri"/>
              </a:rPr>
              <a:t>Leichte Flugzeuge durch Magnesium mit innovativem Rostschutz. </a:t>
            </a:r>
            <a:r>
              <a:rPr lang="de-DE" dirty="0"/>
              <a:t>Online: https://</a:t>
            </a:r>
            <a:r>
              <a:rPr lang="de-DE" dirty="0" err="1"/>
              <a:t>www.tuwien.at</a:t>
            </a:r>
            <a:r>
              <a:rPr lang="de-DE" dirty="0"/>
              <a:t>/</a:t>
            </a:r>
            <a:r>
              <a:rPr lang="de-DE" dirty="0" err="1"/>
              <a:t>forschung</a:t>
            </a:r>
            <a:r>
              <a:rPr lang="de-DE" dirty="0"/>
              <a:t>/</a:t>
            </a:r>
            <a:r>
              <a:rPr lang="de-DE" dirty="0" err="1"/>
              <a:t>profil</a:t>
            </a:r>
            <a:r>
              <a:rPr lang="de-DE" dirty="0"/>
              <a:t>/energie-und-umwelt/</a:t>
            </a:r>
            <a:r>
              <a:rPr lang="de-DE" dirty="0" err="1"/>
              <a:t>e</a:t>
            </a:r>
            <a:r>
              <a:rPr lang="de-DE" dirty="0"/>
              <a:t>-</a:t>
            </a:r>
            <a:r>
              <a:rPr lang="de-DE" dirty="0" err="1"/>
              <a:t>u</a:t>
            </a:r>
            <a:r>
              <a:rPr lang="de-DE" dirty="0"/>
              <a:t>-news/</a:t>
            </a:r>
            <a:r>
              <a:rPr lang="de-DE" dirty="0" err="1"/>
              <a:t>news</a:t>
            </a:r>
            <a:r>
              <a:rPr lang="de-DE" dirty="0"/>
              <a:t>/leichte-</a:t>
            </a:r>
            <a:r>
              <a:rPr lang="de-DE" dirty="0" err="1"/>
              <a:t>flugzeuge</a:t>
            </a:r>
            <a:r>
              <a:rPr lang="de-DE" dirty="0"/>
              <a:t>-durch-magnesium-mit-innovativem-rostschutz</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45</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7CA1E75-930B-2E05-521E-42FC40B71EA0}"/>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21395D17-5863-B3E9-8AB4-5CAFF8157ED8}"/>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0525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46</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C0AF91B-5B6D-86F4-790E-3BC8B79C2DED}"/>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3983EA8A-4AED-E76A-CFC8-8A1B974350F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85011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a:buFont typeface="Arial" panose="020B0604020202020204" pitchFamily="34" charset="0"/>
              <a:buChar char="•"/>
            </a:pPr>
            <a:r>
              <a:rPr lang="de-DE" dirty="0"/>
              <a:t>Stoffstromanalysen dienen zur Analyse von materiellen Systemen (KIT/Andes 2019). Für eine Stoffstromanalyse muss der gesamte Herstellungs- und Nutzungsprozess analysiert werden. Hierzu wird zunächst der Bilanzierungsraum definiert, in obiger Abbildung wäre es der komplette Prozess angefangen vom Bergbau über die Aluminiumherstellung, den Transport, die Herstellung von Halbzeugen und Produkten, die Nutzungsphase sowie das Recycling.</a:t>
            </a:r>
          </a:p>
          <a:p>
            <a:pPr>
              <a:buFont typeface="Arial" panose="020B0604020202020204" pitchFamily="34" charset="0"/>
              <a:buChar char="•"/>
            </a:pPr>
            <a:r>
              <a:rPr lang="de-DE" dirty="0"/>
              <a:t>Wesentlich für Stoffstromanalysen sind Input-Output-Rechnungen sowie auf einer Materialien Basis (Mengen) als auch die Energieträger. Hierbei muss jeweils der Input (z.B. Erdgas) und der Output (Kohlendioxid) bestimmt werden um z.B. unterschiedliche Verfahren miteinander vergleichen zu können. Üblicherweise erfolgt dies über separate Energie- oder Materialbilanzen durch eine Ökobilanzierung. </a:t>
            </a:r>
          </a:p>
          <a:p>
            <a:endParaRPr lang="de-DE" dirty="0"/>
          </a:p>
          <a:p>
            <a:r>
              <a:rPr lang="de-DE" dirty="0"/>
              <a:t>Quellen</a:t>
            </a:r>
          </a:p>
          <a:p>
            <a:pPr>
              <a:buFont typeface="Arial" panose="020B0604020202020204" pitchFamily="34" charset="0"/>
              <a:buChar char="•"/>
            </a:pPr>
            <a:r>
              <a:rPr lang="de-DE" dirty="0"/>
              <a:t>KIT Karlsruhe Institut für Technologie / Lisa Andes (2019): Methodensammlung zur Nachhaltigkeitsbewertung. Online: https://www.oew.kit.edu/downloads/Methodensammlung%20zur%20Nachhaltigkeitsbewertung.pdf</a:t>
            </a:r>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47</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93285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a:buFont typeface="Arial" panose="020B0604020202020204" pitchFamily="34" charset="0"/>
              <a:buChar char="•"/>
            </a:pPr>
            <a:r>
              <a:rPr lang="de-DE" dirty="0"/>
              <a:t>Der Stoffstrom zur Gewinnung von Aluminium beginnt mit dem Bergbau von Bauxit. Da dieses im Tagebau gewonnen wird, ist der Flächenbedarf sehr groß. Zudem erfolgt immer ein Eingriff in einen Naturraum – hier kommt es vor allem darauf an, in welchem ökologischen System dieser erfolgt: Handelt es sich um eine aride Region wie in Australien mit einer geringen ökologischen Wertigkeit, da die Zahl der Pflanzen- und Tierarten sehr gering ist (Deutschlandfunk Kultur / Schmidt 2015; Alamy o.J.)? Oder findet der Bergbau in tropischen Ländern wie Guinea statt, wo eine erheblich größere Biodiversität vorliegt (Spektrum / Willinger 2021).</a:t>
            </a:r>
          </a:p>
          <a:p>
            <a:pPr>
              <a:buFont typeface="Arial" panose="020B0604020202020204" pitchFamily="34" charset="0"/>
              <a:buChar char="•"/>
            </a:pPr>
            <a:r>
              <a:rPr lang="de-DE" dirty="0"/>
              <a:t>Tagebau ist auch immer mit Abraum verbunden, insbesondere die Deckschichten fallen in großen Mengen an. Zudem werden auch mineralische Schichten mit geringem Gehalt, die nicht aufbereitet werden können, abgelagert. Diese Schichten enthalten durch die unterschiedlichen Mineralien auch Schwermetalle. Verwitterungsprozesse können so gesundheitsgefährdende oder –belastetende Stoffe freisetzen – die durch Erosion über das Land verbreitet werden (spektrum / Willinger 2021). Metallhaltige Stäube können Silicose oder Krebs verursachen. Für den Aluminium-Tagebau gibt es jedoch bisher kaum valide Untersuchungen hierzu, wohl aber zu dem vergleichbaren Kupferbergbau in der </a:t>
            </a:r>
            <a:r>
              <a:rPr lang="de-DE" sz="1200" b="0" i="0" u="none" strike="noStrike" cap="none" dirty="0">
                <a:solidFill>
                  <a:schemeClr val="dk1"/>
                </a:solidFill>
                <a:effectLst/>
                <a:latin typeface="Calibri"/>
                <a:ea typeface="Calibri"/>
                <a:cs typeface="Calibri"/>
                <a:sym typeface="Calibri"/>
              </a:rPr>
              <a:t>Chuquicamata Mine in Chile (ingenieur.de 2014 und NDR 2022). Laut einer Studie der Universität Berkeley (ebd. zitiert nach NDR), erkranken in der Region rund um diese Mine 5 bis 6 Mal mehr Menschen an Blasenkrebs als im Rest des Landes, die Sterberate bei Nierenkrebs erhöhte sich in den vergangenen 9 Jahren um 75% und insgesamt liegen die Krebsraten 5 bis 7 Mal höher als im Rest von Chile.</a:t>
            </a:r>
            <a:r>
              <a:rPr lang="de-DE" dirty="0"/>
              <a:t> </a:t>
            </a:r>
          </a:p>
          <a:p>
            <a:pPr>
              <a:buFont typeface="Arial" panose="020B0604020202020204" pitchFamily="34" charset="0"/>
              <a:buChar char="•"/>
            </a:pPr>
            <a:r>
              <a:rPr lang="de-DE" dirty="0"/>
              <a:t>Ein weiteres Problem bei der Abraumlagerung ist die Frage, in welchem Umfange werden die Halden Regenwasser ausgesetzt. Einsickerndes Wasser und Oxidation durch Luft kann Schwermetalle freisetzen, die die einer Belastung von Oberflächengewässern (Bäche und Flüsse) oder Grundwasser führen. 90% des Aluminium-Bergbaus findet im Tropengürtel statt (Global 2000), hier sind auch die Niederschläge am größten. </a:t>
            </a:r>
          </a:p>
          <a:p>
            <a:r>
              <a:rPr lang="de-DE" b="1" dirty="0"/>
              <a:t>Quellen</a:t>
            </a:r>
          </a:p>
          <a:p>
            <a:pPr>
              <a:buFont typeface="Arial" panose="020B0604020202020204" pitchFamily="34" charset="0"/>
              <a:buChar char="•"/>
            </a:pPr>
            <a:r>
              <a:rPr lang="de-DE" sz="1200" b="0" i="0" u="none" strike="noStrike" cap="none" dirty="0">
                <a:solidFill>
                  <a:schemeClr val="dk1"/>
                </a:solidFill>
                <a:effectLst/>
                <a:latin typeface="Calibri"/>
                <a:cs typeface="Calibri"/>
                <a:sym typeface="Calibri"/>
              </a:rPr>
              <a:t>Alamy (o.J.): Fotos zur Aluminiumgewinnung in Australien. Online: https://www.alamy.de/</a:t>
            </a:r>
            <a:r>
              <a:rPr lang="de-DE" sz="1200" b="0" i="0" u="none" strike="noStrike" cap="none" dirty="0" err="1">
                <a:solidFill>
                  <a:schemeClr val="dk1"/>
                </a:solidFill>
                <a:effectLst/>
                <a:latin typeface="Calibri"/>
                <a:cs typeface="Calibri"/>
                <a:sym typeface="Calibri"/>
              </a:rPr>
              <a:t>fotos</a:t>
            </a:r>
            <a:r>
              <a:rPr lang="de-DE" sz="1200" b="0" i="0" u="none" strike="noStrike" cap="none" dirty="0">
                <a:solidFill>
                  <a:schemeClr val="dk1"/>
                </a:solidFill>
                <a:effectLst/>
                <a:latin typeface="Calibri"/>
                <a:cs typeface="Calibri"/>
                <a:sym typeface="Calibri"/>
              </a:rPr>
              <a:t>-bilder/</a:t>
            </a:r>
            <a:r>
              <a:rPr lang="de-DE" sz="1200" b="0" i="0" u="none" strike="noStrike" cap="none" dirty="0" err="1">
                <a:solidFill>
                  <a:schemeClr val="dk1"/>
                </a:solidFill>
                <a:effectLst/>
                <a:latin typeface="Calibri"/>
                <a:cs typeface="Calibri"/>
                <a:sym typeface="Calibri"/>
              </a:rPr>
              <a:t>bauxit-australien.html?sortBy</a:t>
            </a:r>
            <a:r>
              <a:rPr lang="de-DE" sz="1200" b="0" i="0" u="none" strike="noStrike" cap="none" dirty="0">
                <a:solidFill>
                  <a:schemeClr val="dk1"/>
                </a:solidFill>
                <a:effectLst/>
                <a:latin typeface="Calibri"/>
                <a:cs typeface="Calibri"/>
                <a:sym typeface="Calibri"/>
              </a:rPr>
              <a:t>=relevant</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cs typeface="Calibri"/>
                <a:sym typeface="Calibri"/>
              </a:rPr>
              <a:t>Deutschlandfunk Kultur; Schmidt, Udo: Bauxit verändert das Leben der Aborigines. Online: https://</a:t>
            </a:r>
            <a:r>
              <a:rPr lang="de-DE" sz="1200" b="0" i="0" u="none" strike="noStrike" cap="none" dirty="0" err="1">
                <a:solidFill>
                  <a:schemeClr val="dk1"/>
                </a:solidFill>
                <a:effectLst/>
                <a:latin typeface="Calibri"/>
                <a:cs typeface="Calibri"/>
                <a:sym typeface="Calibri"/>
              </a:rPr>
              <a:t>www.deutschlandfunkkultur.de</a:t>
            </a:r>
            <a:r>
              <a:rPr lang="de-DE" sz="1200" b="0" i="0" u="none" strike="noStrike" cap="none" dirty="0">
                <a:solidFill>
                  <a:schemeClr val="dk1"/>
                </a:solidFill>
                <a:effectLst/>
                <a:latin typeface="Calibri"/>
                <a:cs typeface="Calibri"/>
                <a:sym typeface="Calibri"/>
              </a:rPr>
              <a:t>/bergbau-in-australien-bauxit-veraendert-das-leben-der-100.html</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Global (2000): Aluminium. Online: https://www.global2000.at/</a:t>
            </a:r>
            <a:r>
              <a:rPr lang="de-DE" sz="1200" b="0" i="0" u="none" strike="noStrike" cap="none" dirty="0" err="1">
                <a:solidFill>
                  <a:schemeClr val="dk1"/>
                </a:solidFill>
                <a:effectLst/>
                <a:latin typeface="Calibri"/>
                <a:ea typeface="Calibri"/>
                <a:cs typeface="Calibri"/>
                <a:sym typeface="Calibri"/>
              </a:rPr>
              <a:t>aluminium</a:t>
            </a: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err="1">
                <a:solidFill>
                  <a:schemeClr val="dk1"/>
                </a:solidFill>
                <a:effectLst/>
                <a:latin typeface="Calibri"/>
                <a:ea typeface="Calibri"/>
                <a:cs typeface="Calibri"/>
                <a:sym typeface="Calibri"/>
              </a:rPr>
              <a:t>ingenieur.de</a:t>
            </a:r>
            <a:r>
              <a:rPr lang="de-DE" sz="1200" b="0" i="0" u="none" strike="noStrike" cap="none" dirty="0">
                <a:solidFill>
                  <a:schemeClr val="dk1"/>
                </a:solidFill>
                <a:effectLst/>
                <a:latin typeface="Calibri"/>
                <a:ea typeface="Calibri"/>
                <a:cs typeface="Calibri"/>
                <a:sym typeface="Calibri"/>
              </a:rPr>
              <a:t> (2014): Bergbauunternehmen stürzen sich auf arsenverseuchte Kupferquellen. Online: </a:t>
            </a:r>
            <a:r>
              <a:rPr lang="de-DE" sz="1200" b="0" i="0" u="sng" strike="noStrike" cap="none" dirty="0">
                <a:solidFill>
                  <a:schemeClr val="dk1"/>
                </a:solidFill>
                <a:effectLst/>
                <a:latin typeface="Calibri"/>
                <a:ea typeface="Calibri"/>
                <a:cs typeface="Calibri"/>
                <a:sym typeface="Calibri"/>
                <a:hlinkClick r:id="rId3"/>
              </a:rPr>
              <a:t>https://www.ingenieur.de/technik/fachbereiche/werkstoffe/bergbauunternehmen-stuerzen-arsenverseuchte-kupferquellen/</a:t>
            </a: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NDR Norddeutscher Rundfunk (2022): Schmutziges Kupfer - Die dunkle Seite der Energiewende, Film von Michael Höft, Ausstrahlungsdatum 25.10.2022. Online: </a:t>
            </a:r>
            <a:r>
              <a:rPr lang="de-DE" sz="1200" b="0" i="0" u="sng" strike="noStrike" cap="none" dirty="0">
                <a:solidFill>
                  <a:schemeClr val="dk1"/>
                </a:solidFill>
                <a:effectLst/>
                <a:latin typeface="Calibri"/>
                <a:ea typeface="Calibri"/>
                <a:cs typeface="Calibri"/>
                <a:sym typeface="Calibri"/>
                <a:hlinkClick r:id="rId4"/>
              </a:rPr>
              <a:t>https://www.ardmediathek.de/video/45-min/schmutziges-kupfer-die-dunkle-seite-der-energiewende/ndr/</a:t>
            </a:r>
            <a:r>
              <a:rPr lang="de-DE" sz="1200" b="0" i="0" u="sng" strike="noStrike" cap="none" dirty="0">
                <a:solidFill>
                  <a:schemeClr val="dk1"/>
                </a:solidFill>
                <a:effectLst/>
                <a:latin typeface="Calibri"/>
                <a:ea typeface="Calibri"/>
                <a:cs typeface="Calibri"/>
                <a:sym typeface="Calibri"/>
              </a:rPr>
              <a:t> </a:t>
            </a:r>
          </a:p>
          <a:p>
            <a:pPr>
              <a:buFont typeface="Arial" panose="020B0604020202020204" pitchFamily="34" charset="0"/>
              <a:buChar char="•"/>
            </a:pPr>
            <a:r>
              <a:rPr lang="de-DE" b="0" dirty="0"/>
              <a:t>Rio Tinto (o.J.): Ein Bergwerk der Zukunft. Online: https://</a:t>
            </a:r>
            <a:r>
              <a:rPr lang="de-DE" b="0" dirty="0" err="1"/>
              <a:t>www.riotinto.com</a:t>
            </a:r>
            <a:r>
              <a:rPr lang="de-DE" b="0" dirty="0"/>
              <a:t>/en/</a:t>
            </a:r>
            <a:r>
              <a:rPr lang="de-DE" b="0" dirty="0" err="1"/>
              <a:t>news</a:t>
            </a:r>
            <a:r>
              <a:rPr lang="de-DE" b="0" dirty="0"/>
              <a:t>/</a:t>
            </a:r>
            <a:r>
              <a:rPr lang="de-DE" b="0" dirty="0" err="1"/>
              <a:t>stories</a:t>
            </a:r>
            <a:r>
              <a:rPr lang="de-DE" b="0" dirty="0"/>
              <a:t>/</a:t>
            </a:r>
            <a:r>
              <a:rPr lang="de-DE" b="0" dirty="0" err="1"/>
              <a:t>look</a:t>
            </a:r>
            <a:r>
              <a:rPr lang="de-DE" b="0" dirty="0"/>
              <a:t>-inside-future-mine </a:t>
            </a:r>
          </a:p>
          <a:p>
            <a:pPr>
              <a:buFont typeface="Arial" panose="020B0604020202020204" pitchFamily="34" charset="0"/>
              <a:buChar char="•"/>
            </a:pPr>
            <a:r>
              <a:rPr lang="de-DE" b="0" dirty="0"/>
              <a:t>Spektrum; </a:t>
            </a:r>
            <a:r>
              <a:rPr lang="de-DE" b="0" dirty="0" err="1"/>
              <a:t>Willinger</a:t>
            </a:r>
            <a:r>
              <a:rPr lang="de-DE" b="0" dirty="0"/>
              <a:t>, Gunter (2021): </a:t>
            </a:r>
            <a:r>
              <a:rPr lang="de-DE" sz="1200" b="0" i="0" u="none" strike="noStrike" cap="none" dirty="0">
                <a:solidFill>
                  <a:schemeClr val="dk1"/>
                </a:solidFill>
                <a:effectLst/>
                <a:latin typeface="Calibri"/>
                <a:ea typeface="Calibri"/>
                <a:cs typeface="Calibri"/>
                <a:sym typeface="Calibri"/>
              </a:rPr>
              <a:t>Der hohe Preis des Aluminiums. Online: https://</a:t>
            </a:r>
            <a:r>
              <a:rPr lang="de-DE" sz="1200" b="0" i="0" u="none" strike="noStrike" cap="none" dirty="0" err="1">
                <a:solidFill>
                  <a:schemeClr val="dk1"/>
                </a:solidFill>
                <a:effectLst/>
                <a:latin typeface="Calibri"/>
                <a:ea typeface="Calibri"/>
                <a:cs typeface="Calibri"/>
                <a:sym typeface="Calibri"/>
              </a:rPr>
              <a:t>www.spektrum.de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news</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rohstoffe</a:t>
            </a:r>
            <a:r>
              <a:rPr lang="de-DE" sz="1200" b="0" i="0" u="none" strike="noStrike" cap="none" dirty="0">
                <a:solidFill>
                  <a:schemeClr val="dk1"/>
                </a:solidFill>
                <a:effectLst/>
                <a:latin typeface="Calibri"/>
                <a:ea typeface="Calibri"/>
                <a:cs typeface="Calibri"/>
                <a:sym typeface="Calibri"/>
              </a:rPr>
              <a:t>-der-hohe-preis-des-aluminiums/1863295</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sz="1200" b="0" i="0" u="none" strike="noStrike" cap="none" dirty="0">
              <a:solidFill>
                <a:schemeClr val="dk1"/>
              </a:solidFill>
              <a:effectLst/>
              <a:latin typeface="Calibri"/>
              <a:ea typeface="Calibri"/>
              <a:cs typeface="Calibri"/>
              <a:sym typeface="Calibri"/>
            </a:endParaRPr>
          </a:p>
          <a:p>
            <a:endParaRPr lang="de-DE" b="0"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48</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45934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a:buFont typeface="Arial" panose="020B0604020202020204" pitchFamily="34" charset="0"/>
              <a:buChar char="•"/>
            </a:pPr>
            <a:r>
              <a:rPr lang="de-DE" dirty="0"/>
              <a:t>Die Gesteine, in den Bauxit in ausreichend hoher Konzentration vorkommt, enthalten auch viele andere Mineralien. Diese werden mit Hilfe des Bayer-Verfahrens abgetrennt (vgl. Aluminium Deutschland o.J.). Das Bauxit wird fein zermahlen und mit Natronlauge vermischt (wässrige NaOH-Lösung). Im Autoklaven bildet sich unter hohem Druck und bei 100 bis 320 Grad Celsius Natriumaluminat, nicht gelöste Mineralien bilden den Rotschlamm. In großen Behältern setzt sich der Rotschlamm ab, das gelöste Aluminat wird gefiltert und in Zersetzertanks gepumpt. Pro Tonne Aluminiumoxid entstehen in Deutschland rund 0,5 t Rotschlamm. Die abgekühlte Aluminium-Lauge wird anschließend in den Ausrührer gepumpt, hier übersättigt sie unter Druck und Aluminiumhydroxid (Al(OH)</a:t>
            </a:r>
            <a:r>
              <a:rPr lang="de-DE" baseline="-25000" dirty="0"/>
              <a:t>3</a:t>
            </a:r>
            <a:r>
              <a:rPr lang="de-DE" dirty="0"/>
              <a:t> kristallisiert langsam (20 bis 60 Stunden) aus. Anschließend erfolgt das Kalzinieren (Wasseraustreiben). Bei rund 1.100 Grad im Wirbelschichtofen spaltet sich Wasser vom Aluminiumhydroxid ab und reines Aluminiumoxid bleibt zurück.</a:t>
            </a:r>
          </a:p>
          <a:p>
            <a:pPr>
              <a:buFont typeface="Arial" panose="020B0604020202020204" pitchFamily="34" charset="0"/>
              <a:buChar char="•"/>
            </a:pPr>
            <a:r>
              <a:rPr lang="de-DE" dirty="0"/>
              <a:t>Zentral für die Bewertung der Nachhaltigkeit des Bayer-Prozesses sind zwei Fragen. Zunächst einmal die der Einsatz von fossilen Energieträgern für die Prozesse. Die mechanischen Prozesse (Rühren, Pumpen, Drehen, Pressluft im Wirbelschichtofen oder Aufrührer) sind strombetrieben. Für die Autoklav- und Wirbelschichtofen-Prozesse werden hohe Temperaturen benötigt, auch diese werden vermutlich vor allem mit Gas und eventuell mit Diesel erzeugt.</a:t>
            </a:r>
          </a:p>
          <a:p>
            <a:pPr>
              <a:buFont typeface="Arial" panose="020B0604020202020204" pitchFamily="34" charset="0"/>
              <a:buChar char="•"/>
            </a:pPr>
            <a:r>
              <a:rPr lang="de-DE" dirty="0"/>
              <a:t>Es hängt jedoch davon ab, in wie wie weit die Verhüttung an die Infrastruktur des jeweiligen Landesangeschlossen ist (tel. Auskunft Aluminium Deutschland, Hr. Schäfer). Die Standorte von Minen und Verhüttung und sogar dem nachfolgenden Schritt, der Elektrolyse, können getrennt oder an einem Standort sein. Deshalb kann der Einsatz von fossilen Energieträgern und Strom sehr unterschiedlich sein. Wenn die Minen weitab der zentralen Infrastrukturen liegen (so z.B. in Australien, Chile oder Brasilien) müssen diese Strom für die Verhüttung selbst erzeugen. Bisher wird dies vor allem durch Dieselaggregate gemacht, die unmittelbar zu hohen THG-Emissionen führen. Die thermische Energie für die Verhüttungsprozesse kann – im Web sind aber hierzu keine Informationen zu finden – durch den Einsatz von Dieselkraftstoff (leicht transportierbar auch in abgelegene Regionen) oder Flüssiggas (Methan) durch Verbrennung erzeugt werden.</a:t>
            </a:r>
          </a:p>
          <a:p>
            <a:r>
              <a:rPr lang="de-DE" b="1"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Aluminium Deutschland (o.J.): Glossar. Online: https://www.aluminiumdeutschland.de/lexikon/buchstabe/a/</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Schäfer, Jörg (2008): Aluminium – Ressourceneffizienz entlang des Lebenszyklus von Aluminiumprodukten. Online: http://www.aluminium-ressourceneffizienz.de/media/Stoffstrom_Aluminium.pdf </a:t>
            </a:r>
          </a:p>
          <a:p>
            <a:endParaRPr lang="de-DE" b="0"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49</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21598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Aluminium wird aus Aluminiumoxid durch Schmelzflusselektrolyse gewonnen, einem Verfahren von Hall und Heroult aus dem Jahr 1886. Da die Schmelztemperatur von Aluminiumoxid sehr hoch ist – ca. 2.100 Grad – wird das Flussmittel Kryolith als Elektrolyt hinzugesetzt. Kryolith ist eine bei ca. 1.000 Grad schmelzende Aluminiumverbindung mit Natrium und Fluor (vgl.. Aluminium Deutschland o.J.). Zur weiten Absenkung der Schmelztemperatur werden z.B. Fluoride des Kalziums, Natriums oder Aluminiums beigemischt. Es kommt natürlich in Grönland vor, wird aber vor allem synthetisch hergestellt aufgrund der großen Bedarfe. Die Elektroden bestehen aus Kohlenstoff und es werden 4 bis 5 Volt Spannung angelegt. An der Kathode am Boden scheidet sich flüssiges Aluminium ab, an den Anoden Sauerstoff. Hierbei verbrennen die Anoden durch Oxidation zu Kohlendioxid. Die Oxidationswärme hält den Elektrolyt flüssig.</a:t>
            </a:r>
          </a:p>
          <a:p>
            <a:pPr marL="171450" indent="-171450">
              <a:buFont typeface="Arial" panose="020B0604020202020204" pitchFamily="34" charset="0"/>
              <a:buChar char="•"/>
            </a:pPr>
            <a:r>
              <a:rPr lang="de-DE" dirty="0"/>
              <a:t>Je Kilogramm Aluminium werden 13 bis 16 kWh Strom benötigt. Hochgerechnet auf die Weltjahresproduktion von 67 Mio. t (2021, Statista 2022) liegt der Strombedarf zwischen 1.072.000 und 871.000 Gigawattstunden. Die damit verbunden Emissionen sind natürlich abhängig davon, wie der Energiemix in dem jeweiligen Land ist. Legt man den (inzwischen guten) deutschen Strommix zugrunde mit 434 g CO</a:t>
            </a:r>
            <a:r>
              <a:rPr lang="de-DE" baseline="-25000" dirty="0"/>
              <a:t>2</a:t>
            </a:r>
            <a:r>
              <a:rPr lang="de-DE" dirty="0"/>
              <a:t>-Äq (UBA 2023), so liegen die Emissionen bei 378.000.000 t bis 466.000.000 t CO</a:t>
            </a:r>
            <a:r>
              <a:rPr lang="de-DE" baseline="-25000" dirty="0"/>
              <a:t>2</a:t>
            </a:r>
            <a:r>
              <a:rPr lang="de-DE" dirty="0"/>
              <a:t>-Äq. Zum Vergleich: Die Emissionsbilanz von Deutschland weißt 746.000.000 t CO</a:t>
            </a:r>
            <a:r>
              <a:rPr lang="de-DE" baseline="-25000" dirty="0"/>
              <a:t>2</a:t>
            </a:r>
            <a:r>
              <a:rPr lang="de-DE" dirty="0"/>
              <a:t>-Äq in 2022 aus (UBA 2023). Zudem ist die Schmelzflusselektrolyse nur ein Teilschritt mit Emissionen!</a:t>
            </a:r>
          </a:p>
          <a:p>
            <a:pPr marL="171450" indent="-171450">
              <a:buFont typeface="Arial" panose="020B0604020202020204" pitchFamily="34" charset="0"/>
              <a:buChar char="•"/>
            </a:pPr>
            <a:r>
              <a:rPr lang="de-DE" dirty="0"/>
              <a:t>Kryolith wird aus Hexafluoridokieselsäure und Natriumaluminat hergestellt. Als Grundstoffe werden Kieselsäure, Ammoniak, Flusssäure und Natriumhydroxid verwendet (Chemie-Schule o.J.). Insbesondere die Fluorherstellung zur Gewinnung von Flusssäure ist ein sehr risikobehafteter Prozess aufgrund der Gefährlichkeit und Aggressivität der Substanzen. </a:t>
            </a:r>
          </a:p>
          <a:p>
            <a:pPr marL="171450" indent="-171450">
              <a:buFont typeface="Arial" panose="020B0604020202020204" pitchFamily="34" charset="0"/>
              <a:buChar char="•"/>
            </a:pPr>
            <a:r>
              <a:rPr lang="de-DE" dirty="0"/>
              <a:t>Die Graphikherstellung für die Elektroden ist ein sehr energieaufwändiger Prozess (vgl. Tokai Erftcarbon o.J.). Nadelkoks wird gemahlen, gesiebt, fraktioniert und entsprechend der Anforderung mit anderen Stoffen vermischt. Dann wird der Koks mit flüssigem heißen Steinkohlen-Teerpech zur „Grünen Masse "vermischt. Diese wird in einem Formkasten gefüllt und z.B. mit der Vakuumvibrationsmethode unter hohem Druck geformt. Mit Erdgas wird die Vorstufe der Elektrode in einem Ringofen über einen Zeitraum von 1 Monat bei 900 Grad gebrannt. Der nächste Schritt ist die Imprägnierung im Autoklaven zur Verbesserung der mechanischen Eigenschaften und der elektrischen Leitfähigkeit. Nach dem Reinigen und Abkühlen werden die Elektroden erneut ausgeglüht bei 700 Grad mit Erdgas in einem Ofen. Hierbei wird das Teerpech in Pechkoks umgewandelt über mehrere Tage. Im Vorletzten Schritt muss der Koks in leitfähigen Graphit umgewandelt werden. Hierzu werden die Elektroden zu einem Stang zusammengeschlossen und unter Strom gesetzt. Sie erwärmen sich hierbei auf bis zu 3.000 Grad, der Vorgang dauert ca. 15 Stunden, die Abkühlung ca. eine Woche. Abschließend werden die Elektroden maschinell auf Form bearbeitet und Gewinde in die Stirnseiten eingesetzt für die zukünftige Strangverschraubung.</a:t>
            </a:r>
          </a:p>
          <a:p>
            <a:pPr marL="0" indent="0"/>
            <a:r>
              <a:rPr lang="de-DE" b="1"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Aluminium Deutschland (o.J.): Schmelzflusselektrolyse. Online: https://www.aluminiumdeutschland.de/lexikon/begriff/schmelzflusselektrolyse/</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cs typeface="Calibri"/>
                <a:sym typeface="Calibri"/>
              </a:rPr>
              <a:t>Chemie-Schule (o.J.): Kryolth. Online: https://www.chemie-schule.de/</a:t>
            </a:r>
            <a:r>
              <a:rPr lang="de-DE" sz="1200" b="0" i="0" u="none" strike="noStrike" cap="none" dirty="0" err="1">
                <a:solidFill>
                  <a:schemeClr val="dk1"/>
                </a:solidFill>
                <a:effectLst/>
                <a:latin typeface="Calibri"/>
                <a:cs typeface="Calibri"/>
                <a:sym typeface="Calibri"/>
              </a:rPr>
              <a:t>KnowHow</a:t>
            </a:r>
            <a:r>
              <a:rPr lang="de-DE" sz="1200" b="0" i="0" u="none" strike="noStrike" cap="none" dirty="0">
                <a:solidFill>
                  <a:schemeClr val="dk1"/>
                </a:solidFill>
                <a:effectLst/>
                <a:latin typeface="Calibri"/>
                <a:cs typeface="Calibri"/>
                <a:sym typeface="Calibri"/>
              </a:rPr>
              <a:t>/Kryolith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cs typeface="Calibri"/>
                <a:sym typeface="Calibri"/>
              </a:rPr>
              <a:t>Schmidt, Andreas (1993: Schema der Schmelzflusselektrolyse. Online: https://</a:t>
            </a:r>
            <a:r>
              <a:rPr lang="de-DE" sz="1200" b="0" i="0" u="none" strike="noStrike" cap="none" dirty="0" err="1">
                <a:solidFill>
                  <a:schemeClr val="dk1"/>
                </a:solidFill>
                <a:effectLst/>
                <a:latin typeface="Calibri"/>
                <a:cs typeface="Calibri"/>
                <a:sym typeface="Calibri"/>
              </a:rPr>
              <a:t>de.wikipedia.org</a:t>
            </a:r>
            <a:r>
              <a:rPr lang="de-DE" sz="1200" b="0" i="0" u="none" strike="noStrike" cap="none" dirty="0">
                <a:solidFill>
                  <a:schemeClr val="dk1"/>
                </a:solidFill>
                <a:effectLst/>
                <a:latin typeface="Calibri"/>
                <a:cs typeface="Calibri"/>
                <a:sym typeface="Calibri"/>
              </a:rPr>
              <a:t>/wiki/Aluminium#/</a:t>
            </a:r>
            <a:r>
              <a:rPr lang="de-DE" sz="1200" b="0" i="0" u="none" strike="noStrike" cap="none" dirty="0" err="1">
                <a:solidFill>
                  <a:schemeClr val="dk1"/>
                </a:solidFill>
                <a:effectLst/>
                <a:latin typeface="Calibri"/>
                <a:cs typeface="Calibri"/>
                <a:sym typeface="Calibri"/>
              </a:rPr>
              <a:t>media</a:t>
            </a:r>
            <a:r>
              <a:rPr lang="de-DE" sz="1200" b="0" i="0" u="none" strike="noStrike" cap="none" dirty="0">
                <a:solidFill>
                  <a:schemeClr val="dk1"/>
                </a:solidFill>
                <a:effectLst/>
                <a:latin typeface="Calibri"/>
                <a:cs typeface="Calibri"/>
                <a:sym typeface="Calibri"/>
              </a:rPr>
              <a:t>/</a:t>
            </a:r>
            <a:r>
              <a:rPr lang="de-DE" sz="1200" b="0" i="0" u="none" strike="noStrike" cap="none" dirty="0" err="1">
                <a:solidFill>
                  <a:schemeClr val="dk1"/>
                </a:solidFill>
                <a:effectLst/>
                <a:latin typeface="Calibri"/>
                <a:cs typeface="Calibri"/>
                <a:sym typeface="Calibri"/>
              </a:rPr>
              <a:t>Datei:Schmelzflusselektrolyse_von_Aluminium.svg</a:t>
            </a:r>
            <a:endParaRPr lang="de-DE" sz="1200" b="0" i="0" u="none" strike="noStrike" cap="none" dirty="0">
              <a:solidFill>
                <a:schemeClr val="dk1"/>
              </a:solidFill>
              <a:effectLst/>
              <a:latin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Statista (2022): Aluminiumproduktion: Raffinerieproduktion weltweit bis 2021. Online: https://</a:t>
            </a:r>
            <a:r>
              <a:rPr lang="de-DE" sz="1200" b="0" i="0" u="none" strike="noStrike" cap="none" dirty="0" err="1">
                <a:solidFill>
                  <a:schemeClr val="dk1"/>
                </a:solidFill>
                <a:effectLst/>
                <a:latin typeface="Calibri"/>
                <a:ea typeface="Calibri"/>
                <a:cs typeface="Calibri"/>
                <a:sym typeface="Calibri"/>
              </a:rPr>
              <a:t>de.statista.com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statistik</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daten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studie</a:t>
            </a:r>
            <a:r>
              <a:rPr lang="de-DE" sz="1200" b="0" i="0" u="none" strike="noStrike" cap="none" dirty="0">
                <a:solidFill>
                  <a:schemeClr val="dk1"/>
                </a:solidFill>
                <a:effectLst/>
                <a:latin typeface="Calibri"/>
                <a:ea typeface="Calibri"/>
                <a:cs typeface="Calibri"/>
                <a:sym typeface="Calibri"/>
              </a:rPr>
              <a:t>/156057/</a:t>
            </a:r>
            <a:r>
              <a:rPr lang="de-DE" sz="1200" b="0" i="0" u="none" strike="noStrike" cap="none" dirty="0" err="1">
                <a:solidFill>
                  <a:schemeClr val="dk1"/>
                </a:solidFill>
                <a:effectLst/>
                <a:latin typeface="Calibri"/>
                <a:ea typeface="Calibri"/>
                <a:cs typeface="Calibri"/>
                <a:sym typeface="Calibri"/>
              </a:rPr>
              <a:t>umfrage</a:t>
            </a:r>
            <a:r>
              <a:rPr lang="de-DE" sz="1200" b="0" i="0" u="none" strike="noStrike" cap="none" dirty="0">
                <a:solidFill>
                  <a:schemeClr val="dk1"/>
                </a:solidFill>
                <a:effectLst/>
                <a:latin typeface="Calibri"/>
                <a:ea typeface="Calibri"/>
                <a:cs typeface="Calibri"/>
                <a:sym typeface="Calibri"/>
              </a:rPr>
              <a:t>/raffinerieproduktion-von-aluminium-seit-2006</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err="1"/>
              <a:t>Tokai</a:t>
            </a:r>
            <a:r>
              <a:rPr lang="de-DE" dirty="0"/>
              <a:t> </a:t>
            </a:r>
            <a:r>
              <a:rPr lang="de-DE" dirty="0" err="1"/>
              <a:t>Erftcarbon</a:t>
            </a:r>
            <a:r>
              <a:rPr lang="de-DE" dirty="0"/>
              <a:t> (o.J.): Der lange Weg vom Nadelkoks zur Graphitelektrode. Online: https://</a:t>
            </a:r>
            <a:r>
              <a:rPr lang="de-DE" dirty="0" err="1"/>
              <a:t>tokai-erftcarbon.com</a:t>
            </a:r>
            <a:r>
              <a:rPr lang="de-DE" dirty="0"/>
              <a:t>/</a:t>
            </a:r>
            <a:r>
              <a:rPr lang="de-DE" dirty="0" err="1"/>
              <a:t>produktionsablauf</a:t>
            </a:r>
            <a:r>
              <a:rPr lang="de-DE" dirty="0"/>
              <a:t>#</a:t>
            </a: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UBA (2023): CO2-Emissionen pro </a:t>
            </a:r>
            <a:r>
              <a:rPr lang="de-DE" sz="1200" b="0" i="0" u="none" strike="noStrike" cap="none" dirty="0" err="1">
                <a:solidFill>
                  <a:schemeClr val="dk1"/>
                </a:solidFill>
                <a:effectLst/>
                <a:latin typeface="Calibri"/>
                <a:ea typeface="Calibri"/>
                <a:cs typeface="Calibri"/>
                <a:sym typeface="Calibri"/>
              </a:rPr>
              <a:t>Kilowatttstunde</a:t>
            </a:r>
            <a:r>
              <a:rPr lang="de-DE" sz="1200" b="0" i="0" u="none" strike="noStrike" cap="none" dirty="0">
                <a:solidFill>
                  <a:schemeClr val="dk1"/>
                </a:solidFill>
                <a:effectLst/>
                <a:latin typeface="Calibri"/>
                <a:ea typeface="Calibri"/>
                <a:cs typeface="Calibri"/>
                <a:sym typeface="Calibri"/>
              </a:rPr>
              <a:t> Strom stiegen in 2022. Online: https://</a:t>
            </a:r>
            <a:r>
              <a:rPr lang="de-DE" sz="1200" b="0" i="0" u="none" strike="noStrike" cap="none" dirty="0" err="1">
                <a:solidFill>
                  <a:schemeClr val="dk1"/>
                </a:solidFill>
                <a:effectLst/>
                <a:latin typeface="Calibri"/>
                <a:ea typeface="Calibri"/>
                <a:cs typeface="Calibri"/>
                <a:sym typeface="Calibri"/>
              </a:rPr>
              <a:t>www.umweltbundesamt.de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themen</a:t>
            </a:r>
            <a:r>
              <a:rPr lang="de-DE" sz="1200" b="0" i="0" u="none" strike="noStrike" cap="none" dirty="0">
                <a:solidFill>
                  <a:schemeClr val="dk1"/>
                </a:solidFill>
                <a:effectLst/>
                <a:latin typeface="Calibri"/>
                <a:ea typeface="Calibri"/>
                <a:cs typeface="Calibri"/>
                <a:sym typeface="Calibri"/>
              </a:rPr>
              <a:t>/co2-emissionen-pro-kilowattstunde-strom-stiegen-in#.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UBA (2023): Treibhausgas-Emissionen in Deutschland. Online: https://www.umweltbundesamt.de/</a:t>
            </a:r>
            <a:r>
              <a:rPr lang="de-DE" sz="1200" b="0" i="0" u="none" strike="noStrike" cap="none" dirty="0" err="1">
                <a:solidFill>
                  <a:schemeClr val="dk1"/>
                </a:solidFill>
                <a:effectLst/>
                <a:latin typeface="Calibri"/>
                <a:ea typeface="Calibri"/>
                <a:cs typeface="Calibri"/>
                <a:sym typeface="Calibri"/>
              </a:rPr>
              <a:t>daten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klima</a:t>
            </a:r>
            <a:r>
              <a:rPr lang="de-DE" sz="1200" b="0" i="0" u="none" strike="noStrike" cap="none" dirty="0">
                <a:solidFill>
                  <a:schemeClr val="dk1"/>
                </a:solidFill>
                <a:effectLst/>
                <a:latin typeface="Calibri"/>
                <a:ea typeface="Calibri"/>
                <a:cs typeface="Calibri"/>
                <a:sym typeface="Calibri"/>
              </a:rPr>
              <a:t>/treibhausgas-emissionen-in-deutschland#</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sz="1200" b="0" i="0" u="none" strike="noStrike" cap="none" dirty="0">
              <a:solidFill>
                <a:schemeClr val="dk1"/>
              </a:solidFill>
              <a:effectLst/>
              <a:latin typeface="Calibri"/>
              <a:ea typeface="Calibri"/>
              <a:cs typeface="Calibri"/>
              <a:sym typeface="Calibri"/>
            </a:endParaRPr>
          </a:p>
          <a:p>
            <a:endParaRPr lang="de-DE" b="0"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50</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69709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Aluminium wird aus Aluminiumoxid durch Schmelzflusselektrolyse gewonnen. Entscheidend für die Nachhaltigkeit ist der Strommix. Je höher der Anteil der Erneuerbaren Energien desto nachhaltiger ist die Elektrolyse. Je Kilogramm Aluminium werden 13 bis 16 kWh Strom benötigt (Deutsche Rohstoffagentur 2020:13). Hochgerechnet auf die Weltjahresproduktion von 67 Mio. t (2021, Statista 2022) liegt der Strombedarf zwischen 871.000  und 1.072.000 Gigawattstunden. Die damit verbunden Emissionen sind natürlich abhängig davon, wie der Energiemix in dem jeweiligen Land ist. </a:t>
            </a:r>
          </a:p>
          <a:p>
            <a:pPr marL="171450" indent="-171450">
              <a:buFont typeface="Arial" panose="020B0604020202020204" pitchFamily="34" charset="0"/>
              <a:buChar char="•"/>
            </a:pPr>
            <a:r>
              <a:rPr lang="de-DE" dirty="0"/>
              <a:t>Aufgrund des sehr hohen Strombedarfs werden Schmelzhütten deshalb auch direkt z.B. an Wasserkraftwerke angebunden. Beispielsweise hat der norwegische Hersteller alle seine Aluminiumwerke an die Stromerzeugung mit Wasserkraft angebunden (Hydro o.J.). Während Hydro Emissionen von 4 t CO</a:t>
            </a:r>
            <a:r>
              <a:rPr lang="de-DE" sz="1100" baseline="-25000" dirty="0"/>
              <a:t>2</a:t>
            </a:r>
            <a:r>
              <a:rPr lang="de-DE" dirty="0"/>
              <a:t>-Äq pro Tonne Aluminium realisiert, sind es zwischen 12 und 17 t CO</a:t>
            </a:r>
            <a:r>
              <a:rPr lang="de-DE" sz="1100" baseline="-25000" dirty="0"/>
              <a:t>2</a:t>
            </a:r>
            <a:r>
              <a:rPr lang="de-DE" dirty="0"/>
              <a:t>-Äq in anderen Ländern (ebd.). Dennoch ist der Bezug auf den Strommix der richtige Weg: Der Strom, der für die Aluminium-Elektrolyse genutzt wird, kann von anderen Unternehmen oder Bürger*innen nicht verbraucht werden – anstelle der Wasserkraftwerke müssen andere Kraftwerke – und hierbei fast immer Kohlekraftwerke – betrieben werden. Eine Einspeisung in das Netz ist immer mit einer „Vermischung“ verbunden. </a:t>
            </a:r>
          </a:p>
          <a:p>
            <a:pPr marL="171450" indent="-171450">
              <a:buFont typeface="Arial" panose="020B0604020202020204" pitchFamily="34" charset="0"/>
              <a:buChar char="•"/>
            </a:pPr>
            <a:r>
              <a:rPr lang="de-DE" dirty="0"/>
              <a:t>Angenommen, der Anteil der Erneuerbaren Energien an der Stromerzeugung würde deutlich steigen, wie groß wären dann die THG-Einsparungen? Hierzu kann man eine modellhafte Berechnung durchführen unter verschiedenen Annahmen. </a:t>
            </a:r>
          </a:p>
          <a:p>
            <a:pPr marL="171450" indent="-171450">
              <a:buFont typeface="Arial" panose="020B0604020202020204" pitchFamily="34" charset="0"/>
              <a:buChar char="•"/>
            </a:pPr>
            <a:r>
              <a:rPr lang="de-DE" dirty="0"/>
              <a:t>Zunächst einmal benötig man einen Wert für einen Strommix, der nicht auf Basis von erneuerbaren Energiequellen beruht, sondern nur auf Kohle, Öl und Gas, denn diese sollen ja gerade bei der Stromerzeugung ersetzt werden. Weltweit werden rund 44% des Stroms aus fossilen Quellen gewonnen (Ember Climate 2022). Aber je nach Land zu Land ist dies deutlich unterschiedlich. Unabhängig davon, soll in einer idealen Welt die Erneuerbaren die fossilen Energieträger ersetzten. Hierzu nehmen wir an, dass der Strom aus fossilen Energieträgern zu je einem Drittel aus Kohle, Erdöl und Erdgas stammt. Die Emissionsfaktoren können dann wie folgt angesetzt werden (eia 20221): Kohle 1.017 g CO</a:t>
            </a:r>
            <a:r>
              <a:rPr lang="de-DE" baseline="-25000" dirty="0"/>
              <a:t>2</a:t>
            </a:r>
            <a:r>
              <a:rPr lang="de-DE" dirty="0"/>
              <a:t>-Äq, Gas 437 g CO</a:t>
            </a:r>
            <a:r>
              <a:rPr lang="de-DE" baseline="-25000" dirty="0"/>
              <a:t>2</a:t>
            </a:r>
            <a:r>
              <a:rPr lang="de-DE" dirty="0"/>
              <a:t>-Äq und Öl 1098 g CO</a:t>
            </a:r>
            <a:r>
              <a:rPr lang="de-DE" baseline="-25000" dirty="0"/>
              <a:t>2</a:t>
            </a:r>
            <a:r>
              <a:rPr lang="de-DE" dirty="0"/>
              <a:t>-Äq. Bei einer mittleren Nutzung aller drei (33%) ergibt sich ein Mittelwert von 850 g CO</a:t>
            </a:r>
            <a:r>
              <a:rPr lang="de-DE" baseline="-25000" dirty="0"/>
              <a:t>2</a:t>
            </a:r>
            <a:r>
              <a:rPr lang="de-DE" dirty="0"/>
              <a:t>-Äq / kWh.</a:t>
            </a:r>
          </a:p>
          <a:p>
            <a:pPr marL="171450" indent="-171450">
              <a:buFont typeface="Arial" panose="020B0604020202020204" pitchFamily="34" charset="0"/>
              <a:buChar char="•"/>
            </a:pPr>
            <a:r>
              <a:rPr lang="de-DE" dirty="0"/>
              <a:t>Wieviel Emissionen könnten nun eingespart werden, wenn alle Länder, die das meiste Aluminium herstellen (siehe Tabelle), zum Beispiel den Anteil an EE-Strom auf 50% erhöhen würden? Und dieses Aluminium emissionsfrei aus erzeugt wird? Hierzu reicht es die Differenz zwischen dem Status Quo von EE-Strom und 50% zu bilden und diesen Wert mit der produzierten Menge zu multiplizieren. Diese Menge wird dann mit dem Mittelwert der Erzeugung von Strom aus fossilen Quellen multipliziert mit dem Ergebnis der Einsparung an Emissionen.</a:t>
            </a:r>
          </a:p>
          <a:p>
            <a:pPr marL="171450" indent="-171450">
              <a:buFont typeface="Arial" panose="020B0604020202020204" pitchFamily="34" charset="0"/>
              <a:buChar char="•"/>
            </a:pPr>
            <a:r>
              <a:rPr lang="de-DE" dirty="0"/>
              <a:t>Der weltweite CO2-Ausstoß belief sich in 2021 auf 38 Mrd. t CO2-Äq (destatis 2023)</a:t>
            </a:r>
          </a:p>
          <a:p>
            <a:pPr marL="0" indent="0">
              <a:buFont typeface="Arial" panose="020B0604020202020204" pitchFamily="34" charset="0"/>
              <a:buNone/>
            </a:pPr>
            <a:r>
              <a:rPr lang="de-DE" b="1" dirty="0"/>
              <a:t>Quellen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Außenhandelskammer (o.J.): Factsheet Bahrein. Online https://</a:t>
            </a:r>
            <a:r>
              <a:rPr lang="de-DE" sz="1200" b="0" i="0" u="none" strike="noStrike" cap="none" dirty="0" err="1">
                <a:solidFill>
                  <a:schemeClr val="dk1"/>
                </a:solidFill>
                <a:effectLst/>
                <a:latin typeface="Calibri"/>
                <a:ea typeface="Calibri"/>
                <a:cs typeface="Calibri"/>
                <a:sym typeface="Calibri"/>
              </a:rPr>
              <a:t>www.german-energy-solutions.de</a:t>
            </a:r>
            <a:r>
              <a:rPr lang="de-DE" sz="1200" b="0" i="0" u="none" strike="noStrike" cap="none" dirty="0">
                <a:solidFill>
                  <a:schemeClr val="dk1"/>
                </a:solidFill>
                <a:effectLst/>
                <a:latin typeface="Calibri"/>
                <a:ea typeface="Calibri"/>
                <a:cs typeface="Calibri"/>
                <a:sym typeface="Calibri"/>
              </a:rPr>
              <a:t>/GES/Redaktion/DE/Publikationen/Kurzinformationen/</a:t>
            </a:r>
            <a:r>
              <a:rPr lang="de-DE" sz="1200" b="0" i="0" u="none" strike="noStrike" cap="none" dirty="0" err="1">
                <a:solidFill>
                  <a:schemeClr val="dk1"/>
                </a:solidFill>
                <a:effectLst/>
                <a:latin typeface="Calibri"/>
                <a:ea typeface="Calibri"/>
                <a:cs typeface="Calibri"/>
                <a:sym typeface="Calibri"/>
              </a:rPr>
              <a:t>Technologiefactsheets</a:t>
            </a:r>
            <a:r>
              <a:rPr lang="de-DE" sz="1200" b="0" i="0" u="none" strike="noStrike" cap="none" dirty="0">
                <a:solidFill>
                  <a:schemeClr val="dk1"/>
                </a:solidFill>
                <a:effectLst/>
                <a:latin typeface="Calibri"/>
                <a:ea typeface="Calibri"/>
                <a:cs typeface="Calibri"/>
                <a:sym typeface="Calibri"/>
              </a:rPr>
              <a:t>/2021/</a:t>
            </a:r>
            <a:r>
              <a:rPr lang="de-DE" sz="1200" b="0" i="0" u="none" strike="noStrike" cap="none" dirty="0" err="1">
                <a:solidFill>
                  <a:schemeClr val="dk1"/>
                </a:solidFill>
                <a:effectLst/>
                <a:latin typeface="Calibri"/>
                <a:ea typeface="Calibri"/>
                <a:cs typeface="Calibri"/>
                <a:sym typeface="Calibri"/>
              </a:rPr>
              <a:t>fs-bahrain.pdf</a:t>
            </a:r>
            <a:endParaRPr lang="de-DE" sz="1200" b="0" i="0" u="none" strike="noStrike" cap="none" dirty="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destatis (2023): G20 verursachen 81% der globalen Emissionen. Online: https://</a:t>
            </a:r>
            <a:r>
              <a:rPr lang="de-DE" sz="1200" b="0" i="0" u="none" strike="noStrike" cap="none" dirty="0" err="1">
                <a:solidFill>
                  <a:schemeClr val="dk1"/>
                </a:solidFill>
                <a:effectLst/>
                <a:latin typeface="Calibri"/>
                <a:ea typeface="Calibri"/>
                <a:cs typeface="Calibri"/>
                <a:sym typeface="Calibri"/>
              </a:rPr>
              <a:t>www.destatis.de</a:t>
            </a:r>
            <a:r>
              <a:rPr lang="de-DE" sz="1200" b="0" i="0" u="none" strike="noStrike" cap="none" dirty="0">
                <a:solidFill>
                  <a:schemeClr val="dk1"/>
                </a:solidFill>
                <a:effectLst/>
                <a:latin typeface="Calibri"/>
                <a:ea typeface="Calibri"/>
                <a:cs typeface="Calibri"/>
                <a:sym typeface="Calibri"/>
              </a:rPr>
              <a:t>/DE/Themen/</a:t>
            </a:r>
            <a:r>
              <a:rPr lang="de-DE" sz="1200" b="0" i="0" u="none" strike="noStrike" cap="none" dirty="0" err="1">
                <a:solidFill>
                  <a:schemeClr val="dk1"/>
                </a:solidFill>
                <a:effectLst/>
                <a:latin typeface="Calibri"/>
                <a:ea typeface="Calibri"/>
                <a:cs typeface="Calibri"/>
                <a:sym typeface="Calibri"/>
              </a:rPr>
              <a:t>Laender</a:t>
            </a:r>
            <a:r>
              <a:rPr lang="de-DE" sz="1200" b="0" i="0" u="none" strike="noStrike" cap="none" dirty="0">
                <a:solidFill>
                  <a:schemeClr val="dk1"/>
                </a:solidFill>
                <a:effectLst/>
                <a:latin typeface="Calibri"/>
                <a:ea typeface="Calibri"/>
                <a:cs typeface="Calibri"/>
                <a:sym typeface="Calibri"/>
              </a:rPr>
              <a:t>-Regionen/Internationales/Thema/umwelt-energie/</a:t>
            </a:r>
            <a:r>
              <a:rPr lang="de-DE" sz="1200" b="0" i="0" u="none" strike="noStrike" cap="none" dirty="0" err="1">
                <a:solidFill>
                  <a:schemeClr val="dk1"/>
                </a:solidFill>
                <a:effectLst/>
                <a:latin typeface="Calibri"/>
                <a:ea typeface="Calibri"/>
                <a:cs typeface="Calibri"/>
                <a:sym typeface="Calibri"/>
              </a:rPr>
              <a:t>umwelt</a:t>
            </a:r>
            <a:r>
              <a:rPr lang="de-DE" sz="1200" b="0" i="0" u="none" strike="noStrike" cap="none" dirty="0">
                <a:solidFill>
                  <a:schemeClr val="dk1"/>
                </a:solidFill>
                <a:effectLst/>
                <a:latin typeface="Calibri"/>
                <a:ea typeface="Calibri"/>
                <a:cs typeface="Calibri"/>
                <a:sym typeface="Calibri"/>
              </a:rPr>
              <a:t>/G20_CO2.html</a:t>
            </a:r>
            <a:endParaRPr lang="de-DE" b="0" dirty="0"/>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EIA US </a:t>
            </a:r>
            <a:r>
              <a:rPr lang="de-DE" dirty="0" err="1"/>
              <a:t>Energy</a:t>
            </a:r>
            <a:r>
              <a:rPr lang="de-DE" dirty="0"/>
              <a:t> Information System (2022): </a:t>
            </a:r>
            <a:r>
              <a:rPr lang="de-DE" sz="1200" b="0" i="0" u="none" strike="noStrike" cap="none" dirty="0">
                <a:solidFill>
                  <a:schemeClr val="dk1"/>
                </a:solidFill>
                <a:effectLst/>
                <a:latin typeface="Calibri"/>
                <a:ea typeface="Calibri"/>
                <a:cs typeface="Calibri"/>
                <a:sym typeface="Calibri"/>
              </a:rPr>
              <a:t>Wie viel Kohlendioxid entsteht pro Kilowattstunde US-Stromerzeugung? Online: https://</a:t>
            </a:r>
            <a:r>
              <a:rPr lang="de-DE" sz="1200" b="0" i="0" u="none" strike="noStrike" cap="none" dirty="0" err="1">
                <a:solidFill>
                  <a:schemeClr val="dk1"/>
                </a:solidFill>
                <a:effectLst/>
                <a:latin typeface="Calibri"/>
                <a:ea typeface="Calibri"/>
                <a:cs typeface="Calibri"/>
                <a:sym typeface="Calibri"/>
              </a:rPr>
              <a:t>www.eia.gov</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tools</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faqs</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faq.php?id</a:t>
            </a:r>
            <a:r>
              <a:rPr lang="de-DE" sz="1200" b="0" i="0" u="none" strike="noStrike" cap="none" dirty="0">
                <a:solidFill>
                  <a:schemeClr val="dk1"/>
                </a:solidFill>
                <a:effectLst/>
                <a:latin typeface="Calibri"/>
                <a:ea typeface="Calibri"/>
                <a:cs typeface="Calibri"/>
                <a:sym typeface="Calibri"/>
              </a:rPr>
              <a:t>=74&amp;t=11</a:t>
            </a:r>
            <a:endParaRPr lang="de-DE" dirty="0"/>
          </a:p>
          <a:p>
            <a:pPr marL="171450" indent="-171450">
              <a:buFont typeface="Arial" panose="020B0604020202020204" pitchFamily="34" charset="0"/>
              <a:buChar char="•"/>
            </a:pPr>
            <a:r>
              <a:rPr lang="de-DE" dirty="0" err="1"/>
              <a:t>Ember</a:t>
            </a:r>
            <a:r>
              <a:rPr lang="de-DE" dirty="0"/>
              <a:t> (2023): Strommix der Gesamtstromversorgung. Online: https://</a:t>
            </a:r>
            <a:r>
              <a:rPr lang="de-DE" dirty="0" err="1"/>
              <a:t>ember-climate.org</a:t>
            </a:r>
            <a:r>
              <a:rPr lang="de-DE" dirty="0"/>
              <a:t>/</a:t>
            </a:r>
            <a:r>
              <a:rPr lang="de-DE" dirty="0" err="1"/>
              <a:t>app</a:t>
            </a:r>
            <a:r>
              <a:rPr lang="de-DE" dirty="0"/>
              <a:t>/</a:t>
            </a:r>
            <a:r>
              <a:rPr lang="de-DE" dirty="0" err="1"/>
              <a:t>uploads</a:t>
            </a:r>
            <a:r>
              <a:rPr lang="de-DE" dirty="0"/>
              <a:t>/2022/02/Global-Electricity-Review-2021-Germany-Translated.pdf</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err="1"/>
              <a:t>Enerdata</a:t>
            </a:r>
            <a:r>
              <a:rPr lang="de-DE" b="0" dirty="0"/>
              <a:t> (2023): </a:t>
            </a:r>
            <a:r>
              <a:rPr lang="de-DE" sz="1200" b="0" i="0" u="none" strike="noStrike" cap="none" dirty="0">
                <a:solidFill>
                  <a:schemeClr val="dk1"/>
                </a:solidFill>
                <a:effectLst/>
                <a:latin typeface="Calibri"/>
                <a:ea typeface="Calibri"/>
                <a:cs typeface="Calibri"/>
                <a:sym typeface="Calibri"/>
              </a:rPr>
              <a:t>Anteil der erneuerbaren Energien an der Stromerzeugung. Online: https://</a:t>
            </a:r>
            <a:r>
              <a:rPr lang="de-DE" sz="1200" b="0" i="0" u="none" strike="noStrike" cap="none" dirty="0" err="1">
                <a:solidFill>
                  <a:schemeClr val="dk1"/>
                </a:solidFill>
                <a:effectLst/>
                <a:latin typeface="Calibri"/>
                <a:ea typeface="Calibri"/>
                <a:cs typeface="Calibri"/>
                <a:sym typeface="Calibri"/>
              </a:rPr>
              <a:t>energiestatistik.enerdata.net</a:t>
            </a:r>
            <a:r>
              <a:rPr lang="de-DE" sz="1200" b="0" i="0" u="none" strike="noStrike" cap="none" dirty="0">
                <a:solidFill>
                  <a:schemeClr val="dk1"/>
                </a:solidFill>
                <a:effectLst/>
                <a:latin typeface="Calibri"/>
                <a:ea typeface="Calibri"/>
                <a:cs typeface="Calibri"/>
                <a:sym typeface="Calibri"/>
              </a:rPr>
              <a:t>/erneuerbare-energien/erneuerbare-anteil-in-strom-</a:t>
            </a:r>
            <a:r>
              <a:rPr lang="de-DE" sz="1200" b="0" i="0" u="none" strike="noStrike" cap="none" dirty="0" err="1">
                <a:solidFill>
                  <a:schemeClr val="dk1"/>
                </a:solidFill>
                <a:effectLst/>
                <a:latin typeface="Calibri"/>
                <a:ea typeface="Calibri"/>
                <a:cs typeface="Calibri"/>
                <a:sym typeface="Calibri"/>
              </a:rPr>
              <a:t>produktion.html</a:t>
            </a:r>
            <a:endParaRPr lang="de-DE" sz="1200" b="0" i="0" u="none" strike="noStrike" cap="none" dirty="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Statista (2023): </a:t>
            </a:r>
            <a:r>
              <a:rPr lang="de-DE" sz="1200" b="0" i="0" u="none" strike="noStrike" cap="none" dirty="0">
                <a:solidFill>
                  <a:schemeClr val="dk1"/>
                </a:solidFill>
                <a:effectLst/>
                <a:latin typeface="Calibri"/>
                <a:ea typeface="Calibri"/>
                <a:cs typeface="Calibri"/>
                <a:sym typeface="Calibri"/>
              </a:rPr>
              <a:t>Verteilung der weltweiten Energieerzeugung nach Energieträger im Jahr 2021. Online: </a:t>
            </a:r>
            <a:r>
              <a:rPr lang="de-DE" dirty="0"/>
              <a:t>https://</a:t>
            </a:r>
            <a:r>
              <a:rPr lang="de-DE" dirty="0" err="1"/>
              <a:t>de.statista.com</a:t>
            </a:r>
            <a:r>
              <a:rPr lang="de-DE" dirty="0"/>
              <a:t>/</a:t>
            </a:r>
            <a:r>
              <a:rPr lang="de-DE" dirty="0" err="1"/>
              <a:t>statistik</a:t>
            </a:r>
            <a:r>
              <a:rPr lang="de-DE" dirty="0"/>
              <a:t>/</a:t>
            </a:r>
            <a:r>
              <a:rPr lang="de-DE" dirty="0" err="1"/>
              <a:t>daten</a:t>
            </a:r>
            <a:r>
              <a:rPr lang="de-DE" dirty="0"/>
              <a:t>/</a:t>
            </a:r>
            <a:r>
              <a:rPr lang="de-DE" dirty="0" err="1"/>
              <a:t>studie</a:t>
            </a:r>
            <a:r>
              <a:rPr lang="de-DE" dirty="0"/>
              <a:t>/167998/</a:t>
            </a:r>
            <a:r>
              <a:rPr lang="de-DE" dirty="0" err="1"/>
              <a:t>umfrage</a:t>
            </a:r>
            <a:r>
              <a:rPr lang="de-DE" dirty="0"/>
              <a:t>/weltweiter-energiemix-nach-</a:t>
            </a:r>
            <a:r>
              <a:rPr lang="de-DE" dirty="0" err="1"/>
              <a:t>energietraeger</a:t>
            </a:r>
            <a:r>
              <a:rPr lang="de-DE" dirty="0"/>
              <a: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cs typeface="Calibri"/>
                <a:sym typeface="Calibri"/>
              </a:rPr>
              <a:t>Statista (2023): </a:t>
            </a:r>
            <a:r>
              <a:rPr lang="de-DE" sz="1200" b="0" i="0" u="none" strike="noStrike" cap="none" dirty="0">
                <a:solidFill>
                  <a:schemeClr val="dk1"/>
                </a:solidFill>
                <a:effectLst/>
                <a:latin typeface="Calibri"/>
                <a:ea typeface="Calibri"/>
                <a:cs typeface="Calibri"/>
                <a:sym typeface="Calibri"/>
              </a:rPr>
              <a:t>Hüttenproduktion von Aluminium nach den wichtigsten Ländern im Jahr 2022. https://</a:t>
            </a:r>
            <a:r>
              <a:rPr lang="de-DE" sz="1200" b="0" i="0" u="none" strike="noStrike" cap="none" dirty="0" err="1">
                <a:solidFill>
                  <a:schemeClr val="dk1"/>
                </a:solidFill>
                <a:effectLst/>
                <a:latin typeface="Calibri"/>
                <a:ea typeface="Calibri"/>
                <a:cs typeface="Calibri"/>
                <a:sym typeface="Calibri"/>
              </a:rPr>
              <a:t>de.statista.com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statistik</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daten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studie</a:t>
            </a:r>
            <a:r>
              <a:rPr lang="de-DE" sz="1200" b="0" i="0" u="none" strike="noStrike" cap="none" dirty="0">
                <a:solidFill>
                  <a:schemeClr val="dk1"/>
                </a:solidFill>
                <a:effectLst/>
                <a:latin typeface="Calibri"/>
                <a:ea typeface="Calibri"/>
                <a:cs typeface="Calibri"/>
                <a:sym typeface="Calibri"/>
              </a:rPr>
              <a:t>/37015/</a:t>
            </a:r>
            <a:r>
              <a:rPr lang="de-DE" sz="1200" b="0" i="0" u="none" strike="noStrike" cap="none" dirty="0" err="1">
                <a:solidFill>
                  <a:schemeClr val="dk1"/>
                </a:solidFill>
                <a:effectLst/>
                <a:latin typeface="Calibri"/>
                <a:ea typeface="Calibri"/>
                <a:cs typeface="Calibri"/>
                <a:sym typeface="Calibri"/>
              </a:rPr>
              <a:t>umfrage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produktion</a:t>
            </a:r>
            <a:r>
              <a:rPr lang="de-DE" sz="1200" b="0" i="0" u="none" strike="noStrike" cap="none" dirty="0">
                <a:solidFill>
                  <a:schemeClr val="dk1"/>
                </a:solidFill>
                <a:effectLst/>
                <a:latin typeface="Calibri"/>
                <a:ea typeface="Calibri"/>
                <a:cs typeface="Calibri"/>
                <a:sym typeface="Calibri"/>
              </a:rPr>
              <a:t>-von-aluminium-weltweit-nach-</a:t>
            </a:r>
            <a:r>
              <a:rPr lang="de-DE" sz="1200" b="0" i="0" u="none" strike="noStrike" cap="none" dirty="0" err="1">
                <a:solidFill>
                  <a:schemeClr val="dk1"/>
                </a:solidFill>
                <a:effectLst/>
                <a:latin typeface="Calibri"/>
                <a:ea typeface="Calibri"/>
                <a:cs typeface="Calibri"/>
                <a:sym typeface="Calibri"/>
              </a:rPr>
              <a:t>laendern</a:t>
            </a:r>
            <a:r>
              <a:rPr lang="de-DE" sz="1200" b="0" i="0" u="none" strike="noStrike" cap="none" dirty="0">
                <a:solidFill>
                  <a:schemeClr val="dk1"/>
                </a:solidFill>
                <a:effectLst/>
                <a:latin typeface="Calibri"/>
                <a:ea typeface="Calibri"/>
                <a:cs typeface="Calibri"/>
                <a:sym typeface="Calibri"/>
              </a:rPr>
              <a: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err="1">
                <a:solidFill>
                  <a:schemeClr val="dk1"/>
                </a:solidFill>
                <a:effectLst/>
                <a:latin typeface="Calibri"/>
                <a:ea typeface="Calibri"/>
                <a:cs typeface="Calibri"/>
                <a:sym typeface="Calibri"/>
              </a:rPr>
              <a:t>Visit</a:t>
            </a:r>
            <a:r>
              <a:rPr lang="de-DE" sz="1200" b="0" i="0" u="none" strike="noStrike" cap="none" dirty="0">
                <a:solidFill>
                  <a:schemeClr val="dk1"/>
                </a:solidFill>
                <a:effectLst/>
                <a:latin typeface="Calibri"/>
                <a:ea typeface="Calibri"/>
                <a:cs typeface="Calibri"/>
                <a:sym typeface="Calibri"/>
              </a:rPr>
              <a:t> </a:t>
            </a:r>
            <a:r>
              <a:rPr lang="de-DE" sz="1200" b="0" i="0" u="none" strike="noStrike" cap="none" dirty="0" err="1">
                <a:solidFill>
                  <a:schemeClr val="dk1"/>
                </a:solidFill>
                <a:effectLst/>
                <a:latin typeface="Calibri"/>
                <a:ea typeface="Calibri"/>
                <a:cs typeface="Calibri"/>
                <a:sym typeface="Calibri"/>
              </a:rPr>
              <a:t>Iceland</a:t>
            </a:r>
            <a:r>
              <a:rPr lang="de-DE" sz="1200" b="0" i="0" u="none" strike="noStrike" cap="none" dirty="0">
                <a:solidFill>
                  <a:schemeClr val="dk1"/>
                </a:solidFill>
                <a:effectLst/>
                <a:latin typeface="Calibri"/>
                <a:ea typeface="Calibri"/>
                <a:cs typeface="Calibri"/>
                <a:sym typeface="Calibri"/>
              </a:rPr>
              <a:t> (2023): Erneuerbare Energien in Island. Online: https://</a:t>
            </a:r>
            <a:r>
              <a:rPr lang="de-DE" sz="1200" b="0" i="0" u="none" strike="noStrike" cap="none" dirty="0" err="1">
                <a:solidFill>
                  <a:schemeClr val="dk1"/>
                </a:solidFill>
                <a:effectLst/>
                <a:latin typeface="Calibri"/>
                <a:ea typeface="Calibri"/>
                <a:cs typeface="Calibri"/>
                <a:sym typeface="Calibri"/>
              </a:rPr>
              <a:t>de.visiticeland.com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article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renewable-energy</a:t>
            </a:r>
            <a:r>
              <a:rPr lang="de-DE" sz="1200" b="0" i="0" u="none" strike="noStrike" cap="none" dirty="0">
                <a:solidFill>
                  <a:schemeClr val="dk1"/>
                </a:solidFill>
                <a:effectLst/>
                <a:latin typeface="Calibri"/>
                <a:ea typeface="Calibri"/>
                <a:cs typeface="Calibri"/>
                <a:sym typeface="Calibri"/>
              </a:rPr>
              <a:t>/#</a:t>
            </a:r>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51</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82154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a:buFont typeface="Arial" panose="020B0604020202020204" pitchFamily="34" charset="0"/>
              <a:buChar char="•"/>
            </a:pPr>
            <a:r>
              <a:rPr lang="de-DE" dirty="0"/>
              <a:t>Aluminium wird global gewonnen auf allen Kontinenten. In 2022 wurden rund 380 Mio. t Bauxit bergmännisch gewonnen (Statista 2023). Nur ein Teil des Bauxits wird auch direkt in den Minen verarbeitet, der größte Teil wird zu den Verhüttungsanlagen transportiert. Aber auch die ca. 67 Mio. t Aluminium-Raffinade müssen in viele Länder, die Halbzeuge (Rohre, Stangen, Platten, Bleche etc.) herstellen, transportiert werden. Und von dort aus gehen die Halbzeuge wieder zurück zu Produzenten weltweit. Im Ergebnis sind mit der Aluminiumproduktion auch sehr, sehr große Transportleistungen verbunden.</a:t>
            </a:r>
          </a:p>
          <a:p>
            <a:pPr>
              <a:buFont typeface="Arial" panose="020B0604020202020204" pitchFamily="34" charset="0"/>
              <a:buChar char="•"/>
            </a:pPr>
            <a:r>
              <a:rPr lang="de-DE" dirty="0"/>
              <a:t>In den Minen werden extrem große Schwerlaster eingesetzt. Der Liebherr T284 z.B. hat ca. 4.000 PS / 2.720 kW, hat eine Nenn-Nutzlast von 363 t (9 mal so viel wie die üblichen 40-Tonner) und wiegt Brutto ca. 600 t. Der Verbrauch beträgt 2,5 l pro km bzw. 250 l pro 100 km (Liebherr o.J.:13) Angesichts der sehr großen Transportmassen ergeben sich auch hohe Emissionen durch den Dieselkraftstoff. Rio Tinto hat in Boron (Kalifornien) seinen Fuhrpark auf Diesel – gewonnen z.B. aus gebrauchtem Speiseöl und tierischen Fettabfällen - umgestellt (Rio Tinto 2023). Die THG-Emissionen sollen so um 75% reduziert werden. Insgesamt machen die Transportemissionen (Fuhrpark und Schiene) rund 13% der Emissionen des Unternehmens aus. Der chilenische Konzern SQM testet in der Lithium-Produktion einen 28-t-Elektro-LKW für die Lieferverkehre (GMN 2021). Der LKW dient dem Pendelverkehr auf einer 86 km langen Strecke zwischen zwei Fabriken. Wenn der Test erfolgreich läuft, sollen 320 Diesel-LKW ersetzt werden. Aber auch bei Schwerlastern für die Minen werden Hybridkonzepte erprobt. Der Liebherr T 236 100 t Muldenkipper hat ein Dieselaggregat, dass Strom für den </a:t>
            </a:r>
            <a:r>
              <a:rPr lang="de-DE" dirty="0" err="1"/>
              <a:t>Hinterachs</a:t>
            </a:r>
            <a:r>
              <a:rPr lang="de-DE" dirty="0"/>
              <a:t>-Elektroantrieb erzeugt (vgl. Liebherr o.J.).</a:t>
            </a:r>
          </a:p>
          <a:p>
            <a:pPr>
              <a:buFont typeface="Arial" panose="020B0604020202020204" pitchFamily="34" charset="0"/>
              <a:buChar char="•"/>
            </a:pPr>
            <a:r>
              <a:rPr lang="de-DE" dirty="0"/>
              <a:t>Entscheidend für die Emissionen des Transports sind das Verkehrsmittel, der Energieträger und die Entfernungen. Von allen Transportmitteln hat das Schiff die geringsten Emissionen je Tonnenkilometer mit ca. 17 g THG-Emissionen. Dem folgt der Güterzug und das Binnenschiff. Die Spannweite bei LKW ist sehr groß, je nach technologischer Effizienz.</a:t>
            </a:r>
          </a:p>
          <a:p>
            <a:endParaRPr lang="de-DE" dirty="0"/>
          </a:p>
          <a:p>
            <a:r>
              <a:rPr lang="de-DE" b="1"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Carboncare-Rechner (o.J.): CO</a:t>
            </a:r>
            <a:r>
              <a:rPr lang="de-DE" sz="1200" b="0" i="0" u="none" strike="noStrike" cap="none" baseline="-25000" dirty="0">
                <a:solidFill>
                  <a:schemeClr val="dk1"/>
                </a:solidFill>
                <a:effectLst/>
                <a:latin typeface="Calibri"/>
                <a:ea typeface="Calibri"/>
                <a:cs typeface="Calibri"/>
                <a:sym typeface="Calibri"/>
              </a:rPr>
              <a:t>2</a:t>
            </a:r>
            <a:r>
              <a:rPr lang="de-DE" sz="1200" b="0" i="0" u="none" strike="noStrike" cap="none" dirty="0">
                <a:solidFill>
                  <a:schemeClr val="dk1"/>
                </a:solidFill>
                <a:effectLst/>
                <a:latin typeface="Calibri"/>
                <a:ea typeface="Calibri"/>
                <a:cs typeface="Calibri"/>
                <a:sym typeface="Calibri"/>
              </a:rPr>
              <a:t>Äq/a für internationale Transporte: Online:</a:t>
            </a:r>
            <a:r>
              <a:rPr lang="de-DE" sz="1200" b="0" i="0" u="none" strike="noStrike" cap="none" dirty="0">
                <a:solidFill>
                  <a:schemeClr val="dk1"/>
                </a:solidFill>
                <a:effectLst/>
                <a:latin typeface="Calibri"/>
                <a:ea typeface="Calibri"/>
                <a:cs typeface="Calibri"/>
                <a:sym typeface="Calibri"/>
                <a:hlinkClick r:id="rId3"/>
              </a:rPr>
              <a:t> </a:t>
            </a:r>
            <a:r>
              <a:rPr lang="de-DE" sz="1200" b="0" i="0" u="sng" strike="noStrike" cap="none" dirty="0">
                <a:solidFill>
                  <a:schemeClr val="dk1"/>
                </a:solidFill>
                <a:effectLst/>
                <a:latin typeface="Calibri"/>
                <a:ea typeface="Calibri"/>
                <a:cs typeface="Calibri"/>
                <a:sym typeface="Calibri"/>
                <a:hlinkClick r:id="rId3"/>
              </a:rPr>
              <a:t>https://www.carboncare.org/co2-emissions-rechner</a:t>
            </a:r>
            <a:endParaRPr lang="de-DE" sz="1200" b="0" i="0" u="sng"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Fraunhofer IML, o.J.): Klimaschutz in Logistik und Verkehr. Online: </a:t>
            </a:r>
            <a:r>
              <a:rPr lang="de-DE" sz="1200" b="0" i="0" u="sng" strike="noStrike" cap="none" dirty="0">
                <a:solidFill>
                  <a:schemeClr val="dk1"/>
                </a:solidFill>
                <a:effectLst/>
                <a:latin typeface="Calibri"/>
                <a:ea typeface="Calibri"/>
                <a:cs typeface="Calibri"/>
                <a:sym typeface="Calibri"/>
                <a:hlinkClick r:id="rId4"/>
              </a:rPr>
              <a:t>https://www.iml.fraunhofer.de/de/abteilungen/b3/umwelt_ressourcenlogistik/dienstleistungen/umwelt_und_ressourcen/klimaschutz.html</a:t>
            </a: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GMN German Mining </a:t>
            </a:r>
            <a:r>
              <a:rPr lang="de-DE" sz="1200" b="0" i="0" u="none" strike="noStrike" cap="none" dirty="0" err="1">
                <a:solidFill>
                  <a:schemeClr val="dk1"/>
                </a:solidFill>
                <a:effectLst/>
                <a:latin typeface="Calibri"/>
                <a:ea typeface="Calibri"/>
                <a:cs typeface="Calibri"/>
                <a:sym typeface="Calibri"/>
              </a:rPr>
              <a:t>Networt</a:t>
            </a:r>
            <a:r>
              <a:rPr lang="de-DE" sz="1200" b="0" i="0" u="none" strike="noStrike" cap="none" dirty="0">
                <a:solidFill>
                  <a:schemeClr val="dk1"/>
                </a:solidFill>
                <a:effectLst/>
                <a:latin typeface="Calibri"/>
                <a:ea typeface="Calibri"/>
                <a:cs typeface="Calibri"/>
                <a:sym typeface="Calibri"/>
              </a:rPr>
              <a:t> (2021): Testbetrieb: </a:t>
            </a:r>
            <a:r>
              <a:rPr lang="de-DE" sz="1200" b="0" i="0" u="none" strike="noStrike" cap="none" dirty="0" err="1">
                <a:solidFill>
                  <a:schemeClr val="dk1"/>
                </a:solidFill>
                <a:effectLst/>
                <a:latin typeface="Calibri"/>
                <a:ea typeface="Calibri"/>
                <a:cs typeface="Calibri"/>
                <a:sym typeface="Calibri"/>
              </a:rPr>
              <a:t>Elektischer</a:t>
            </a:r>
            <a:r>
              <a:rPr lang="de-DE" sz="1200" b="0" i="0" u="none" strike="noStrike" cap="none" dirty="0">
                <a:solidFill>
                  <a:schemeClr val="dk1"/>
                </a:solidFill>
                <a:effectLst/>
                <a:latin typeface="Calibri"/>
                <a:ea typeface="Calibri"/>
                <a:cs typeface="Calibri"/>
                <a:sym typeface="Calibri"/>
              </a:rPr>
              <a:t> Schwerlast-LKW im chilenischen Lithium-Bergbau. Online: https://</a:t>
            </a:r>
            <a:r>
              <a:rPr lang="de-DE" sz="1200" b="0" i="0" u="none" strike="noStrike" cap="none" dirty="0" err="1">
                <a:solidFill>
                  <a:schemeClr val="dk1"/>
                </a:solidFill>
                <a:effectLst/>
                <a:latin typeface="Calibri"/>
                <a:ea typeface="Calibri"/>
                <a:cs typeface="Calibri"/>
                <a:sym typeface="Calibri"/>
              </a:rPr>
              <a:t>germanmining.net</a:t>
            </a:r>
            <a:r>
              <a:rPr lang="de-DE" sz="1200" b="0" i="0" u="none" strike="noStrike" cap="none" dirty="0">
                <a:solidFill>
                  <a:schemeClr val="dk1"/>
                </a:solidFill>
                <a:effectLst/>
                <a:latin typeface="Calibri"/>
                <a:ea typeface="Calibri"/>
                <a:cs typeface="Calibri"/>
                <a:sym typeface="Calibri"/>
              </a:rPr>
              <a:t>/2021/12/22/testbetrieb-elektrischer-schwerlast-lkw-im-chilenischen-lithium-bergbau/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Liebherr (o.J.): T 284. Online: https://</a:t>
            </a:r>
            <a:r>
              <a:rPr lang="de-DE" sz="1200" b="0" i="0" u="none" strike="noStrike" cap="none" dirty="0" err="1">
                <a:solidFill>
                  <a:schemeClr val="dk1"/>
                </a:solidFill>
                <a:effectLst/>
                <a:latin typeface="Calibri"/>
                <a:ea typeface="Calibri"/>
                <a:cs typeface="Calibri"/>
                <a:sym typeface="Calibri"/>
              </a:rPr>
              <a:t>www.liebherr.com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external</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products</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products-assets</a:t>
            </a:r>
            <a:r>
              <a:rPr lang="de-DE" sz="1200" b="0" i="0" u="none" strike="noStrike" cap="none" dirty="0">
                <a:solidFill>
                  <a:schemeClr val="dk1"/>
                </a:solidFill>
                <a:effectLst/>
                <a:latin typeface="Calibri"/>
                <a:ea typeface="Calibri"/>
                <a:cs typeface="Calibri"/>
                <a:sym typeface="Calibri"/>
              </a:rPr>
              <a:t>/833577bc-3743-4525-a5c3-f92ff2ea78fb/liebherr-T284.pdf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Liebeherr (o.J.): Revolution am </a:t>
            </a:r>
            <a:r>
              <a:rPr lang="de-DE" sz="1200" b="0" i="0" u="none" strike="noStrike" cap="none" dirty="0" err="1">
                <a:solidFill>
                  <a:schemeClr val="dk1"/>
                </a:solidFill>
                <a:effectLst/>
                <a:latin typeface="Calibri"/>
                <a:ea typeface="Calibri"/>
                <a:cs typeface="Calibri"/>
                <a:sym typeface="Calibri"/>
              </a:rPr>
              <a:t>Erzberg</a:t>
            </a:r>
            <a:r>
              <a:rPr lang="de-DE" sz="1200" b="0" i="0" u="none" strike="noStrike" cap="none" dirty="0">
                <a:solidFill>
                  <a:schemeClr val="dk1"/>
                </a:solidFill>
                <a:effectLst/>
                <a:latin typeface="Calibri"/>
                <a:ea typeface="Calibri"/>
                <a:cs typeface="Calibri"/>
                <a:sym typeface="Calibri"/>
              </a:rPr>
              <a:t>. Online: https://</a:t>
            </a:r>
            <a:r>
              <a:rPr lang="de-DE" sz="1200" b="0" i="0" u="none" strike="noStrike" cap="none" dirty="0" err="1">
                <a:solidFill>
                  <a:schemeClr val="dk1"/>
                </a:solidFill>
                <a:effectLst/>
                <a:latin typeface="Calibri"/>
                <a:ea typeface="Calibri"/>
                <a:cs typeface="Calibri"/>
                <a:sym typeface="Calibri"/>
              </a:rPr>
              <a:t>www.liebherr.com</a:t>
            </a:r>
            <a:r>
              <a:rPr lang="de-DE" sz="1200" b="0" i="0" u="none" strike="noStrike" cap="none" dirty="0">
                <a:solidFill>
                  <a:schemeClr val="dk1"/>
                </a:solidFill>
                <a:effectLst/>
                <a:latin typeface="Calibri"/>
                <a:ea typeface="Calibri"/>
                <a:cs typeface="Calibri"/>
                <a:sym typeface="Calibri"/>
              </a:rPr>
              <a:t>/de/</a:t>
            </a:r>
            <a:r>
              <a:rPr lang="de-DE" sz="1200" b="0" i="0" u="none" strike="noStrike" cap="none" dirty="0" err="1">
                <a:solidFill>
                  <a:schemeClr val="dk1"/>
                </a:solidFill>
                <a:effectLst/>
                <a:latin typeface="Calibri"/>
                <a:ea typeface="Calibri"/>
                <a:cs typeface="Calibri"/>
                <a:sym typeface="Calibri"/>
              </a:rPr>
              <a:t>deu</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magazin</a:t>
            </a:r>
            <a:r>
              <a:rPr lang="de-DE" sz="1200" b="0" i="0" u="none" strike="noStrike" cap="none" dirty="0">
                <a:solidFill>
                  <a:schemeClr val="dk1"/>
                </a:solidFill>
                <a:effectLst/>
                <a:latin typeface="Calibri"/>
                <a:ea typeface="Calibri"/>
                <a:cs typeface="Calibri"/>
                <a:sym typeface="Calibri"/>
              </a:rPr>
              <a:t>/mining-truck/mining-</a:t>
            </a:r>
            <a:r>
              <a:rPr lang="de-DE" sz="1200" b="0" i="0" u="none" strike="noStrike" cap="none" dirty="0" err="1">
                <a:solidFill>
                  <a:schemeClr val="dk1"/>
                </a:solidFill>
                <a:effectLst/>
                <a:latin typeface="Calibri"/>
                <a:ea typeface="Calibri"/>
                <a:cs typeface="Calibri"/>
                <a:sym typeface="Calibri"/>
              </a:rPr>
              <a:t>truck.html</a:t>
            </a: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Rio Tinto (2023): Rio Tinto US Borax ist der erste Tagebau, der auf erneuerbaren Diesel umstellt. Online: https://</a:t>
            </a:r>
            <a:r>
              <a:rPr lang="de-DE" sz="1200" b="0" i="0" u="none" strike="noStrike" cap="none" dirty="0" err="1">
                <a:solidFill>
                  <a:schemeClr val="dk1"/>
                </a:solidFill>
                <a:effectLst/>
                <a:latin typeface="Calibri"/>
                <a:ea typeface="Calibri"/>
                <a:cs typeface="Calibri"/>
                <a:sym typeface="Calibri"/>
              </a:rPr>
              <a:t>www.riotinto.com</a:t>
            </a:r>
            <a:r>
              <a:rPr lang="de-DE" sz="1200" b="0" i="0" u="none" strike="noStrike" cap="none" dirty="0">
                <a:solidFill>
                  <a:schemeClr val="dk1"/>
                </a:solidFill>
                <a:effectLst/>
                <a:latin typeface="Calibri"/>
                <a:ea typeface="Calibri"/>
                <a:cs typeface="Calibri"/>
                <a:sym typeface="Calibri"/>
              </a:rPr>
              <a:t>/en/</a:t>
            </a:r>
            <a:r>
              <a:rPr lang="de-DE" sz="1200" b="0" i="0" u="none" strike="noStrike" cap="none" dirty="0" err="1">
                <a:solidFill>
                  <a:schemeClr val="dk1"/>
                </a:solidFill>
                <a:effectLst/>
                <a:latin typeface="Calibri"/>
                <a:ea typeface="Calibri"/>
                <a:cs typeface="Calibri"/>
                <a:sym typeface="Calibri"/>
              </a:rPr>
              <a:t>news</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releases</a:t>
            </a:r>
            <a:r>
              <a:rPr lang="de-DE" sz="1200" b="0" i="0" u="none" strike="noStrike" cap="none" dirty="0">
                <a:solidFill>
                  <a:schemeClr val="dk1"/>
                </a:solidFill>
                <a:effectLst/>
                <a:latin typeface="Calibri"/>
                <a:ea typeface="Calibri"/>
                <a:cs typeface="Calibri"/>
                <a:sym typeface="Calibri"/>
              </a:rPr>
              <a:t>/2023/rio-</a:t>
            </a:r>
            <a:r>
              <a:rPr lang="de-DE" sz="1200" b="0" i="0" u="none" strike="noStrike" cap="none" dirty="0" err="1">
                <a:solidFill>
                  <a:schemeClr val="dk1"/>
                </a:solidFill>
                <a:effectLst/>
                <a:latin typeface="Calibri"/>
                <a:ea typeface="Calibri"/>
                <a:cs typeface="Calibri"/>
                <a:sym typeface="Calibri"/>
              </a:rPr>
              <a:t>tinto</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u</a:t>
            </a:r>
            <a:r>
              <a:rPr lang="de-DE" sz="1200" b="0" i="0" u="none" strike="noStrike" cap="none" dirty="0">
                <a:solidFill>
                  <a:schemeClr val="dk1"/>
                </a:solidFill>
                <a:effectLst/>
                <a:latin typeface="Calibri"/>
                <a:ea typeface="Calibri"/>
                <a:cs typeface="Calibri"/>
                <a:sym typeface="Calibri"/>
              </a:rPr>
              <a:t>,-d-,s,-d-,-borax-becomes-first-open-pit-mine-to-transition-to-renewable-diesel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Statista (2023): Bauxit – Minenproduktion nach Ländern 2022. Online: https://</a:t>
            </a:r>
            <a:r>
              <a:rPr lang="de-DE" sz="1200" b="0" i="0" u="none" strike="noStrike" cap="none" dirty="0" err="1">
                <a:solidFill>
                  <a:schemeClr val="dk1"/>
                </a:solidFill>
                <a:effectLst/>
                <a:latin typeface="Calibri"/>
                <a:ea typeface="Calibri"/>
                <a:cs typeface="Calibri"/>
                <a:sym typeface="Calibri"/>
              </a:rPr>
              <a:t>de.statista.com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statistik</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daten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studie</a:t>
            </a:r>
            <a:r>
              <a:rPr lang="de-DE" sz="1200" b="0" i="0" u="none" strike="noStrike" cap="none" dirty="0">
                <a:solidFill>
                  <a:schemeClr val="dk1"/>
                </a:solidFill>
                <a:effectLst/>
                <a:latin typeface="Calibri"/>
                <a:ea typeface="Calibri"/>
                <a:cs typeface="Calibri"/>
                <a:sym typeface="Calibri"/>
              </a:rPr>
              <a:t>/38533/</a:t>
            </a:r>
            <a:r>
              <a:rPr lang="de-DE" sz="1200" b="0" i="0" u="none" strike="noStrike" cap="none" dirty="0" err="1">
                <a:solidFill>
                  <a:schemeClr val="dk1"/>
                </a:solidFill>
                <a:effectLst/>
                <a:latin typeface="Calibri"/>
                <a:ea typeface="Calibri"/>
                <a:cs typeface="Calibri"/>
                <a:sym typeface="Calibri"/>
              </a:rPr>
              <a:t>umfrage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minenproduktion</a:t>
            </a:r>
            <a:r>
              <a:rPr lang="de-DE" sz="1200" b="0" i="0" u="none" strike="noStrike" cap="none" dirty="0">
                <a:solidFill>
                  <a:schemeClr val="dk1"/>
                </a:solidFill>
                <a:effectLst/>
                <a:latin typeface="Calibri"/>
                <a:ea typeface="Calibri"/>
                <a:cs typeface="Calibri"/>
                <a:sym typeface="Calibri"/>
              </a:rPr>
              <a:t>-von-bauxit-</a:t>
            </a:r>
            <a:r>
              <a:rPr lang="de-DE" sz="1200" b="0" i="0" u="none" strike="noStrike" cap="none" dirty="0" err="1">
                <a:solidFill>
                  <a:schemeClr val="dk1"/>
                </a:solidFill>
                <a:effectLst/>
                <a:latin typeface="Calibri"/>
                <a:ea typeface="Calibri"/>
                <a:cs typeface="Calibri"/>
                <a:sym typeface="Calibri"/>
              </a:rPr>
              <a:t>ausgewaehlter</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laender</a:t>
            </a:r>
            <a:r>
              <a:rPr lang="de-DE" sz="1200" b="0" i="0" u="none" strike="noStrike" cap="none" dirty="0">
                <a:solidFill>
                  <a:schemeClr val="dk1"/>
                </a:solidFill>
                <a:effectLst/>
                <a:latin typeface="Calibri"/>
                <a:ea typeface="Calibri"/>
                <a:cs typeface="Calibri"/>
                <a:sym typeface="Calibri"/>
              </a:rPr>
              <a:t>/#</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Statista (2022): Aluminiumproduktion: Raffinerieproduktion weltweit bis 2021. Online: https://</a:t>
            </a:r>
            <a:r>
              <a:rPr lang="de-DE" sz="1200" b="0" i="0" u="none" strike="noStrike" cap="none" dirty="0" err="1">
                <a:solidFill>
                  <a:schemeClr val="dk1"/>
                </a:solidFill>
                <a:effectLst/>
                <a:latin typeface="Calibri"/>
                <a:ea typeface="Calibri"/>
                <a:cs typeface="Calibri"/>
                <a:sym typeface="Calibri"/>
              </a:rPr>
              <a:t>de.statista.com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statistik</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daten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studie</a:t>
            </a:r>
            <a:r>
              <a:rPr lang="de-DE" sz="1200" b="0" i="0" u="none" strike="noStrike" cap="none" dirty="0">
                <a:solidFill>
                  <a:schemeClr val="dk1"/>
                </a:solidFill>
                <a:effectLst/>
                <a:latin typeface="Calibri"/>
                <a:ea typeface="Calibri"/>
                <a:cs typeface="Calibri"/>
                <a:sym typeface="Calibri"/>
              </a:rPr>
              <a:t>/156057/</a:t>
            </a:r>
            <a:r>
              <a:rPr lang="de-DE" sz="1200" b="0" i="0" u="none" strike="noStrike" cap="none" dirty="0" err="1">
                <a:solidFill>
                  <a:schemeClr val="dk1"/>
                </a:solidFill>
                <a:effectLst/>
                <a:latin typeface="Calibri"/>
                <a:ea typeface="Calibri"/>
                <a:cs typeface="Calibri"/>
                <a:sym typeface="Calibri"/>
              </a:rPr>
              <a:t>umfrage</a:t>
            </a:r>
            <a:r>
              <a:rPr lang="de-DE" sz="1200" b="0" i="0" u="none" strike="noStrike" cap="none" dirty="0">
                <a:solidFill>
                  <a:schemeClr val="dk1"/>
                </a:solidFill>
                <a:effectLst/>
                <a:latin typeface="Calibri"/>
                <a:ea typeface="Calibri"/>
                <a:cs typeface="Calibri"/>
                <a:sym typeface="Calibri"/>
              </a:rPr>
              <a:t>/raffinerieproduktion-von-aluminium-seit-2006</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statista (2022): Höhe der Treibhausgas-Emissionen im deutschen Güterverkehr nach Verkehrsträgern im Jahr 2019. online: </a:t>
            </a:r>
            <a:r>
              <a:rPr lang="de-DE" sz="1200" b="0" i="0" u="sng" strike="noStrike" cap="none" dirty="0">
                <a:solidFill>
                  <a:schemeClr val="dk1"/>
                </a:solidFill>
                <a:effectLst/>
                <a:latin typeface="Calibri"/>
                <a:ea typeface="Calibri"/>
                <a:cs typeface="Calibri"/>
                <a:sym typeface="Calibri"/>
                <a:hlinkClick r:id="rId5"/>
              </a:rPr>
              <a:t>https://de.statista.com/statistik/daten/studie/881600/umfrage/co2-emissionen-im-deutschen-gueterverkehr-nach-verkehrsmitteln/</a:t>
            </a: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UBA Umweltbundesamt (2022): Spezifische Emissionen des Straßenverkehrs.</a:t>
            </a:r>
            <a:r>
              <a:rPr lang="de-DE" sz="1200" b="0" i="0" u="none" strike="noStrike" cap="none" dirty="0">
                <a:solidFill>
                  <a:schemeClr val="dk1"/>
                </a:solidFill>
                <a:effectLst/>
                <a:latin typeface="Calibri"/>
                <a:ea typeface="Calibri"/>
                <a:cs typeface="Calibri"/>
                <a:sym typeface="Calibri"/>
                <a:hlinkClick r:id="rId6"/>
              </a:rPr>
              <a:t> </a:t>
            </a:r>
            <a:r>
              <a:rPr lang="de-DE" sz="1200" b="0" i="0" u="sng" strike="noStrike" cap="none" dirty="0">
                <a:solidFill>
                  <a:schemeClr val="dk1"/>
                </a:solidFill>
                <a:effectLst/>
                <a:latin typeface="Calibri"/>
                <a:ea typeface="Calibri"/>
                <a:cs typeface="Calibri"/>
                <a:sym typeface="Calibri"/>
                <a:hlinkClick r:id="rId6"/>
              </a:rPr>
              <a:t>https://www.umweltbundesamt.de/daten/verkehr/emissionen-des-verkehrs#strassenguterverkehr</a:t>
            </a: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sz="1200" b="0" i="0" u="none" strike="noStrike" cap="none" dirty="0">
              <a:solidFill>
                <a:schemeClr val="dk1"/>
              </a:solidFill>
              <a:effectLst/>
              <a:latin typeface="Calibri"/>
              <a:ea typeface="Calibri"/>
              <a:cs typeface="Calibri"/>
              <a:sym typeface="Calibri"/>
            </a:endParaRPr>
          </a:p>
          <a:p>
            <a:endParaRPr lang="de-DE" b="0"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52</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788228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Das raffinierte Aluminium wird anschließend für die Halbzeug- oder die Gussproduktion aufbereitet. Halbzeuge stehen in der Mitte zwischen dem reinem Rohstoff und dem Endprodukt. Aluminium ist leicht bearbeitbar ohne hohe Temperatur, es kann als leichtes Material leicht Umgeformt oder quasi zu Legierungen „geknetet“  werden (Aluminium Deutschland o.J.). Durch die Legierung mit </a:t>
            </a:r>
            <a:r>
              <a:rPr lang="de-DE" sz="1200" dirty="0"/>
              <a:t>Be, Mg, Mn, Cu, Ni, Si, Sn oder Zn werden spezifische Eigenschaften erzielt (z.B. bessere Zerspanung oder Schweißbarkeit, Aluminium Service GmbH o.J.).</a:t>
            </a:r>
            <a:endParaRPr lang="de-DE" dirty="0"/>
          </a:p>
          <a:p>
            <a:pPr>
              <a:buFont typeface="Arial" panose="020B0604020202020204" pitchFamily="34" charset="0"/>
              <a:buChar char="•"/>
            </a:pPr>
            <a:r>
              <a:rPr lang="de-DE" dirty="0"/>
              <a:t>Die wichtigsten Halbzeuge sind (ebd.): </a:t>
            </a:r>
          </a:p>
          <a:p>
            <a:pPr lvl="1">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Rohlinge für die Herstellung von Schmiedestücken;</a:t>
            </a:r>
          </a:p>
          <a:p>
            <a:pPr lvl="1">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Ronden oder Butzen für das Fließpressen;</a:t>
            </a:r>
          </a:p>
          <a:p>
            <a:pPr lvl="1">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Strangpress-Erzeugnisse wie Drähte, Profile, Rohre und Stangen;</a:t>
            </a:r>
          </a:p>
          <a:p>
            <a:pPr lvl="1">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Walz-Erzeugnisse wie Bänder, Bleche und Platten;</a:t>
            </a:r>
          </a:p>
          <a:p>
            <a:pPr lvl="1">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Folien werden ebenfalls gewalzt, aber nicht generell zu den Halbzeugen gezählt (zum Beispiel Kondensatorfolien für die Elektrotechnik); oft sind sie schon Fertigprodukte (zum Beispiel Haushaltfolien).</a:t>
            </a:r>
          </a:p>
          <a:p>
            <a:pPr lvl="1">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Zieh-Erzeugnisse wie Drähte, Stangen und Rohre.</a:t>
            </a:r>
          </a:p>
          <a:p>
            <a:pPr>
              <a:buFont typeface="Arial" panose="020B0604020202020204" pitchFamily="34" charset="0"/>
              <a:buChar char="•"/>
            </a:pPr>
            <a:r>
              <a:rPr lang="de-DE" dirty="0"/>
              <a:t>Die Herstellung der Halbzeuge ist energetisch und aus Sicht der Emissionen nicht von besonderer Bedeutung. Aluminium ist weich und muss auch nicht hoch erwärmt werden um es umzuformen. Durch Walzen, Pressen oder Ziehen kann das Primäraluminium leicht umgeformt werden.</a:t>
            </a:r>
          </a:p>
          <a:p>
            <a:pPr>
              <a:buFont typeface="Arial" panose="020B0604020202020204" pitchFamily="34" charset="0"/>
              <a:buChar char="•"/>
            </a:pPr>
            <a:r>
              <a:rPr lang="de-DE" dirty="0"/>
              <a:t>Die Herstellung von Aluminium-Gussprodukten erfolgt im großem Maßstabe aufgrund der Eigenschaft des Aluminiums wie seiner Leichtigkeit. 88% aller Gussprodukte sind aus Aluminium, nur 6% aus Kupfer (BMWK 2022). Deutschland ist europaweit führend in der Gießerei, die in 2017 rund 1,12 Mio. t Gussprodukte aus Aluminium hergestellt haben (ebd.:2, v.a. für den Fahrzeugbau). Für die Herstellung von Gussprodukten werden Strom und Erdgas für die Schmelzprozesse benötigt, der Erdgasanteil liegt bei rund 90% (ebd.3). Die Nicht-Eisen-Metall Gießereien verantworteten in 2015 für die Herstellung von ca. 1,2 Mio. t Gussprodukten rund 1,8 Mio. t CO</a:t>
            </a:r>
            <a:r>
              <a:rPr lang="de-DE" sz="1050" baseline="-25000" dirty="0"/>
              <a:t>2</a:t>
            </a:r>
            <a:r>
              <a:rPr lang="de-DE" dirty="0"/>
              <a:t>-Äq und einen Energieverbrauch von 4.2 TWh (ebd.:8). Dies entspricht in etwas dem Stromverbrauch von 1 Mio. Haushalte im Eigenheim (angenommen 4.000 kWh/a). Die Herstellung von 0,54 Mio. t Primäraluminium in 2015 war mit 5,8 Mio. t CO</a:t>
            </a:r>
            <a:r>
              <a:rPr lang="de-DE" sz="1050" baseline="-25000" dirty="0"/>
              <a:t>2</a:t>
            </a:r>
            <a:r>
              <a:rPr lang="de-DE" dirty="0"/>
              <a:t>-Äq und dem Verbrauch von 10,4 TWh verbunden. Der Vergleich mit der Herstellung von Sekundäraluminium ist deutlich: 0,62 Mio. t führten zu 0,56 Mio. t CO</a:t>
            </a:r>
            <a:r>
              <a:rPr lang="de-DE" sz="1050" baseline="-25000" dirty="0"/>
              <a:t>2</a:t>
            </a:r>
            <a:r>
              <a:rPr lang="de-DE" dirty="0"/>
              <a:t>-Äq und einem Stromverbrauch von 1,9 GWh. Die Emissionen liegen somit bei 10% der Primärmaterialherstellung.</a:t>
            </a:r>
          </a:p>
          <a:p>
            <a:endParaRPr lang="de-DE" dirty="0"/>
          </a:p>
          <a:p>
            <a:r>
              <a:rPr lang="de-DE" b="1"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Aluminium Deutschland (o.J.): Halbzeug. Online: https://www.aluminiumdeutschland.de/lexikon/begriff/halbzeug/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dirty="0"/>
              <a:t>Aluminium Service GmbH (o.J.): Fragen und Antworten zum Thema Aluminium. Online: https://www.aluservice.de/ratgeber/aluminium/welche-aluminiumlegierungen-gibt-es/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BMWK Bundesministerium für Wirtschaft und Klima (2019): Energiewende in der Industrie. Online: https://www.bmwk.de/Redaktion/DE/Downloads/E/energiewende-in-der-industrie-ap2a-branchensteckbrief-metall.pdf</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endParaRPr lang="de-DE"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sz="1200" b="0" i="0" u="none" strike="noStrike" cap="none" dirty="0">
              <a:solidFill>
                <a:schemeClr val="dk1"/>
              </a:solidFill>
              <a:effectLst/>
              <a:latin typeface="Calibri"/>
              <a:ea typeface="Calibri"/>
              <a:cs typeface="Calibri"/>
              <a:sym typeface="Calibri"/>
            </a:endParaRPr>
          </a:p>
          <a:p>
            <a:endParaRPr lang="de-DE" b="0"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53</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392644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Aluminium ist eines der wichtigsten Konstruktionsmaterialien. Es wird vor allem im Fahrzeugbau eingesetzt z.B. für Fahrwerkskomponenten, Karosserieteilen oder ganzen Chassis-Plattformen (Automobil Produktion 2022). Durch sein geringes Gewicht ermöglicht es einen reduzierten Treibstoffbedarf, es lässt sich zu komplexen Formen verarbeiten und erhält durch Legierung spezielle Eigenschaften. Allerdings erschweren die vielen Möglichkeiten der Legierung auch das Recycling – nur durch sortenreines Recycling können gleichwertige Produkte aus Sekundärmaterial hergestellt werden. Um dies zu erreichen hat Beispielsweise Audi ein „Closed-Loop-System“ entwickelt (VW AG 2022:61). Der Verschnitt beim Stanzen von Blechen im Presswerk geht wieder zurück zum Lieferanten, der das Sekundärmaterial wieder umformt.</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In den Bereichen Verkehr, Bau, Elektrotechnik, Maschinenbau und Haushaltswaren werden die Produkte langlebig genutzt. Zudem ist ein stoffliches Recycling sehr leicht möglich, da alle Produkte mit Aluminium in den vorhandenen Entsorgungspfaden gut zurückgeführt werden kann und auch aufgrund des hohen Wertes von Aluminiumschrott auch zurückgeführt wird.</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Kritisch ist allerdings der Bereich Verpackungen zu sehen. Auf der einen Seite stehen die physischen Vorteile von Aluminiumverpackungen: Absolute Licht- und Luftdichtigkeit sowie die Wasserundurchlässigkeit. Hierdurch sind Lebensmittel länger haltbar (vgl. Alles über Alu o.J.). Bei Getränkedosen wird im Gegensatz zum Glas noch erheblich Gewicht und Platz eingespart – dies reduziert Transportemissionen. Auch die Formbarkeit von einer dünnen Tüte bis hin zu stabilen Getränkedosen ist ein Vorteil.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Den Vorteilen stehen aber auch Nachteile gegenüber. Ein Beispiel sind Kaffeekapseln. Das Aufkommen wird auf ca. 2 Milliarden Kapseln pro Jahr in Deutschland geschätzt (entsorgo/Weiss 2021) – allerdings werden konkrete Daten hierzu bisher nicht erhoben. Der Kaffeeverband gibt den Marktanteil von Kapseln mit 5,3%, von Pads mit 6,8% an (Deutscher Kaffeeverband 2022). Das größte Problem eine möglichen Recyclings ist jedoch der Nutzer: In welche Tonne wirft er die gebrauchten Kaffeekapseln: Grau oder Gelb?</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Die Recyclingqoten von Aluminiumverpackungen sind allerdings sehr hoch. Aluminiumverpackungen, die über den gelben Punkt entsorgt werden, werden abgetrennte und als Sekundärmaterial recycelt. Nach Alles-über-Alu werden Aluminiumverpackungen im Hausmüll gleichfalls entfernt, gesammelt und recycelt (ebd.). Insgesamt soll die Recyclingquote von Verpackungen bei zwischen 90% (ebd.) und 96% (statista 2023) liegen.</a:t>
            </a:r>
          </a:p>
          <a:p>
            <a:endParaRPr lang="de-DE" dirty="0"/>
          </a:p>
          <a:p>
            <a:r>
              <a:rPr lang="de-DE" b="1" noProof="0" dirty="0"/>
              <a:t>Quellen</a:t>
            </a:r>
            <a:endParaRPr lang="de-DE" sz="1200" b="0" i="0" u="none" strike="noStrike" cap="none" noProof="0"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050" b="0" noProof="0" dirty="0"/>
              <a:t>Alles über Alu (o.J.): </a:t>
            </a:r>
            <a:r>
              <a:rPr lang="de-DE" sz="1200" b="0" i="0" u="none" strike="noStrike" cap="none" noProof="0" dirty="0">
                <a:solidFill>
                  <a:schemeClr val="dk1"/>
                </a:solidFill>
                <a:effectLst/>
                <a:latin typeface="Calibri"/>
                <a:ea typeface="Calibri"/>
                <a:cs typeface="Calibri"/>
                <a:sym typeface="Calibri"/>
              </a:rPr>
              <a:t>Warum wird Aluminium als Verpackungsmaterial genutzt? </a:t>
            </a:r>
            <a:r>
              <a:rPr lang="de-DE" sz="1050" b="0" noProof="0" dirty="0"/>
              <a:t>Online: https://</a:t>
            </a:r>
            <a:r>
              <a:rPr lang="de-DE" sz="1050" b="0" noProof="0" dirty="0" err="1"/>
              <a:t>www.allesueberalu.de</a:t>
            </a:r>
            <a:r>
              <a:rPr lang="de-DE" sz="1050" b="0" noProof="0" dirty="0"/>
              <a:t>/</a:t>
            </a:r>
            <a:r>
              <a:rPr lang="de-DE" sz="1050" b="0" noProof="0" dirty="0" err="1"/>
              <a:t>Verpackungen.html</a:t>
            </a:r>
            <a:endParaRPr lang="de-DE" sz="1050" b="0" noProof="0" dirty="0"/>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050" b="0" noProof="0" dirty="0"/>
              <a:t>Deutscher Kaffeeverband (2022): Deutscher Kaffeemarkt 2021 erneut gewachsen. Online: https://</a:t>
            </a:r>
            <a:r>
              <a:rPr lang="de-DE" sz="1050" b="0" noProof="0" dirty="0" err="1"/>
              <a:t>www.kaffeeverband.de</a:t>
            </a:r>
            <a:r>
              <a:rPr lang="de-DE" sz="1050" b="0" noProof="0" dirty="0"/>
              <a:t>/de/presse/deutscher-kaffeemarkt-2021-erneut-gewachsen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050" b="0" noProof="0" dirty="0" err="1"/>
              <a:t>Entsorgo</a:t>
            </a:r>
            <a:r>
              <a:rPr lang="de-DE" sz="1050" b="0" noProof="0" dirty="0"/>
              <a:t>; </a:t>
            </a:r>
            <a:r>
              <a:rPr lang="de-DE" sz="1050" b="0" noProof="0" dirty="0" err="1"/>
              <a:t>Weiss</a:t>
            </a:r>
            <a:r>
              <a:rPr lang="de-DE" sz="1050" b="0" noProof="0" dirty="0"/>
              <a:t>, Theo (2021): </a:t>
            </a:r>
            <a:r>
              <a:rPr lang="de-DE" sz="1200" b="0" i="0" u="none" strike="noStrike" cap="none" noProof="0" dirty="0">
                <a:solidFill>
                  <a:schemeClr val="dk1"/>
                </a:solidFill>
                <a:effectLst/>
                <a:latin typeface="Calibri"/>
                <a:ea typeface="Calibri"/>
                <a:cs typeface="Calibri"/>
                <a:sym typeface="Calibri"/>
              </a:rPr>
              <a:t>Entsorgung von Nespresso-Kapseln – aus Liebe zur Umwelt. Online: https://</a:t>
            </a:r>
            <a:r>
              <a:rPr lang="de-DE" sz="1200" b="0" i="0" u="none" strike="noStrike" cap="none" noProof="0" dirty="0" err="1">
                <a:solidFill>
                  <a:schemeClr val="dk1"/>
                </a:solidFill>
                <a:effectLst/>
                <a:latin typeface="Calibri"/>
                <a:ea typeface="Calibri"/>
                <a:cs typeface="Calibri"/>
                <a:sym typeface="Calibri"/>
              </a:rPr>
              <a:t>www.entsorgo.de</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entsorgung-nespressokapseln</a:t>
            </a:r>
            <a:r>
              <a:rPr lang="de-DE" sz="1200" b="0" i="0" u="none" strike="noStrike" cap="none" noProof="0" dirty="0">
                <a:solidFill>
                  <a:schemeClr val="dk1"/>
                </a:solidFill>
                <a:effectLst/>
                <a:latin typeface="Calibri"/>
                <a:ea typeface="Calibri"/>
                <a:cs typeface="Calibri"/>
                <a:sym typeface="Calibri"/>
              </a:rPr>
              <a:t>/ </a:t>
            </a:r>
            <a:endParaRPr lang="de-DE" sz="1050" b="0" noProof="0" dirty="0"/>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050" b="0" noProof="0" dirty="0"/>
              <a:t>Statista (2023): </a:t>
            </a:r>
            <a:r>
              <a:rPr lang="de-DE" sz="1200" b="0" i="0" u="none" strike="noStrike" cap="none" noProof="0" dirty="0">
                <a:solidFill>
                  <a:schemeClr val="dk1"/>
                </a:solidFill>
                <a:effectLst/>
                <a:latin typeface="Calibri"/>
                <a:ea typeface="Calibri"/>
                <a:cs typeface="Calibri"/>
                <a:sym typeface="Calibri"/>
              </a:rPr>
              <a:t>Verteilung der Verwendung von Aluminium in Deutschland nach Hauptverwendungsgebieten im Jahr 2020. Online: https://de.statista.com/</a:t>
            </a:r>
            <a:r>
              <a:rPr lang="de-DE" sz="1200" b="0" i="0" u="none" strike="noStrike" cap="none" noProof="0" dirty="0" err="1">
                <a:solidFill>
                  <a:schemeClr val="dk1"/>
                </a:solidFill>
                <a:effectLst/>
                <a:latin typeface="Calibri"/>
                <a:ea typeface="Calibri"/>
                <a:cs typeface="Calibri"/>
                <a:sym typeface="Calibri"/>
              </a:rPr>
              <a:t>statistik</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daten</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studie</a:t>
            </a:r>
            <a:r>
              <a:rPr lang="de-DE" sz="1200" b="0" i="0" u="none" strike="noStrike" cap="none" noProof="0" dirty="0">
                <a:solidFill>
                  <a:schemeClr val="dk1"/>
                </a:solidFill>
                <a:effectLst/>
                <a:latin typeface="Calibri"/>
                <a:ea typeface="Calibri"/>
                <a:cs typeface="Calibri"/>
                <a:sym typeface="Calibri"/>
              </a:rPr>
              <a:t>/239677/</a:t>
            </a:r>
            <a:r>
              <a:rPr lang="de-DE" sz="1200" b="0" i="0" u="none" strike="noStrike" cap="none" noProof="0" dirty="0" err="1">
                <a:solidFill>
                  <a:schemeClr val="dk1"/>
                </a:solidFill>
                <a:effectLst/>
                <a:latin typeface="Calibri"/>
                <a:ea typeface="Calibri"/>
                <a:cs typeface="Calibri"/>
                <a:sym typeface="Calibri"/>
              </a:rPr>
              <a:t>umfrage</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verwendung</a:t>
            </a:r>
            <a:r>
              <a:rPr lang="de-DE" sz="1200" b="0" i="0" u="none" strike="noStrike" cap="none" noProof="0" dirty="0">
                <a:solidFill>
                  <a:schemeClr val="dk1"/>
                </a:solidFill>
                <a:effectLst/>
                <a:latin typeface="Calibri"/>
                <a:ea typeface="Calibri"/>
                <a:cs typeface="Calibri"/>
                <a:sym typeface="Calibri"/>
              </a:rPr>
              <a:t>-von-aluminium-nach-</a:t>
            </a:r>
            <a:r>
              <a:rPr lang="de-DE" sz="1200" b="0" i="0" u="none" strike="noStrike" cap="none" noProof="0" dirty="0" err="1">
                <a:solidFill>
                  <a:schemeClr val="dk1"/>
                </a:solidFill>
                <a:effectLst/>
                <a:latin typeface="Calibri"/>
                <a:ea typeface="Calibri"/>
                <a:cs typeface="Calibri"/>
                <a:sym typeface="Calibri"/>
              </a:rPr>
              <a:t>industriezweigen</a:t>
            </a:r>
            <a:r>
              <a:rPr lang="de-DE" sz="1200" b="0" i="0" u="none" strike="noStrike" cap="none" noProof="0" dirty="0">
                <a:solidFill>
                  <a:schemeClr val="dk1"/>
                </a:solidFill>
                <a:effectLst/>
                <a:latin typeface="Calibri"/>
                <a:ea typeface="Calibri"/>
                <a:cs typeface="Calibri"/>
                <a:sym typeface="Calibri"/>
              </a:rPr>
              <a:t>/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050" b="0" noProof="0" dirty="0"/>
              <a:t>Statista (2023): </a:t>
            </a:r>
            <a:r>
              <a:rPr lang="de-DE" sz="1050" b="0" i="0" u="none" strike="noStrike" cap="none" noProof="0" dirty="0">
                <a:solidFill>
                  <a:schemeClr val="dk1"/>
                </a:solidFill>
                <a:effectLst/>
                <a:latin typeface="Calibri"/>
                <a:ea typeface="Calibri"/>
                <a:cs typeface="Calibri"/>
                <a:sym typeface="Calibri"/>
              </a:rPr>
              <a:t>Verwertungsquote von Aluminiumverpackungen in Deutschland in den Jahren 2000 bis 2019. Online: https://de.statista.com/</a:t>
            </a:r>
            <a:r>
              <a:rPr lang="de-DE" sz="1050" b="0" i="0" u="none" strike="noStrike" cap="none" noProof="0" dirty="0" err="1">
                <a:solidFill>
                  <a:schemeClr val="dk1"/>
                </a:solidFill>
                <a:effectLst/>
                <a:latin typeface="Calibri"/>
                <a:ea typeface="Calibri"/>
                <a:cs typeface="Calibri"/>
                <a:sym typeface="Calibri"/>
              </a:rPr>
              <a:t>statistik</a:t>
            </a:r>
            <a:r>
              <a:rPr lang="de-DE" sz="1050" b="0" i="0" u="none" strike="noStrike" cap="none" noProof="0" dirty="0">
                <a:solidFill>
                  <a:schemeClr val="dk1"/>
                </a:solidFill>
                <a:effectLst/>
                <a:latin typeface="Calibri"/>
                <a:ea typeface="Calibri"/>
                <a:cs typeface="Calibri"/>
                <a:sym typeface="Calibri"/>
              </a:rPr>
              <a:t>/</a:t>
            </a:r>
            <a:r>
              <a:rPr lang="de-DE" sz="1050" b="0" i="0" u="none" strike="noStrike" cap="none" noProof="0" dirty="0" err="1">
                <a:solidFill>
                  <a:schemeClr val="dk1"/>
                </a:solidFill>
                <a:effectLst/>
                <a:latin typeface="Calibri"/>
                <a:ea typeface="Calibri"/>
                <a:cs typeface="Calibri"/>
                <a:sym typeface="Calibri"/>
              </a:rPr>
              <a:t>daten</a:t>
            </a:r>
            <a:r>
              <a:rPr lang="de-DE" sz="1050" b="0" i="0" u="none" strike="noStrike" cap="none" noProof="0" dirty="0">
                <a:solidFill>
                  <a:schemeClr val="dk1"/>
                </a:solidFill>
                <a:effectLst/>
                <a:latin typeface="Calibri"/>
                <a:ea typeface="Calibri"/>
                <a:cs typeface="Calibri"/>
                <a:sym typeface="Calibri"/>
              </a:rPr>
              <a:t>/</a:t>
            </a:r>
            <a:r>
              <a:rPr lang="de-DE" sz="1050" b="0" i="0" u="none" strike="noStrike" cap="none" noProof="0" dirty="0" err="1">
                <a:solidFill>
                  <a:schemeClr val="dk1"/>
                </a:solidFill>
                <a:effectLst/>
                <a:latin typeface="Calibri"/>
                <a:ea typeface="Calibri"/>
                <a:cs typeface="Calibri"/>
                <a:sym typeface="Calibri"/>
              </a:rPr>
              <a:t>studie</a:t>
            </a:r>
            <a:r>
              <a:rPr lang="de-DE" sz="1050" b="0" i="0" u="none" strike="noStrike" cap="none" noProof="0" dirty="0">
                <a:solidFill>
                  <a:schemeClr val="dk1"/>
                </a:solidFill>
                <a:effectLst/>
                <a:latin typeface="Calibri"/>
                <a:ea typeface="Calibri"/>
                <a:cs typeface="Calibri"/>
                <a:sym typeface="Calibri"/>
              </a:rPr>
              <a:t>/156542/</a:t>
            </a:r>
            <a:r>
              <a:rPr lang="de-DE" sz="1050" b="0" i="0" u="none" strike="noStrike" cap="none" noProof="0" dirty="0" err="1">
                <a:solidFill>
                  <a:schemeClr val="dk1"/>
                </a:solidFill>
                <a:effectLst/>
                <a:latin typeface="Calibri"/>
                <a:ea typeface="Calibri"/>
                <a:cs typeface="Calibri"/>
                <a:sym typeface="Calibri"/>
              </a:rPr>
              <a:t>umfrage</a:t>
            </a:r>
            <a:r>
              <a:rPr lang="de-DE" sz="1050" b="0" i="0" u="none" strike="noStrike" cap="none" noProof="0" dirty="0">
                <a:solidFill>
                  <a:schemeClr val="dk1"/>
                </a:solidFill>
                <a:effectLst/>
                <a:latin typeface="Calibri"/>
                <a:ea typeface="Calibri"/>
                <a:cs typeface="Calibri"/>
                <a:sym typeface="Calibri"/>
              </a:rPr>
              <a:t>/recyclingquote-von-aluminiumverpackungen-in-deutschland-seit-1991</a:t>
            </a:r>
            <a:endParaRPr lang="de-DE" sz="1200" b="0" i="0" u="none" strike="noStrike" cap="none" noProof="0" dirty="0">
              <a:solidFill>
                <a:schemeClr val="dk1"/>
              </a:solidFill>
              <a:effectLst/>
              <a:latin typeface="Calibri"/>
              <a:ea typeface="Calibri"/>
              <a:cs typeface="Calibri"/>
              <a:sym typeface="Calibri"/>
            </a:endParaRPr>
          </a:p>
          <a:p>
            <a:endParaRPr lang="de-DE" b="0"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54</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91555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a:buFont typeface="Arial" panose="020B0604020202020204" pitchFamily="34" charset="0"/>
              <a:buChar char="•"/>
            </a:pPr>
            <a:r>
              <a:rPr lang="de-DE" dirty="0"/>
              <a:t>Aluminium ist ein hochwertiges Konstruktionsmaterial, dass einerseits leicht verarbeitet werden kann (Bohren, Sägen, Spanen etc.) und andererseits dauerhaft ist. Im Unterschied zu Holz oder Kunststoff verwittert es nicht, zudem muss die Oberfläche nicht wie bei Holzprodukten nach einigen Jahren neu beschichtet werden. Ein kontinuierlicher Farbauftrag wie bei Holzfenstern und Holzzäunen, Carports oder Schuppen entfällt. Zudem ist die Reinigung einfach möglich durch Abwaschen oder Kärchern.</a:t>
            </a:r>
          </a:p>
          <a:p>
            <a:pPr>
              <a:buFont typeface="Arial" panose="020B0604020202020204" pitchFamily="34" charset="0"/>
              <a:buChar char="•"/>
            </a:pPr>
            <a:r>
              <a:rPr lang="de-DE" dirty="0"/>
              <a:t>Aluminium kann durch vielfältige Oberflächenbehandlungen eine Dauerhaftigkeit erreichen, die mit Kunststoff- oder Holzprodukten nicht vergleichbar sind. Für die Oberflächenbehandlung gibt es verschiedene Verfahren (Aurolia o.J.). Das einfachste Verfahren ist das Eloxal-Verfahren, mit dem eine dauerhafte Oxidschicht erzeugt wird und bei dem auch ein Beizen auch vielfältige Farben möglich sind. Durch anodische Oxidation wird eine noch stärkere Oxidschicht auf der Oberfläche erzeugt, die dauerhaft ist. Durch chemisches Vernickeln wird ein hoher Korrosions- und Verschleißschutz erreicht, um z.B. hohe Temperaturen oder eine Widerstandsfähigkeit gegen Umweltmedien zu erreichen. Durch Hartanondisieren in einem Oxidationsbad wird die Oberfläche verschleißfest, elektrisch isolierend und hat einen hohen Korrosionsschutz. Hierbei können Färbungen von hellgrau über gold bis braun erreicht werden. Durch eine PFE-Beschichtung kann ein Lotoseffekt erreicht werden - Bauteile für Gebäude sind dann selbstreinigend (ebd.).</a:t>
            </a:r>
          </a:p>
          <a:p>
            <a:pPr>
              <a:buFont typeface="Arial" panose="020B0604020202020204" pitchFamily="34" charset="0"/>
              <a:buChar char="•"/>
            </a:pPr>
            <a:r>
              <a:rPr lang="de-DE" dirty="0"/>
              <a:t>Für die Nutzung ist zudem das haptische Erlebnis von Bedeutung. Haptik ist die Wahrnehmung durch den Tastsinn (Lexikon für Psychologie). Die Haptik ist besonders wichtig bei Gegenständen die häufig „in die Hand“ genommen werden wie z.B. Smartphones oder Computer. Der deutliche Unterschied zwischen Kunststoffgehäusen und Aluminiumgehäusen ist leicht erfühlbar. Zudem signalisiert ein Aluminiumgehäuse auch „einen hohen Wert“, Kunststoff ist nicht nur sondern gilt auch als „billig“.</a:t>
            </a:r>
          </a:p>
          <a:p>
            <a:pPr>
              <a:buFont typeface="Arial" panose="020B0604020202020204" pitchFamily="34" charset="0"/>
              <a:buChar char="•"/>
            </a:pPr>
            <a:r>
              <a:rPr lang="de-DE" dirty="0"/>
              <a:t>Bezüglich der kritischen Nutzung als Verpackungsmaterial siehe Folie zuvor.</a:t>
            </a:r>
          </a:p>
          <a:p>
            <a:endParaRPr lang="de-DE" dirty="0"/>
          </a:p>
          <a:p>
            <a:endParaRPr lang="de-DE" dirty="0"/>
          </a:p>
          <a:p>
            <a:r>
              <a:rPr lang="de-DE" b="1"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Aurolia (o.J.): Drei Wege zur perfekten Oberfläche. Online: https://www.aurolia.de/verfahren-chemisch-vernickeln/?gad=1</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Lexikon für Psychologie und Pädagogik (o.J.): Haptik. Online: https://lexikon.stangl.eu/16251/haptik</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Calibri"/>
              <a:buNone/>
              <a:tabLst/>
              <a:defRPr/>
            </a:pPr>
            <a:endParaRPr lang="de-DE" sz="1200" b="0" i="0" u="none" strike="noStrike" cap="none" dirty="0">
              <a:solidFill>
                <a:schemeClr val="dk1"/>
              </a:solidFill>
              <a:effectLst/>
              <a:latin typeface="Calibri"/>
              <a:ea typeface="Calibri"/>
              <a:cs typeface="Calibri"/>
              <a:sym typeface="Calibri"/>
            </a:endParaRPr>
          </a:p>
          <a:p>
            <a:endParaRPr lang="de-DE" b="0"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55</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2131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Beim Aluminium-Recycling ist zwischen Alt- und Neuschrotten zu unterscheiden. Neuschrotte sind Materialien aus der Produktion, hier ist die Sortenreinheit meist gewährleistet, teilweise müssen nur Beschichtungen entfernt werden vor dem metallischen Recycling. Altschrott hingegen stammt aus alten Produkten, hier müssen sowohl Oberflächenbeschichtungen entfernt werden als auch die Legierung bestimmt werden, damit ein hochwertiges Recycling möglich ist.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Aluminiumschrotte können durch verschiedene Verfahren wie Magnet- und Wirbelstromsortierung, Schwimmaufbereitung oder einfache Prüfverfahren nach Art und Größe sortiert werden. Es gibt zwar Verfahren zur Legierungsbestimmung wie Röntgenfluoreszenz (XRF), Röntgentransmission (XRT), Laserinduzierte Plasma-Spektroskopie (LIBS) und Neutronen-Aktivierungsanalyse (NAA), diese werden aber bisher meist nur in der manuellen Sortierung (bei größeren Produkten oder Mengen) angewandt (UBA 2019:9). Die meisten Schrotte werden durch Umschmelzen – einem Verfahren bei dem auch Lackierungen entfernt werden können - und Gießen zu sogenannten Masseln verarbeitet (Aluminiumhalbzeug in Barrenform, alu.ch o.J.).</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Der große Vorteil des Aluminiumrecyclings ist die erhebliche Einsparung an Energie und damit auch an Emissionen. Die meisten Quellen gehen davon aus, dass durch Recycling 95% der Energie zur Herstellung von Primäraluminium eingespart wird (z.B. alu.ch o.J., DERA 2020:7). Ein zweiter Vorteil ist die Vermeidung von Rotschlamm, die im hohem Mengen bei der Aluminiumoxid-Produktion anfällt. Der Einsatz einer Tonne Aluminiumschrott spart bis zu 8 Tonnen Bauxit, 4 Tonnen Rotschlamm 14.000 kWh Energie und 7,6 m3 Deponieraum (EuRIC 2020:5, Aluminium Deutschland o.J.).</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Weltweit soll die Recyclingquote von Aluminium bei 30-40% liegen (DERA 2020:7). Gewiss wäre die Recyclingquote noch höher – aber weltweit sollen noch dreiviertel des gesamten produzierten Aluminiums seit den 1880 Jahren noch im im Einsatz sein (ebd.). Der globale Bestand ist vermutlich auf rund 700 Mio. t angewachsen und wird  vermutlich erst in Dekaden wieder zurückfließen. Dominierend beim Recycling sind China (43% des weltweiten Recyclings von 14,4 Mio. t Sekundär-Aluminium) und die USA (25%). In Deutschland wurden ca. 5,3% bzw. 760.000 t Sekundärmaterial eingesetzt bzw. hergestellt (Bezug: weltweites Recycling; national wird mehr als ein Drittel des Aluminiums aus Sekundärmaterial hergestellt. Hinweis: In DERA wird kein Jahresbezug für die Daten angegeben, eventuell stammen sie aus 2011). Die Recyclingquote im Bau- und Transportsektor soll bei 90% liegen (2018; EuRIC 2020:5).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Die Recyclingquoten von Aluminiumverpackungen sind allerdings auch sehr hoch. Insgesamt soll die Recyclingquote von Verpackungen bei zwischen 90 und 95% liegen (alles-über-alu o.J.; Statista 2023).</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Vor allem Alu-Verpackungen werden recycelt mit einer Recyclingrate von 93% (BGR 2021). Aluminiumverpackungen, die über den gelben Punkt entsorgt werden, werden abgetrennte und als Sekundärmaterial recycelt. Nach Alles-über-Alu werden Aluminiumverpackungen im Hausmüll gleichfalls entfernt, gesammelt und recycelt (ebd.).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Bei Dosen steigt dieser Wert in Deutschland auf 99% (ebd.). Der größte Alu-Recycler ist das deutsche Unternehmen Novelis, welches in 60 Tagen 74 Mrd. Dosen recycelt (ebd.). Das entspricht etwa 1.332.000 Tonnen Aluminium und 43% des gesamten recycelten Aluminiums in Europa im Jahr 2018. </a:t>
            </a:r>
          </a:p>
          <a:p>
            <a:endParaRPr lang="de-DE" dirty="0"/>
          </a:p>
          <a:p>
            <a:r>
              <a:rPr lang="de-DE" b="1" noProof="0"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Alles über Alu (o.J.): </a:t>
            </a:r>
            <a:r>
              <a:rPr lang="de-DE" sz="1600" b="0" i="0" u="none" strike="noStrike" cap="none" noProof="0" dirty="0">
                <a:solidFill>
                  <a:schemeClr val="dk1"/>
                </a:solidFill>
                <a:effectLst/>
                <a:latin typeface="Calibri"/>
                <a:ea typeface="Calibri"/>
                <a:cs typeface="Calibri"/>
                <a:sym typeface="Calibri"/>
              </a:rPr>
              <a:t>Warum wird Aluminium als Verpackungsmaterial genutzt? </a:t>
            </a:r>
            <a:r>
              <a:rPr lang="de-DE" sz="1200" b="0" noProof="0" dirty="0"/>
              <a:t>Online: https://</a:t>
            </a:r>
            <a:r>
              <a:rPr lang="de-DE" sz="1200" b="0" noProof="0" dirty="0" err="1"/>
              <a:t>www.allesueberalu.de</a:t>
            </a:r>
            <a:r>
              <a:rPr lang="de-DE" sz="1200" b="0" noProof="0" dirty="0"/>
              <a:t>/</a:t>
            </a:r>
            <a:r>
              <a:rPr lang="de-DE" sz="1200" b="0" noProof="0" dirty="0" err="1"/>
              <a:t>Verpackungen.html</a:t>
            </a:r>
            <a:endParaRPr lang="de-DE" sz="1200" b="0" noProof="0" dirty="0"/>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Alu.ch (o.J.): Recycling von Aluminium. Online: https://alu.ch/</a:t>
            </a:r>
            <a:r>
              <a:rPr lang="de-DE" sz="1200" b="0" noProof="0" dirty="0" err="1"/>
              <a:t>werkstoff</a:t>
            </a:r>
            <a:r>
              <a:rPr lang="de-DE" sz="1200" b="0" noProof="0" dirty="0"/>
              <a:t>/</a:t>
            </a:r>
            <a:r>
              <a:rPr lang="de-DE" sz="1200" b="0" noProof="0" dirty="0" err="1"/>
              <a:t>recycling</a:t>
            </a:r>
            <a:r>
              <a:rPr lang="de-DE" sz="1200" b="0" noProof="0" dirty="0"/>
              <a:t>/</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noProof="0" dirty="0">
                <a:solidFill>
                  <a:schemeClr val="dk1"/>
                </a:solidFill>
                <a:effectLst/>
                <a:latin typeface="Calibri"/>
                <a:ea typeface="Calibri"/>
                <a:cs typeface="Calibri"/>
                <a:sym typeface="Calibri"/>
              </a:rPr>
              <a:t>Aluminium Deutschland (o.J.): Glossar. Online: https://</a:t>
            </a:r>
            <a:r>
              <a:rPr lang="de-DE" sz="1200" b="0" i="0" u="none" strike="noStrike" cap="none" noProof="0" dirty="0" err="1">
                <a:solidFill>
                  <a:schemeClr val="dk1"/>
                </a:solidFill>
                <a:effectLst/>
                <a:latin typeface="Calibri"/>
                <a:ea typeface="Calibri"/>
                <a:cs typeface="Calibri"/>
                <a:sym typeface="Calibri"/>
              </a:rPr>
              <a:t>www.aluminiumdeutschland.de</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lexikon</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buchstabe</a:t>
            </a:r>
            <a:r>
              <a:rPr lang="de-DE" sz="1200" b="0" i="0" u="none" strike="noStrike" cap="none" noProof="0" dirty="0">
                <a:solidFill>
                  <a:schemeClr val="dk1"/>
                </a:solidFill>
                <a:effectLst/>
                <a:latin typeface="Calibri"/>
                <a:ea typeface="Calibri"/>
                <a:cs typeface="Calibri"/>
                <a:sym typeface="Calibri"/>
              </a:rPr>
              <a:t>/a/</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a:t>BGR (2021): Rohstoffsituation 2020. Online: (Publikationen 2019) </a:t>
            </a:r>
            <a:r>
              <a:rPr lang="de-DE" noProof="0" dirty="0">
                <a:hlinkClick r:id="rId3"/>
              </a:rPr>
              <a:t>www.bgr.bund.de/DE/Themen/Min_rohstoffe/Downloads/rohsit-2020.pdf</a:t>
            </a:r>
            <a:endParaRPr lang="de-DE" sz="1200" b="0" noProof="0" dirty="0"/>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DERA Deutsche Rohstoff-Agentur (2020): Aluminium – Informationen zur Nachhaltigkeit. Online: https://</a:t>
            </a:r>
            <a:r>
              <a:rPr lang="de-DE" sz="1200" b="0" noProof="0" dirty="0" err="1"/>
              <a:t>www.deutsche-rohstoffagentur.de</a:t>
            </a:r>
            <a:r>
              <a:rPr lang="de-DE" sz="1200" b="0" noProof="0" dirty="0"/>
              <a:t>/DE/Gemeinsames/Produkte/Downloads/</a:t>
            </a:r>
            <a:r>
              <a:rPr lang="de-DE" sz="1200" b="0" noProof="0" dirty="0" err="1"/>
              <a:t>Informationen_Nachhaltigkeit</a:t>
            </a:r>
            <a:r>
              <a:rPr lang="de-DE" sz="1200" b="0" noProof="0" dirty="0"/>
              <a:t>/</a:t>
            </a:r>
            <a:r>
              <a:rPr lang="de-DE" sz="1200" b="0" noProof="0" dirty="0" err="1"/>
              <a:t>aluminium.pdf</a:t>
            </a:r>
            <a:endParaRPr lang="de-DE" sz="1200" b="0" noProof="0" dirty="0"/>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EuRIC (2020): Fakten Metallrecycling. Online: https://</a:t>
            </a:r>
            <a:r>
              <a:rPr lang="de-DE" sz="1200" b="0" noProof="0" dirty="0" err="1"/>
              <a:t>www.bvse.de</a:t>
            </a:r>
            <a:r>
              <a:rPr lang="de-DE" sz="1200" b="0" noProof="0" dirty="0"/>
              <a:t>/dateien2020/2-PDF/06-Publikationen/04-Broschueren/0608-EuRIC_Metal_Recycling_Factsheet_GER_002.pdf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noProof="0" dirty="0"/>
              <a:t>Statista (2023): </a:t>
            </a:r>
            <a:r>
              <a:rPr lang="de-DE" sz="1200" b="0" i="0" u="none" strike="noStrike" cap="none" noProof="0" dirty="0">
                <a:solidFill>
                  <a:schemeClr val="dk1"/>
                </a:solidFill>
                <a:effectLst/>
                <a:latin typeface="Calibri"/>
                <a:ea typeface="Calibri"/>
                <a:cs typeface="Calibri"/>
                <a:sym typeface="Calibri"/>
              </a:rPr>
              <a:t>Verwertungsquote von Aluminiumverpackungen in Deutschland in den Jahren 2000 bis 2019. Online: https://de.statista.com/</a:t>
            </a:r>
            <a:r>
              <a:rPr lang="de-DE" sz="1200" b="0" i="0" u="none" strike="noStrike" cap="none" noProof="0" dirty="0" err="1">
                <a:solidFill>
                  <a:schemeClr val="dk1"/>
                </a:solidFill>
                <a:effectLst/>
                <a:latin typeface="Calibri"/>
                <a:ea typeface="Calibri"/>
                <a:cs typeface="Calibri"/>
                <a:sym typeface="Calibri"/>
              </a:rPr>
              <a:t>statistik</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daten</a:t>
            </a:r>
            <a:r>
              <a:rPr lang="de-DE" sz="1200" b="0" i="0" u="none" strike="noStrike" cap="none" noProof="0" dirty="0">
                <a:solidFill>
                  <a:schemeClr val="dk1"/>
                </a:solidFill>
                <a:effectLst/>
                <a:latin typeface="Calibri"/>
                <a:ea typeface="Calibri"/>
                <a:cs typeface="Calibri"/>
                <a:sym typeface="Calibri"/>
              </a:rPr>
              <a:t>/</a:t>
            </a:r>
            <a:r>
              <a:rPr lang="de-DE" sz="1200" b="0" i="0" u="none" strike="noStrike" cap="none" noProof="0" dirty="0" err="1">
                <a:solidFill>
                  <a:schemeClr val="dk1"/>
                </a:solidFill>
                <a:effectLst/>
                <a:latin typeface="Calibri"/>
                <a:ea typeface="Calibri"/>
                <a:cs typeface="Calibri"/>
                <a:sym typeface="Calibri"/>
              </a:rPr>
              <a:t>studie</a:t>
            </a:r>
            <a:r>
              <a:rPr lang="de-DE" sz="1200" b="0" i="0" u="none" strike="noStrike" cap="none" noProof="0" dirty="0">
                <a:solidFill>
                  <a:schemeClr val="dk1"/>
                </a:solidFill>
                <a:effectLst/>
                <a:latin typeface="Calibri"/>
                <a:ea typeface="Calibri"/>
                <a:cs typeface="Calibri"/>
                <a:sym typeface="Calibri"/>
              </a:rPr>
              <a:t>/156542/</a:t>
            </a:r>
            <a:r>
              <a:rPr lang="de-DE" sz="1200" b="0" i="0" u="none" strike="noStrike" cap="none" noProof="0" dirty="0" err="1">
                <a:solidFill>
                  <a:schemeClr val="dk1"/>
                </a:solidFill>
                <a:effectLst/>
                <a:latin typeface="Calibri"/>
                <a:ea typeface="Calibri"/>
                <a:cs typeface="Calibri"/>
                <a:sym typeface="Calibri"/>
              </a:rPr>
              <a:t>umfrage</a:t>
            </a:r>
            <a:r>
              <a:rPr lang="de-DE" sz="1200" b="0" i="0" u="none" strike="noStrike" cap="none" noProof="0" dirty="0">
                <a:solidFill>
                  <a:schemeClr val="dk1"/>
                </a:solidFill>
                <a:effectLst/>
                <a:latin typeface="Calibri"/>
                <a:ea typeface="Calibri"/>
                <a:cs typeface="Calibri"/>
                <a:sym typeface="Calibri"/>
              </a:rPr>
              <a:t>/recyclingquote-von-aluminiumverpackungen-in-deutschland-seit-1991/</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noProof="0" dirty="0">
                <a:solidFill>
                  <a:schemeClr val="dk1"/>
                </a:solidFill>
                <a:effectLst/>
                <a:latin typeface="Calibri"/>
                <a:cs typeface="Calibri"/>
                <a:sym typeface="Calibri"/>
              </a:rPr>
              <a:t>UBA (2019): Factsheet Aluminium. Online: https://www.umweltbundesamt.de/</a:t>
            </a:r>
            <a:r>
              <a:rPr lang="de-DE" sz="1200" b="0" i="0" u="none" strike="noStrike" cap="none" noProof="0" dirty="0" err="1">
                <a:solidFill>
                  <a:schemeClr val="dk1"/>
                </a:solidFill>
                <a:effectLst/>
                <a:latin typeface="Calibri"/>
                <a:cs typeface="Calibri"/>
                <a:sym typeface="Calibri"/>
              </a:rPr>
              <a:t>sites</a:t>
            </a:r>
            <a:r>
              <a:rPr lang="de-DE" sz="1200" b="0" i="0" u="none" strike="noStrike" cap="none" noProof="0" dirty="0">
                <a:solidFill>
                  <a:schemeClr val="dk1"/>
                </a:solidFill>
                <a:effectLst/>
                <a:latin typeface="Calibri"/>
                <a:cs typeface="Calibri"/>
                <a:sym typeface="Calibri"/>
              </a:rPr>
              <a:t>/</a:t>
            </a:r>
            <a:r>
              <a:rPr lang="de-DE" sz="1200" b="0" i="0" u="none" strike="noStrike" cap="none" noProof="0" dirty="0" err="1">
                <a:solidFill>
                  <a:schemeClr val="dk1"/>
                </a:solidFill>
                <a:effectLst/>
                <a:latin typeface="Calibri"/>
                <a:cs typeface="Calibri"/>
                <a:sym typeface="Calibri"/>
              </a:rPr>
              <a:t>default</a:t>
            </a:r>
            <a:r>
              <a:rPr lang="de-DE" sz="1200" b="0" i="0" u="none" strike="noStrike" cap="none" noProof="0" dirty="0">
                <a:solidFill>
                  <a:schemeClr val="dk1"/>
                </a:solidFill>
                <a:effectLst/>
                <a:latin typeface="Calibri"/>
                <a:cs typeface="Calibri"/>
                <a:sym typeface="Calibri"/>
              </a:rPr>
              <a:t>/</a:t>
            </a:r>
            <a:r>
              <a:rPr lang="de-DE" sz="1200" b="0" i="0" u="none" strike="noStrike" cap="none" noProof="0" dirty="0" err="1">
                <a:solidFill>
                  <a:schemeClr val="dk1"/>
                </a:solidFill>
                <a:effectLst/>
                <a:latin typeface="Calibri"/>
                <a:cs typeface="Calibri"/>
                <a:sym typeface="Calibri"/>
              </a:rPr>
              <a:t>files</a:t>
            </a:r>
            <a:r>
              <a:rPr lang="de-DE" sz="1200" b="0" i="0" u="none" strike="noStrike" cap="none" noProof="0" dirty="0">
                <a:solidFill>
                  <a:schemeClr val="dk1"/>
                </a:solidFill>
                <a:effectLst/>
                <a:latin typeface="Calibri"/>
                <a:cs typeface="Calibri"/>
                <a:sym typeface="Calibri"/>
              </a:rPr>
              <a:t>/</a:t>
            </a:r>
            <a:r>
              <a:rPr lang="de-DE" sz="1200" b="0" i="0" u="none" strike="noStrike" cap="none" noProof="0" dirty="0" err="1">
                <a:solidFill>
                  <a:schemeClr val="dk1"/>
                </a:solidFill>
                <a:effectLst/>
                <a:latin typeface="Calibri"/>
                <a:cs typeface="Calibri"/>
                <a:sym typeface="Calibri"/>
              </a:rPr>
              <a:t>medien</a:t>
            </a:r>
            <a:r>
              <a:rPr lang="de-DE" sz="1200" b="0" i="0" u="none" strike="noStrike" cap="none" noProof="0" dirty="0">
                <a:solidFill>
                  <a:schemeClr val="dk1"/>
                </a:solidFill>
                <a:effectLst/>
                <a:latin typeface="Calibri"/>
                <a:cs typeface="Calibri"/>
                <a:sym typeface="Calibri"/>
              </a:rPr>
              <a:t>/3521/</a:t>
            </a:r>
            <a:r>
              <a:rPr lang="de-DE" sz="1200" b="0" i="0" u="none" strike="noStrike" cap="none" noProof="0" dirty="0" err="1">
                <a:solidFill>
                  <a:schemeClr val="dk1"/>
                </a:solidFill>
                <a:effectLst/>
                <a:latin typeface="Calibri"/>
                <a:cs typeface="Calibri"/>
                <a:sym typeface="Calibri"/>
              </a:rPr>
              <a:t>dokumente</a:t>
            </a:r>
            <a:r>
              <a:rPr lang="de-DE" sz="1200" b="0" i="0" u="none" strike="noStrike" cap="none" noProof="0" dirty="0">
                <a:solidFill>
                  <a:schemeClr val="dk1"/>
                </a:solidFill>
                <a:effectLst/>
                <a:latin typeface="Calibri"/>
                <a:cs typeface="Calibri"/>
                <a:sym typeface="Calibri"/>
              </a:rPr>
              <a:t>/</a:t>
            </a:r>
            <a:r>
              <a:rPr lang="de-DE" sz="1200" b="0" i="0" u="none" strike="noStrike" cap="none" noProof="0" dirty="0" err="1">
                <a:solidFill>
                  <a:schemeClr val="dk1"/>
                </a:solidFill>
                <a:effectLst/>
                <a:latin typeface="Calibri"/>
                <a:cs typeface="Calibri"/>
                <a:sym typeface="Calibri"/>
              </a:rPr>
              <a:t>factsheet-aluminium_fi_barrierefrei.pdf</a:t>
            </a:r>
            <a:endParaRPr lang="de-DE" sz="1200" b="0" i="0" u="none" strike="noStrike" cap="none" noProof="0" dirty="0">
              <a:solidFill>
                <a:schemeClr val="dk1"/>
              </a:solidFill>
              <a:effectLst/>
              <a:latin typeface="Calibri"/>
              <a:cs typeface="Calibri"/>
              <a:sym typeface="Calibri"/>
            </a:endParaRPr>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56</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30205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a:buFont typeface="Arial" panose="020B0604020202020204" pitchFamily="34" charset="0"/>
              <a:buChar char="•"/>
            </a:pPr>
            <a:r>
              <a:rPr lang="de-DE" dirty="0"/>
              <a:t>Der Tagebau von Aluminiumerzen bedingt auch immer den Anfall großer Mengen an Deckgestein und ggf. taube Gesteine, die abgelagert werden müssen. Die Gewinnung von Aluminiumoxid mit dem Bayer-Verfahren führt aber immer zum Entstehen von großen Mengen an Rotschlamm. Pro Tonne Aluminiumoxid entstehen in Deutschland rund 0,5 t Rotschlamm. Rotschlamm ist eine wässrige Mischung aus vielen Mineralien mit einem hohem Eisenanteil, der die charakteristische Farbe bedingt. Bedingt durch den Bayer-Prozess mit Natronlauge als Lösungsmittel müssen die Rückstände der Lauge zunächst entfernt werden (alles-über-alu o.J.). Anschließend wird der Rotschlamm in großen Becken abgelagert.</a:t>
            </a:r>
          </a:p>
          <a:p>
            <a:pPr>
              <a:buFont typeface="Arial" panose="020B0604020202020204" pitchFamily="34" charset="0"/>
              <a:buChar char="•"/>
            </a:pPr>
            <a:r>
              <a:rPr lang="de-DE" dirty="0"/>
              <a:t>Bis heute gibt es keine sinnvolle – d.h. vor allem wirtschaftliche Verwendung von Rotschlamm. Versuche, den Rotschlamm in der Herstellung von Baumaterialien einzusetzen waren nicht erfolgreich, in der Eisen- und Stahlherstellung waren sie unwirtschaftlich (vgl. z.B. Muster 2007). Demzufolge verbleibt nur die Neutralisierung (z.B. durch die Verdünnung mit Meerwasser), die Entwässerung (Eintrocknen lassen durch Sonneneinstrahlung), die Deponierung und Rekultivierung. </a:t>
            </a:r>
          </a:p>
          <a:p>
            <a:pPr>
              <a:buFont typeface="Arial" panose="020B0604020202020204" pitchFamily="34" charset="0"/>
              <a:buChar char="•"/>
            </a:pPr>
            <a:r>
              <a:rPr lang="de-DE" dirty="0"/>
              <a:t>Das Problem von Rotschlamm ist, dass er sich nur sehr eingeschränkt von Pflanzen besiedeln lässt. Optionen wie den Rotschlamm zu begraben und mit Mutterboden-Deckschichten zu versehen, sind kostenaufwändig. Zudem muss der Mutterboden woanders abgegraben werden und dies ist nur bei Bauprojekten sinnvoll. Rio Tinto arbeitet deshalb an Verfahren, den Rotschlamm oberirdisch abzulagern und zu rekultivieren (Rio Tinto o.J.b). </a:t>
            </a:r>
          </a:p>
          <a:p>
            <a:pPr>
              <a:buFont typeface="Arial" panose="020B0604020202020204" pitchFamily="34" charset="0"/>
              <a:buChar char="•"/>
            </a:pPr>
            <a:r>
              <a:rPr lang="de-DE" dirty="0"/>
              <a:t>Durch die Übernahme von Alcan hat Rio Tinto in 2007 auch die Verantwortung für einen „Rotschlamm-See“ mit 87 Hektar (ca. 43 Fußballfelder!) und 9 Mio. Kubikmeter Rotschlamm in Mount Rosser (Jamaica) übernommen (Rio Tinto o.J.a). Durch bauliche Umgestaltung und Bewegung des Schlamms – der sich am Boden immer absetzt – konnte das Wasser und auch Regenwasser entfernt werden, so dass der See schneller austrocknete. Durch das Einarbeiten von Gips (Calciumsulfat) wurde der Schlamm neutralisiert und die mögliche Wasseraufnahme verbessert. Mit Hühnermist wurden Nährstoffe angereichert. Die besten Pflanzen wurden durch „Try-and-Error“ ausgewählt. Um mit den in Jamaica häufigen Dürren und Starkregen besser umgehen zu können, wurde ein künstliche Bewässerung gewählt. Aber innerhalb von drei Jahren gelang es, einen Bedeckungsgrad von 66% zu erreichen.</a:t>
            </a:r>
          </a:p>
          <a:p>
            <a:pPr>
              <a:buFont typeface="Arial" panose="020B0604020202020204" pitchFamily="34" charset="0"/>
              <a:buChar char="•"/>
            </a:pPr>
            <a:r>
              <a:rPr lang="de-DE" dirty="0"/>
              <a:t>In der Bauxit-Mine Gove in Australien läuft ein Versuch auf 150 Hektar der Rekultivierung. Hierbei wird der getrocknete Rotschlamm mit organischem Material, Hydromulch und Düngemitteln versetzt um die Wasserspeicherung zu ermöglichen und Nährstoffe bereitzustellen. An der Wahl der Pflanzen wird noch experimentiert. Heimische Pflanzen werden bevorzugt, aber diese müssen auch schnell genug wachsen um Erosion zu vermeiden. Erfolg wurde mit Röhrengewächsen ähnlich dem Bambus oder Schilf erzielt, die schnell den größten Teil der Versuchsfläche besiedelt haben und so die Erosion vermeiden.</a:t>
            </a:r>
          </a:p>
          <a:p>
            <a:pPr>
              <a:buFont typeface="Arial" panose="020B0604020202020204" pitchFamily="34" charset="0"/>
              <a:buChar char="•"/>
            </a:pPr>
            <a:r>
              <a:rPr lang="de-DE" dirty="0"/>
              <a:t>Eine weitere Möglichkeit ist die Nutzung der Deponieflächen für große Photovoltaik-Anlagen nach der Sicherung einer Rotschlamm-Deponie </a:t>
            </a:r>
          </a:p>
          <a:p>
            <a:endParaRPr lang="de-DE" dirty="0"/>
          </a:p>
          <a:p>
            <a:endParaRPr lang="de-DE" dirty="0"/>
          </a:p>
          <a:p>
            <a:r>
              <a:rPr lang="de-DE" b="1"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Alles-über-alu (o.J.): Rotschlamm. Online: https://www.allesueberalu.de/Rotschlamm.html</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Muster, Frank (2007): Rotschlamm – Reststoff aus der Aluminiumproduktion. https://www.uni-kassel.de/upress/online/frei/978-3-89958-359-5.volltext.frei.pdf</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Rio Tinto (o.J.b): Neubepflanzung eines Ökosystems ohne Mutterboden. Online: https://www.riotinto.com/en/news/stories/replanting-an-ecosystem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Rio Tinto (o.J.a): Die langsame Reise vom roten Schlamm zu grünen Pflanzen. Online: https://www.riotinto.com/en/news/stories/the-slow-journey-from-red-mud-to-green-plants</a:t>
            </a:r>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57</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77406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g1278510992f_0_0:notes"/>
          <p:cNvSpPr>
            <a:spLocks noGrp="1" noRot="1" noChangeAspect="1"/>
          </p:cNvSpPr>
          <p:nvPr>
            <p:ph type="sldImg" idx="2"/>
          </p:nvPr>
        </p:nvSpPr>
        <p:spPr>
          <a:xfrm>
            <a:off x="684213" y="549275"/>
            <a:ext cx="5400675" cy="4051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8" name="Google Shape;1088;g1278510992f_0_0:notes"/>
          <p:cNvSpPr txBox="1">
            <a:spLocks noGrp="1"/>
          </p:cNvSpPr>
          <p:nvPr>
            <p:ph type="body" idx="1"/>
          </p:nvPr>
        </p:nvSpPr>
        <p:spPr>
          <a:xfrm>
            <a:off x="684212" y="4600575"/>
            <a:ext cx="5419725" cy="5321373"/>
          </a:xfrm>
          <a:prstGeom prst="rect">
            <a:avLst/>
          </a:prstGeom>
        </p:spPr>
        <p:txBody>
          <a:bodyPr spcFirstLastPara="1" wrap="square" lIns="88714" tIns="88714" rIns="88714" bIns="88714" anchor="t" anchorCtr="0">
            <a:noAutofit/>
          </a:bodyPr>
          <a:lstStyle/>
          <a:p>
            <a:pPr marL="182563" indent="-171450">
              <a:spcBef>
                <a:spcPts val="0"/>
              </a:spcBef>
              <a:buFont typeface="Arial" panose="020B0604020202020204" pitchFamily="34" charset="0"/>
              <a:buChar char="•"/>
            </a:pPr>
            <a:r>
              <a:rPr lang="de-DE" sz="1000" dirty="0"/>
              <a:t>Der Abbau von Bauxit findet in vielen Ländern mit Demokratiedefiziten statt. Dies kann sich in mangelhaften oder nicht vorhandenen Umweltgesetzen, fehlenden Kontrollen der Bergbaukonzerne oder Korruption äußern. Beispiele für Länder mit großer Bauxitförderung sind China, 2.-größter Produzent, Korruptionsindex 65, Rang; Guinea, 3.-größter Produzent, Rang 147; Brasilien, 4.-größter Hersteller Rang 94; Indonesien, 5.-größter Produzent, Rang 110; Indien, 6.-größter Produzent, Rang 85). Eine Ausnahme ist Australien, dem weltgrößten Produzenten von Bauxit mit Rang 13 auf dem Korruptionsindex (Transparency International 2023).</a:t>
            </a:r>
          </a:p>
          <a:p>
            <a:pPr marL="182563"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1000" dirty="0"/>
              <a:t>Es gibt eine Vielzahl von Skandalen im Bauxitbergbau und der Verhüttung mit großen Umweltfolgen. Die Studie von Rüttinger et al. beschreibt zahlreiche Beispiele für Gesundheitsbelastungen im Rahmen der der Aufbereitung und Raffination von Bauxit zu Aluminium (Hütten Alunorte und Albras, Giftwolke über dem Dorf Vale de Condo 2003), die Zunahme von Malariainfektion aufgrund der Anlage von Stauseen in denen Biomasse verrottet (Tucurui-Staubecken 1984), die Nutzung von giftigen Entlaubungsmitteln um Schneisen für Stromleitungen zu schlagen. In neuerer Zeit hat vor allem der Dammbruch eines Absetzbeckens für Eisenschlämme in Brumadinho mit ca. 250 Toten Aufmerksamkeit erregt (WWF 2019). Aber auch viele Rotschlammbecken für Aluminium gelten als unkalkulierbares Risiko für Umwelt und Menschen (global2000 o.J.). Aber auch in Europa sind die Dämme der Absetzbecken nicht sicher wie die beiden Beispiele </a:t>
            </a:r>
            <a:r>
              <a:rPr lang="de-DE" sz="1200" b="0" i="0" u="none" strike="noStrike" cap="none" dirty="0">
                <a:solidFill>
                  <a:schemeClr val="dk1"/>
                </a:solidFill>
                <a:effectLst/>
                <a:latin typeface="Calibri"/>
                <a:ea typeface="Calibri"/>
                <a:cs typeface="Calibri"/>
                <a:sym typeface="Calibri"/>
              </a:rPr>
              <a:t>Aznalcóllar (Spanien 1998, WWF 2015) und Baia Mare (Rumänien 2000, WWF 2005) zeigen. Die EU hat zwar mit vielen Verschärfungen des Umweltrechts für den Bergbau reagiert, aber nach wie vor stellen die Absetzbecken immer ein Risiko dar. In 2010 brach der Damm der Aluminiumhütte Kolotar (Ungarn). Zehn Menschen starben und drei Dörfer wurden vom Rotschlamm überschwemmt (vgl. Spiegel 2019).</a:t>
            </a:r>
            <a:endParaRPr sz="1000" dirty="0"/>
          </a:p>
          <a:p>
            <a:pPr marL="182563" indent="-171450">
              <a:spcBef>
                <a:spcPts val="0"/>
              </a:spcBef>
            </a:pPr>
            <a:r>
              <a:rPr lang="de-DE" sz="1050" b="1" dirty="0"/>
              <a:t>Quellen:</a:t>
            </a:r>
            <a:r>
              <a:rPr lang="de-DE" sz="1050" dirty="0"/>
              <a:t> </a:t>
            </a:r>
          </a:p>
          <a:p>
            <a:pPr marL="182563" indent="-171450">
              <a:spcBef>
                <a:spcPts val="0"/>
              </a:spcBef>
              <a:buFont typeface="Arial" panose="020B0604020202020204" pitchFamily="34" charset="0"/>
              <a:buChar char="•"/>
            </a:pPr>
            <a:r>
              <a:rPr lang="de-DE" sz="900" dirty="0"/>
              <a:t>Quetzal (2008) „Die Arbeitsbedingungen im brasilianischen Bergbausektor“ Online: </a:t>
            </a:r>
            <a:r>
              <a:rPr lang="de-DE" sz="900" u="sng" dirty="0">
                <a:solidFill>
                  <a:schemeClr val="hlink"/>
                </a:solidFill>
                <a:hlinkClick r:id="rId3"/>
              </a:rPr>
              <a:t>http://www.quetzal-leipzig.de/lateinamerika/brasilien/die-arbeitsbedingungen-im-brasilianischen-bergbausektor-19093.html</a:t>
            </a:r>
            <a:r>
              <a:rPr lang="de-DE" sz="900" u="sng" dirty="0">
                <a:solidFill>
                  <a:schemeClr val="hlink"/>
                </a:solidFill>
              </a:rPr>
              <a:t> </a:t>
            </a:r>
          </a:p>
          <a:p>
            <a:pPr marL="182563" indent="-171450">
              <a:spcBef>
                <a:spcPts val="0"/>
              </a:spcBef>
              <a:buFont typeface="Arial" panose="020B0604020202020204" pitchFamily="34" charset="0"/>
              <a:buChar char="•"/>
            </a:pPr>
            <a:r>
              <a:rPr lang="de-DE" sz="900" dirty="0"/>
              <a:t>Aktiv gegen Kinderarbeit (2012), „Glänzendes Metall mit vielen Schattenseiten“ Online: </a:t>
            </a:r>
            <a:r>
              <a:rPr lang="de-DE" sz="900" u="sng" dirty="0">
                <a:solidFill>
                  <a:schemeClr val="hlink"/>
                </a:solidFill>
                <a:hlinkClick r:id="rId4"/>
              </a:rPr>
              <a:t>www.aktiv-gegen-kinderarbeit.de/2012/03/glaenzendes-metall-mit-vielen-schattenseiten-2/</a:t>
            </a:r>
            <a:endParaRPr lang="de-DE" sz="900" dirty="0"/>
          </a:p>
          <a:p>
            <a:pPr marL="182563"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900" b="0" dirty="0"/>
              <a:t>Global2009 (o.J.): </a:t>
            </a:r>
            <a:r>
              <a:rPr lang="de-DE" sz="1200" b="0" i="0" u="none" strike="noStrike" cap="all" dirty="0">
                <a:solidFill>
                  <a:schemeClr val="dk1"/>
                </a:solidFill>
                <a:effectLst/>
                <a:latin typeface="Calibri"/>
                <a:ea typeface="Calibri"/>
                <a:cs typeface="Calibri"/>
                <a:sym typeface="Calibri"/>
              </a:rPr>
              <a:t>BAUXIT: BRASILIEN ZERSTÖRT UMWELT IN ORIXIMINÁ. </a:t>
            </a:r>
            <a:r>
              <a:rPr lang="de-DE" sz="900" dirty="0"/>
              <a:t>Online: https://www.global2000.at/bauxit-brasilien</a:t>
            </a:r>
          </a:p>
          <a:p>
            <a:pPr marL="182563" indent="-171450">
              <a:spcBef>
                <a:spcPts val="0"/>
              </a:spcBef>
              <a:buFont typeface="Arial" panose="020B0604020202020204" pitchFamily="34" charset="0"/>
              <a:buChar char="•"/>
            </a:pPr>
            <a:r>
              <a:rPr lang="de-DE" sz="900" dirty="0"/>
              <a:t>Rüttinger, Lukas; </a:t>
            </a:r>
            <a:r>
              <a:rPr lang="de-DE" sz="900" dirty="0" err="1"/>
              <a:t>Treimer</a:t>
            </a:r>
            <a:r>
              <a:rPr lang="de-DE" sz="900" dirty="0"/>
              <a:t>, Robert ; </a:t>
            </a:r>
            <a:r>
              <a:rPr lang="de-DE" sz="900" dirty="0" err="1"/>
              <a:t>Tiess</a:t>
            </a:r>
            <a:r>
              <a:rPr lang="de-DE" sz="900" dirty="0"/>
              <a:t>, Günter; </a:t>
            </a:r>
            <a:r>
              <a:rPr lang="de-DE" sz="900" dirty="0" err="1"/>
              <a:t>Griestop</a:t>
            </a:r>
            <a:r>
              <a:rPr lang="de-DE" sz="900" dirty="0"/>
              <a:t>, Laura (2016): Fallstudien zu Umwelt- und Sozialauswirkungen der Bauxitgewinnung und Aluminiumherstellung in </a:t>
            </a:r>
            <a:r>
              <a:rPr lang="de-DE" sz="900" dirty="0" err="1"/>
              <a:t>Pará</a:t>
            </a:r>
            <a:r>
              <a:rPr lang="de-DE" sz="900" dirty="0"/>
              <a:t>, Brasilien. Online: https://</a:t>
            </a:r>
            <a:r>
              <a:rPr lang="de-DE" sz="900" dirty="0" err="1"/>
              <a:t>www.umweltbundesamt.de</a:t>
            </a:r>
            <a:r>
              <a:rPr lang="de-DE" sz="900" dirty="0"/>
              <a:t>/</a:t>
            </a:r>
            <a:r>
              <a:rPr lang="de-DE" sz="900" dirty="0" err="1"/>
              <a:t>sites</a:t>
            </a:r>
            <a:r>
              <a:rPr lang="de-DE" sz="900" dirty="0"/>
              <a:t>/</a:t>
            </a:r>
            <a:r>
              <a:rPr lang="de-DE" sz="900" dirty="0" err="1"/>
              <a:t>default</a:t>
            </a:r>
            <a:r>
              <a:rPr lang="de-DE" sz="900" dirty="0"/>
              <a:t>/</a:t>
            </a:r>
            <a:r>
              <a:rPr lang="de-DE" sz="900" dirty="0" err="1"/>
              <a:t>files</a:t>
            </a:r>
            <a:r>
              <a:rPr lang="de-DE" sz="900" dirty="0"/>
              <a:t>/</a:t>
            </a:r>
            <a:r>
              <a:rPr lang="de-DE" sz="900" dirty="0" err="1"/>
              <a:t>medien</a:t>
            </a:r>
            <a:r>
              <a:rPr lang="de-DE" sz="900" dirty="0"/>
              <a:t>/378/</a:t>
            </a:r>
            <a:r>
              <a:rPr lang="de-DE" sz="900" dirty="0" err="1"/>
              <a:t>dokumente</a:t>
            </a:r>
            <a:r>
              <a:rPr lang="de-DE" sz="900" dirty="0"/>
              <a:t>/</a:t>
            </a:r>
            <a:r>
              <a:rPr lang="de-DE" sz="900" dirty="0" err="1"/>
              <a:t>umsoress_fallstudie_bauxit_brasilien_finale_version.pdf</a:t>
            </a:r>
            <a:r>
              <a:rPr lang="de-DE" sz="900" dirty="0"/>
              <a:t>  </a:t>
            </a:r>
          </a:p>
          <a:p>
            <a:r>
              <a:rPr lang="de-DE" sz="900" b="0" dirty="0"/>
              <a:t>Spiegel (2019): </a:t>
            </a:r>
            <a:r>
              <a:rPr lang="de-DE" sz="1200" b="0" i="0" u="none" strike="noStrike" cap="none" dirty="0">
                <a:solidFill>
                  <a:schemeClr val="dk1"/>
                </a:solidFill>
                <a:effectLst/>
                <a:latin typeface="Calibri"/>
                <a:ea typeface="Calibri"/>
                <a:cs typeface="Calibri"/>
                <a:sym typeface="Calibri"/>
              </a:rPr>
              <a:t>Gefängnisstrafen für zwei Topmanager. Online: https://</a:t>
            </a:r>
            <a:r>
              <a:rPr lang="de-DE" sz="1200" b="0" i="0" u="none" strike="noStrike" cap="none" dirty="0" err="1">
                <a:solidFill>
                  <a:schemeClr val="dk1"/>
                </a:solidFill>
                <a:effectLst/>
                <a:latin typeface="Calibri"/>
                <a:ea typeface="Calibri"/>
                <a:cs typeface="Calibri"/>
                <a:sym typeface="Calibri"/>
              </a:rPr>
              <a:t>www.spiegel.de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panorama</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justiz</a:t>
            </a:r>
            <a:r>
              <a:rPr lang="de-DE" sz="1200" b="0" i="0" u="none" strike="noStrike" cap="none" dirty="0">
                <a:solidFill>
                  <a:schemeClr val="dk1"/>
                </a:solidFill>
                <a:effectLst/>
                <a:latin typeface="Calibri"/>
                <a:ea typeface="Calibri"/>
                <a:cs typeface="Calibri"/>
                <a:sym typeface="Calibri"/>
              </a:rPr>
              <a:t>/rotschlamm-umweltkatastrophe-in-ungarn-gefaengnisstrafen-fuer-zwei-top-manager-a-1251530.html</a:t>
            </a:r>
            <a:endParaRPr lang="de-DE" sz="900" b="0" dirty="0"/>
          </a:p>
          <a:p>
            <a:pPr marL="182563" indent="-171450">
              <a:spcBef>
                <a:spcPts val="0"/>
              </a:spcBef>
              <a:buFont typeface="Arial" panose="020B0604020202020204" pitchFamily="34" charset="0"/>
              <a:buChar char="•"/>
            </a:pPr>
            <a:r>
              <a:rPr lang="de-DE" sz="900" dirty="0" err="1"/>
              <a:t>Transparency</a:t>
            </a:r>
            <a:r>
              <a:rPr lang="de-DE" sz="900" dirty="0"/>
              <a:t> International (2023): Korruptionswahrnehmungsindex 2022. Online: https://</a:t>
            </a:r>
            <a:r>
              <a:rPr lang="de-DE" sz="900" dirty="0" err="1"/>
              <a:t>www.transparency.de</a:t>
            </a:r>
            <a:r>
              <a:rPr lang="de-DE" sz="900" dirty="0"/>
              <a:t>/</a:t>
            </a:r>
            <a:r>
              <a:rPr lang="de-DE" sz="900" dirty="0" err="1"/>
              <a:t>cpi</a:t>
            </a:r>
            <a:r>
              <a:rPr lang="de-DE" sz="900" dirty="0"/>
              <a:t> </a:t>
            </a:r>
          </a:p>
          <a:p>
            <a:pPr marL="182563" indent="-171450">
              <a:spcBef>
                <a:spcPts val="0"/>
              </a:spcBef>
              <a:buFont typeface="Arial" panose="020B0604020202020204" pitchFamily="34" charset="0"/>
              <a:buChar char="•"/>
            </a:pPr>
            <a:r>
              <a:rPr lang="de-DE" sz="900" dirty="0"/>
              <a:t>Südwind (2011) „Sehr erschütternde Dinge“. Online: </a:t>
            </a:r>
            <a:r>
              <a:rPr lang="de-DE" sz="900" u="sng" dirty="0">
                <a:solidFill>
                  <a:schemeClr val="hlink"/>
                </a:solidFill>
                <a:hlinkClick r:id="rId5"/>
              </a:rPr>
              <a:t>www.suedwind-magazin.at/sehr-erschuetternde-dinge/</a:t>
            </a:r>
            <a:endParaRPr lang="de-DE" sz="900" u="sng" dirty="0">
              <a:solidFill>
                <a:schemeClr val="hlink"/>
              </a:solidFill>
            </a:endParaRPr>
          </a:p>
          <a:p>
            <a:pPr marL="182563"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900" b="0" u="none" dirty="0">
                <a:solidFill>
                  <a:schemeClr val="hlink"/>
                </a:solidFill>
              </a:rPr>
              <a:t>WWF (2019): </a:t>
            </a:r>
            <a:r>
              <a:rPr lang="de-DE" sz="1200" b="0" i="0" u="none" strike="noStrike" cap="none" dirty="0">
                <a:solidFill>
                  <a:schemeClr val="dk1"/>
                </a:solidFill>
                <a:effectLst/>
                <a:latin typeface="Calibri"/>
                <a:ea typeface="Calibri"/>
                <a:cs typeface="Calibri"/>
                <a:sym typeface="Calibri"/>
              </a:rPr>
              <a:t>Dammbruch in Brasilien: </a:t>
            </a:r>
            <a:r>
              <a:rPr lang="de-DE" sz="1200" b="0" i="0" u="none" strike="noStrike" cap="none" dirty="0" err="1">
                <a:solidFill>
                  <a:schemeClr val="dk1"/>
                </a:solidFill>
                <a:effectLst/>
                <a:latin typeface="Calibri"/>
                <a:ea typeface="Calibri"/>
                <a:cs typeface="Calibri"/>
                <a:sym typeface="Calibri"/>
              </a:rPr>
              <a:t>Brumadinho</a:t>
            </a:r>
            <a:r>
              <a:rPr lang="de-DE" sz="1200" b="0" i="0" u="none" strike="noStrike" cap="none" dirty="0">
                <a:solidFill>
                  <a:schemeClr val="dk1"/>
                </a:solidFill>
                <a:effectLst/>
                <a:latin typeface="Calibri"/>
                <a:ea typeface="Calibri"/>
                <a:cs typeface="Calibri"/>
                <a:sym typeface="Calibri"/>
              </a:rPr>
              <a:t> ist überall</a:t>
            </a:r>
            <a:r>
              <a:rPr lang="de-DE" sz="900" b="0" u="none" dirty="0">
                <a:solidFill>
                  <a:schemeClr val="hlink"/>
                </a:solidFill>
              </a:rPr>
              <a:t>. Online: https://</a:t>
            </a:r>
            <a:r>
              <a:rPr lang="de-DE" sz="900" b="0" u="none" dirty="0" err="1">
                <a:solidFill>
                  <a:schemeClr val="hlink"/>
                </a:solidFill>
              </a:rPr>
              <a:t>blog.wwf.de</a:t>
            </a:r>
            <a:r>
              <a:rPr lang="de-DE" sz="900" b="0" u="none" dirty="0">
                <a:solidFill>
                  <a:schemeClr val="hlink"/>
                </a:solidFill>
              </a:rPr>
              <a:t>/dammbruch-bergbau-brasilien/ </a:t>
            </a:r>
          </a:p>
          <a:p>
            <a:pPr marL="182563" indent="-171450">
              <a:spcBef>
                <a:spcPts val="0"/>
              </a:spcBef>
              <a:buFont typeface="Arial" panose="020B0604020202020204" pitchFamily="34" charset="0"/>
              <a:buChar char="•"/>
            </a:pPr>
            <a:r>
              <a:rPr lang="de-DE" sz="800" dirty="0"/>
              <a:t>WWF (2005): </a:t>
            </a:r>
            <a:r>
              <a:rPr lang="de-DE" sz="900" b="0" i="0" u="none" strike="noStrike" cap="none" dirty="0">
                <a:solidFill>
                  <a:schemeClr val="dk1"/>
                </a:solidFill>
                <a:effectLst/>
                <a:latin typeface="Calibri"/>
                <a:ea typeface="Calibri"/>
                <a:cs typeface="Calibri"/>
                <a:sym typeface="Calibri"/>
              </a:rPr>
              <a:t>Baia Mare: Fünf Jahre nach der </a:t>
            </a:r>
            <a:r>
              <a:rPr lang="de-DE" sz="900" b="0" i="0" u="none" strike="noStrike" cap="none" dirty="0" err="1">
                <a:solidFill>
                  <a:schemeClr val="dk1"/>
                </a:solidFill>
                <a:effectLst/>
                <a:latin typeface="Calibri"/>
                <a:ea typeface="Calibri"/>
                <a:cs typeface="Calibri"/>
                <a:sym typeface="Calibri"/>
              </a:rPr>
              <a:t>Zyanidkatastrophe</a:t>
            </a:r>
            <a:r>
              <a:rPr lang="de-DE" sz="900" b="0" i="0" u="none" strike="noStrike" cap="none" dirty="0">
                <a:solidFill>
                  <a:schemeClr val="dk1"/>
                </a:solidFill>
                <a:effectLst/>
                <a:latin typeface="Calibri"/>
                <a:ea typeface="Calibri"/>
                <a:cs typeface="Calibri"/>
                <a:sym typeface="Calibri"/>
              </a:rPr>
              <a:t>. </a:t>
            </a:r>
            <a:r>
              <a:rPr lang="de-DE" sz="800" dirty="0"/>
              <a:t>Online: https://</a:t>
            </a:r>
            <a:r>
              <a:rPr lang="de-DE" sz="800" dirty="0" err="1"/>
              <a:t>wwf.panda.org</a:t>
            </a:r>
            <a:r>
              <a:rPr lang="de-DE" sz="800" dirty="0"/>
              <a:t>/</a:t>
            </a:r>
            <a:r>
              <a:rPr lang="de-DE" sz="800" dirty="0" err="1"/>
              <a:t>wwf_news</a:t>
            </a:r>
            <a:r>
              <a:rPr lang="de-DE" sz="800" dirty="0"/>
              <a:t>/?18173/Baia-Mare-</a:t>
            </a:r>
            <a:r>
              <a:rPr lang="de-DE" sz="800" dirty="0" err="1"/>
              <a:t>Five</a:t>
            </a:r>
            <a:r>
              <a:rPr lang="de-DE" sz="800" dirty="0"/>
              <a:t>-</a:t>
            </a:r>
            <a:r>
              <a:rPr lang="de-DE" sz="800" dirty="0" err="1"/>
              <a:t>Years</a:t>
            </a:r>
            <a:r>
              <a:rPr lang="de-DE" sz="800" dirty="0"/>
              <a:t>-After-</a:t>
            </a:r>
            <a:r>
              <a:rPr lang="de-DE" sz="800" dirty="0" err="1"/>
              <a:t>the</a:t>
            </a:r>
            <a:r>
              <a:rPr lang="de-DE" sz="800" dirty="0"/>
              <a:t>-Cyanide-Spill</a:t>
            </a:r>
          </a:p>
          <a:p>
            <a:pPr marL="182563"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dirty="0"/>
              <a:t>WWF (2015): </a:t>
            </a:r>
            <a:r>
              <a:rPr lang="de-DE" sz="900" b="0" i="0" u="none" strike="noStrike" cap="none" dirty="0">
                <a:solidFill>
                  <a:schemeClr val="dk1"/>
                </a:solidFill>
                <a:effectLst/>
                <a:latin typeface="Calibri"/>
                <a:ea typeface="Calibri"/>
                <a:cs typeface="Calibri"/>
                <a:sym typeface="Calibri"/>
              </a:rPr>
              <a:t>Am 17. Jahrestag der </a:t>
            </a:r>
            <a:r>
              <a:rPr lang="de-DE" sz="900" b="0" i="0" u="none" strike="noStrike" cap="none" dirty="0" err="1">
                <a:solidFill>
                  <a:schemeClr val="dk1"/>
                </a:solidFill>
                <a:effectLst/>
                <a:latin typeface="Calibri"/>
                <a:ea typeface="Calibri"/>
                <a:cs typeface="Calibri"/>
                <a:sym typeface="Calibri"/>
              </a:rPr>
              <a:t>Aznalcóllar</a:t>
            </a:r>
            <a:r>
              <a:rPr lang="de-DE" sz="900" b="0" i="0" u="none" strike="noStrike" cap="none" dirty="0">
                <a:solidFill>
                  <a:schemeClr val="dk1"/>
                </a:solidFill>
                <a:effectLst/>
                <a:latin typeface="Calibri"/>
                <a:ea typeface="Calibri"/>
                <a:cs typeface="Calibri"/>
                <a:sym typeface="Calibri"/>
              </a:rPr>
              <a:t>-Katastrophe fordert der WWF, dass die Junta die Mine nicht wieder öffnet. Online: https://</a:t>
            </a:r>
            <a:r>
              <a:rPr lang="de-DE" sz="900" b="0" i="0" u="none" strike="noStrike" cap="none" dirty="0" err="1">
                <a:solidFill>
                  <a:schemeClr val="dk1"/>
                </a:solidFill>
                <a:effectLst/>
                <a:latin typeface="Calibri"/>
                <a:ea typeface="Calibri"/>
                <a:cs typeface="Calibri"/>
                <a:sym typeface="Calibri"/>
              </a:rPr>
              <a:t>www.wwf.es</a:t>
            </a:r>
            <a:r>
              <a:rPr lang="de-DE" sz="900" b="0" i="0" u="none" strike="noStrike" cap="none" dirty="0">
                <a:solidFill>
                  <a:schemeClr val="dk1"/>
                </a:solidFill>
                <a:effectLst/>
                <a:latin typeface="Calibri"/>
                <a:ea typeface="Calibri"/>
                <a:cs typeface="Calibri"/>
                <a:sym typeface="Calibri"/>
              </a:rPr>
              <a:t>/?34380/En-el-XVII-aniversario-de-la-catstrofe-de-Aznalcllar-WWF-reclama-a-la-Junta-que-no-reabra-la-mina</a:t>
            </a:r>
          </a:p>
          <a:p>
            <a:pPr marL="182563"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endParaRPr lang="de-DE" sz="900" b="0" u="none" dirty="0">
              <a:solidFill>
                <a:schemeClr val="hlink"/>
              </a:solidFill>
            </a:endParaRPr>
          </a:p>
          <a:p>
            <a:pPr marL="11113" indent="0">
              <a:spcBef>
                <a:spcPts val="0"/>
              </a:spcBef>
              <a:buFont typeface="Arial" panose="020B0604020202020204" pitchFamily="34" charset="0"/>
              <a:buNone/>
            </a:pPr>
            <a:r>
              <a:rPr lang="de-DE" sz="900" b="1" dirty="0"/>
              <a:t>Bildquelle</a:t>
            </a:r>
          </a:p>
          <a:p>
            <a:pPr marL="182563"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050" dirty="0" err="1"/>
              <a:t>Ministry</a:t>
            </a:r>
            <a:r>
              <a:rPr lang="de-DE" sz="1050" dirty="0"/>
              <a:t> </a:t>
            </a:r>
            <a:r>
              <a:rPr lang="de-DE" sz="1050" dirty="0" err="1"/>
              <a:t>of</a:t>
            </a:r>
            <a:r>
              <a:rPr lang="de-DE" sz="1050" dirty="0"/>
              <a:t> Public Administration </a:t>
            </a:r>
            <a:r>
              <a:rPr lang="de-DE" sz="1050" dirty="0" err="1"/>
              <a:t>and</a:t>
            </a:r>
            <a:r>
              <a:rPr lang="de-DE" sz="1050" dirty="0"/>
              <a:t> Justice (Ungarn) / Wikipedia. Online: https://</a:t>
            </a:r>
            <a:r>
              <a:rPr lang="de-DE" sz="1050" dirty="0" err="1"/>
              <a:t>de.wikipedia.org</a:t>
            </a:r>
            <a:r>
              <a:rPr lang="de-DE" sz="1050" dirty="0"/>
              <a:t>/wiki/Kolont%C3%A1r-Dammbruch#/</a:t>
            </a:r>
            <a:r>
              <a:rPr lang="de-DE" sz="1050" dirty="0" err="1"/>
              <a:t>media</a:t>
            </a:r>
            <a:r>
              <a:rPr lang="de-DE" sz="1050" dirty="0"/>
              <a:t>/Datei:Ajka_accident_22b5430527_b.jpg</a:t>
            </a:r>
          </a:p>
          <a:p>
            <a:pPr marL="182563" indent="-171450">
              <a:spcBef>
                <a:spcPts val="349"/>
              </a:spcBef>
            </a:pPr>
            <a:endParaRPr sz="1050" dirty="0"/>
          </a:p>
        </p:txBody>
      </p:sp>
      <p:sp>
        <p:nvSpPr>
          <p:cNvPr id="1089" name="Google Shape;1089;g1278510992f_0_0:notes"/>
          <p:cNvSpPr txBox="1">
            <a:spLocks noGrp="1"/>
          </p:cNvSpPr>
          <p:nvPr>
            <p:ph type="sldNum" idx="12"/>
          </p:nvPr>
        </p:nvSpPr>
        <p:spPr>
          <a:xfrm>
            <a:off x="3844899" y="9426289"/>
            <a:ext cx="2941661" cy="495660"/>
          </a:xfrm>
          <a:prstGeom prst="rect">
            <a:avLst/>
          </a:prstGeom>
        </p:spPr>
        <p:txBody>
          <a:bodyPr spcFirstLastPara="1" wrap="square" lIns="96090" tIns="48032" rIns="96090" bIns="48032" anchor="b" anchorCtr="0">
            <a:noAutofit/>
          </a:bodyPr>
          <a:lstStyle/>
          <a:p>
            <a:pPr algn="r">
              <a:buClr>
                <a:schemeClr val="dk1"/>
              </a:buClr>
              <a:buSzPts val="325"/>
            </a:pPr>
            <a:fld id="{00000000-1234-1234-1234-123412341234}" type="slidenum">
              <a:rPr lang="de-DE"/>
              <a:pPr algn="r">
                <a:buClr>
                  <a:schemeClr val="dk1"/>
                </a:buClr>
                <a:buSzPts val="325"/>
              </a:pPr>
              <a:t>58</a:t>
            </a:fld>
            <a:endParaRPr dirty="0"/>
          </a:p>
        </p:txBody>
      </p:sp>
      <p:sp>
        <p:nvSpPr>
          <p:cNvPr id="2" name="Fußzeilenplatzhalter 1">
            <a:extLst>
              <a:ext uri="{FF2B5EF4-FFF2-40B4-BE49-F238E27FC236}">
                <a16:creationId xmlns:a16="http://schemas.microsoft.com/office/drawing/2014/main" id="{ECC0D05C-204D-3078-DBA9-02921E6184AB}"/>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C540C695-85DE-6F3C-200C-141E4E8E2E8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38175" y="4713145"/>
            <a:ext cx="5511800" cy="4465328"/>
          </a:xfrm>
        </p:spPr>
        <p:txBody>
          <a:bodyPr/>
          <a:lstStyle/>
          <a:p>
            <a:pPr marL="4000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Um ihrer Verantwortung zum Schutz der Menschenrechte gerecht zu werden, setzt die Bundesregierung die Leitprinzipien für Wirtschaft und Menschenrechte der Vereinten Nationen mit dem Nationalen Aktionsplan für Wirtschaft und Menschenrechte von 2016 (Nationaler Aktionsplan, Bundesregierung 2017; 2021; 2022) in der Bundesrepublik Deutschland mit einem Gesetz um. Das Gesetz über die unternehmerischen Sorgfaltspflichten zur Vermeidung von Menschenrechtsverletzungen in Lieferketten ist besser unter dem Namen Lieferkettengesetz oder auch Sorgfaltspflichtengesetz bekannt (BMAS 2022, o.a. “Lieferkettensorgfaltspflichtengesetz”). Dort ist die Erwartung an Unternehmen formuliert, mit Bezug auf ihre Größe, Branche und Position in der Lieferkette in angemessener Weise die menschenrechtlichen Risiken in ihren Liefer- und Wertschöpfungsketten zu ermitteln, ihnen zu begegnen, darüber zu berichten und Beschwerdeverfahren zu ermöglichen.</a:t>
            </a:r>
            <a:endParaRPr lang="de-DE" b="0" dirty="0">
              <a:effectLst/>
            </a:endParaRPr>
          </a:p>
          <a:p>
            <a:pPr marL="4000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Das Lieferkettengesetz tritt 2023 in Kraft und gilt dann zunächst für Unternehmen mit mehr als 3.000, ab 2024 mit mehr als 1.000 Angestellten. Es verpflichtet die Unternehmen, in ihren Lieferketten menschenrechtliche und umweltbezogene Sorgfaltspflichten in angemessener Weise zu beachten. Kleine und mittlere Unternehmen werden nicht direkt belastet. Allerdings können diese dann betroffen sein, wenn sie Teil der Lieferkette großer Unternehmen sind.</a:t>
            </a:r>
            <a:endParaRPr lang="de-DE" b="0" dirty="0">
              <a:effectLst/>
            </a:endParaRPr>
          </a:p>
          <a:p>
            <a:pPr marL="4000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Unabhängig ob betroffen oder nicht: Es lohnt sich auch für kleinere Unternehmen, sich mit dem Gesetz adressierten Nachhaltigkeitsthemen auseinanderzusetzen, um das eigene Handeln entlang dieser Leitplanken zu überprüfen. Der Nachhaltigkeitsbezug ist unter anderem durch den Nationalen Aktionsplan Wirtschaft und Menschenrechte (NAP) gegeben, er gab einen wichtigen Impuls für das Gesetz. Der NAP wurde gemeinsam von Politik und Unternehmen verabschiedet, um zu einer sozial gerechteren Globalisierung beizutragen (Bundesregierung 2017). Ergebnisse einer 2020 im Rahmen des Nationalen Aktionsplans durchgeführten repräsentativen Untersuchungen zeigten jedoch, dass lediglich zwischen 13 und 17 Prozent der befragten Unternehmen die Anforderungen des Nationalen Aktionsplans erfüllen (VENRO 2021). Der gesetzgeberische Impuls war also erforderlich, um die Einhaltung der Menschenrechte zu fördern und damit auch zu einem fairen Wettbewerb zwischen konkurrierenden Unternehmen beizutragen.</a:t>
            </a:r>
            <a:endParaRPr lang="de-DE" b="0" dirty="0">
              <a:effectLst/>
            </a:endParaRPr>
          </a:p>
          <a:p>
            <a:pPr marL="4000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Das Lieferkettengesetz rückt internationale Menschenrechtsabkommen und lieferkettentypische Risiken in den Blick: Dazu zählen bspw. das Verbot von Kinderarbeit, der Schutz vor Sklaverei und Zwangsarbeit, die Vorenthaltung eines gerechten Lohns, der Schutz vor widerrechtlichem Landentzug oder der Arbeitsschutz und damit zusammenhängende Gesundheitsgefahren. Es werden zudem internationale Umweltabkommen benannt. Sie adressieren die Problembereiche Quecksilber, persistente organische Schadstoffe und die grenzüberschreitende Verbringung gefährlicher Abfälle und ihre Entsorgung. Zu den jetzt gesetzlich geregelten Sorgfaltspflichten der Unternehmen gehören Aufgaben wie die Durchführung einer Risikoanalyse, die Verankerung von Präventionsmaßnahmen und das sofortige Ergreifen von Abhilfemaßnahmen bei festgestellten Rechtsverstößen.  Die neuen Pflichten der Unternehmen sind nach den tatsächlichen Einflussmöglichkeiten abgestuft, je nachdem, ob es sich um den eigenen Geschäftsbereich, einen direkten Vertragspartner oder einen mittelbaren Zulieferer handelt. Bei Verstößen kann die zuständige Aufsichtsbehörde Bußgelder verhängen. Unternehmen können von öffentlichen Ausschreibungen ausgeschlossen werden.</a:t>
            </a:r>
          </a:p>
          <a:p>
            <a:pPr marL="400050" indent="-171450" rtl="0">
              <a:buFont typeface="Arial" panose="020B0604020202020204" pitchFamily="34" charset="0"/>
              <a:buChar char="•"/>
            </a:pPr>
            <a:r>
              <a:rPr lang="de-DE" dirty="0"/>
              <a:t>Zielstellungen des Lieferkettengesetz sind:</a:t>
            </a:r>
          </a:p>
          <a:p>
            <a:pPr marL="639763" lvl="2" indent="-182563">
              <a:spcBef>
                <a:spcPts val="272"/>
              </a:spcBef>
              <a:buFont typeface="Arial" panose="020B0604020202020204" pitchFamily="34" charset="0"/>
              <a:buChar char="•"/>
            </a:pPr>
            <a:r>
              <a:rPr lang="de-DE" dirty="0"/>
              <a:t>Verbesserung der Arbeitsbedingungen</a:t>
            </a:r>
          </a:p>
          <a:p>
            <a:pPr marL="639763" lvl="2" indent="-182563">
              <a:spcBef>
                <a:spcPts val="272"/>
              </a:spcBef>
              <a:buFont typeface="Arial" panose="020B0604020202020204" pitchFamily="34" charset="0"/>
              <a:buChar char="•"/>
            </a:pPr>
            <a:r>
              <a:rPr lang="de-DE" dirty="0"/>
              <a:t>Verbesserung der Arbeitssicherheit</a:t>
            </a:r>
            <a:endParaRPr lang="en-US" dirty="0"/>
          </a:p>
          <a:p>
            <a:pPr marL="639763" lvl="2" indent="-182563">
              <a:spcBef>
                <a:spcPts val="272"/>
              </a:spcBef>
              <a:buFont typeface="Arial" panose="020B0604020202020204" pitchFamily="34" charset="0"/>
              <a:buChar char="•"/>
            </a:pPr>
            <a:r>
              <a:rPr lang="de-DE" dirty="0"/>
              <a:t>Gesundheitsschutz</a:t>
            </a:r>
            <a:endParaRPr lang="en-US" dirty="0"/>
          </a:p>
          <a:p>
            <a:pPr marL="639763" lvl="2" indent="-182563">
              <a:spcBef>
                <a:spcPts val="272"/>
              </a:spcBef>
              <a:buFont typeface="Arial" panose="020B0604020202020204" pitchFamily="34" charset="0"/>
              <a:buChar char="•"/>
            </a:pPr>
            <a:r>
              <a:rPr lang="de-DE" dirty="0"/>
              <a:t>Fairer Handel</a:t>
            </a:r>
            <a:endParaRPr lang="en-US" dirty="0"/>
          </a:p>
          <a:p>
            <a:pPr marL="639763" lvl="2" indent="-182563">
              <a:spcBef>
                <a:spcPts val="272"/>
              </a:spcBef>
              <a:buFont typeface="Arial" panose="020B0604020202020204" pitchFamily="34" charset="0"/>
              <a:buChar char="•"/>
            </a:pPr>
            <a:r>
              <a:rPr lang="de-DE" dirty="0"/>
              <a:t>Sozialverträglichkeit</a:t>
            </a:r>
            <a:endParaRPr lang="en-US" dirty="0"/>
          </a:p>
          <a:p>
            <a:pPr marL="639763" lvl="2" indent="-182563">
              <a:spcBef>
                <a:spcPts val="272"/>
              </a:spcBef>
              <a:buFont typeface="Arial" panose="020B0604020202020204" pitchFamily="34" charset="0"/>
              <a:buChar char="•"/>
            </a:pPr>
            <a:r>
              <a:rPr lang="de-DE" dirty="0"/>
              <a:t>Verhinderung von Kinderarbeit</a:t>
            </a:r>
            <a:endParaRPr lang="en-US" dirty="0"/>
          </a:p>
          <a:p>
            <a:pPr marL="639763" lvl="2" indent="-182563">
              <a:spcBef>
                <a:spcPts val="272"/>
              </a:spcBef>
              <a:buFont typeface="Arial" panose="020B0604020202020204" pitchFamily="34" charset="0"/>
              <a:buChar char="•"/>
            </a:pPr>
            <a:r>
              <a:rPr lang="de-DE" dirty="0"/>
              <a:t>Verbesserter Umweltschutz z.B. durch Vermeidung gefährlicher Stoffe</a:t>
            </a:r>
          </a:p>
          <a:p>
            <a:pPr indent="-457200"/>
            <a:r>
              <a:rPr lang="de-DE" b="1" dirty="0"/>
              <a:t>Quellen</a:t>
            </a:r>
            <a:r>
              <a:rPr lang="de-DE" dirty="0"/>
              <a:t>:</a:t>
            </a:r>
          </a:p>
          <a:p>
            <a:pPr rtl="0" fontAlgn="base">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Auswärtiges Amt (2021): </a:t>
            </a:r>
            <a:r>
              <a:rPr lang="de-DE" dirty="0"/>
              <a:t>NAP Monitoring der Bundesregierung – Abschlussbericht. Online: https://</a:t>
            </a:r>
            <a:r>
              <a:rPr lang="de-DE" dirty="0" err="1"/>
              <a:t>www.auswaertiges-amt.de</a:t>
            </a:r>
            <a:r>
              <a:rPr lang="de-DE" dirty="0"/>
              <a:t>/</a:t>
            </a:r>
            <a:r>
              <a:rPr lang="de-DE" dirty="0" err="1"/>
              <a:t>blob</a:t>
            </a:r>
            <a:r>
              <a:rPr lang="de-DE" dirty="0"/>
              <a:t>/2405080/23e76da338f1a1c06b1306c8f5f74615/201013-nap-monitoring-abschlussbericht-data.pdf</a:t>
            </a:r>
            <a:endParaRPr lang="de-DE" sz="1200" b="0" i="0" u="none" strike="noStrike" cap="none" dirty="0">
              <a:solidFill>
                <a:schemeClr val="dk1"/>
              </a:solidFill>
              <a:effectLst/>
              <a:latin typeface="Calibri"/>
              <a:ea typeface="Calibri"/>
              <a:cs typeface="Calibri"/>
              <a:sym typeface="Calibri"/>
            </a:endParaRPr>
          </a:p>
          <a:p>
            <a:pPr rtl="0" fontAlgn="base">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BMZ Bundesministerium für Wirtschaftliche Entwicklung und Zusammenarbeit (2021): Das Lieferkettengesetz. Online:</a:t>
            </a:r>
            <a:r>
              <a:rPr lang="de-DE" sz="1200" b="0" i="0" u="none" strike="noStrike" cap="none" dirty="0">
                <a:solidFill>
                  <a:schemeClr val="dk1"/>
                </a:solidFill>
                <a:effectLst/>
                <a:latin typeface="Calibri"/>
                <a:ea typeface="Calibri"/>
                <a:cs typeface="Calibri"/>
                <a:sym typeface="Calibri"/>
                <a:hlinkClick r:id="rId3"/>
              </a:rPr>
              <a:t> </a:t>
            </a:r>
            <a:r>
              <a:rPr lang="de-DE" sz="1200" b="0" i="0" u="sng" strike="noStrike" cap="none" dirty="0">
                <a:solidFill>
                  <a:schemeClr val="dk1"/>
                </a:solidFill>
                <a:effectLst/>
                <a:latin typeface="Calibri"/>
                <a:ea typeface="Calibri"/>
                <a:cs typeface="Calibri"/>
                <a:sym typeface="Calibri"/>
                <a:hlinkClick r:id="rId3"/>
              </a:rPr>
              <a:t>https://www.bmz.de/de/entwicklungspolitik/lieferkettengesetz</a:t>
            </a:r>
            <a:r>
              <a:rPr lang="de-DE" sz="1200" b="0" i="0" u="none" strike="noStrike" cap="none" dirty="0">
                <a:solidFill>
                  <a:schemeClr val="dk1"/>
                </a:solidFill>
                <a:effectLst/>
                <a:latin typeface="Calibri"/>
                <a:ea typeface="Calibri"/>
                <a:cs typeface="Calibri"/>
                <a:sym typeface="Calibri"/>
              </a:rPr>
              <a:t> </a:t>
            </a:r>
          </a:p>
          <a:p>
            <a:pPr rtl="0" fontAlgn="base">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BMZ Bundesministerium für Wirtschaftliche Entwicklung und Zusammenarbeit (BMZ) 2022: Gemeinsam gegen Kinderarbeit. Online:</a:t>
            </a:r>
            <a:r>
              <a:rPr lang="de-DE" sz="1200" b="0" i="0" u="none" strike="noStrike" cap="none" dirty="0">
                <a:solidFill>
                  <a:schemeClr val="dk1"/>
                </a:solidFill>
                <a:effectLst/>
                <a:latin typeface="Calibri"/>
                <a:ea typeface="Calibri"/>
                <a:cs typeface="Calibri"/>
                <a:sym typeface="Calibri"/>
                <a:hlinkClick r:id="rId4"/>
              </a:rPr>
              <a:t> </a:t>
            </a:r>
            <a:r>
              <a:rPr lang="de-DE" sz="1200" b="0" i="0" u="sng" strike="noStrike" cap="none" dirty="0">
                <a:solidFill>
                  <a:schemeClr val="dk1"/>
                </a:solidFill>
                <a:effectLst/>
                <a:latin typeface="Calibri"/>
                <a:ea typeface="Calibri"/>
                <a:cs typeface="Calibri"/>
                <a:sym typeface="Calibri"/>
                <a:hlinkClick r:id="rId4"/>
              </a:rPr>
              <a:t>https://www.bmz.de/de/themen/kinderarbeit</a:t>
            </a:r>
            <a:endParaRPr lang="de-DE" sz="1200" b="0" i="0" u="none" strike="noStrike" cap="none" dirty="0">
              <a:solidFill>
                <a:schemeClr val="dk1"/>
              </a:solidFill>
              <a:effectLst/>
              <a:latin typeface="Calibri"/>
              <a:ea typeface="Calibri"/>
              <a:cs typeface="Calibri"/>
              <a:sym typeface="Calibri"/>
            </a:endParaRPr>
          </a:p>
          <a:p>
            <a:pPr rtl="0" fontAlgn="base">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BMZ Bundesministerium für Wirtschaftliche Entwicklung und Zusammenarbeit (o.J.): UN Leitprinzipien für Wirtschaft und Menschenrechte. Online: </a:t>
            </a:r>
            <a:r>
              <a:rPr lang="de-DE" sz="1200" b="0" i="0" u="sng" strike="noStrike" cap="none" dirty="0">
                <a:solidFill>
                  <a:schemeClr val="dk1"/>
                </a:solidFill>
                <a:effectLst/>
                <a:latin typeface="Calibri"/>
                <a:ea typeface="Calibri"/>
                <a:cs typeface="Calibri"/>
                <a:sym typeface="Calibri"/>
                <a:hlinkClick r:id="rId5"/>
              </a:rPr>
              <a:t>www.bmz.de/de/service/lexikon/un-leitprinzipien-fuer-wirtschaft-und-menschenrechte-60438</a:t>
            </a:r>
            <a:r>
              <a:rPr lang="de-DE" sz="1200" b="0" i="0" u="none" strike="noStrike" cap="none" dirty="0">
                <a:solidFill>
                  <a:schemeClr val="dk1"/>
                </a:solidFill>
                <a:effectLst/>
                <a:latin typeface="Calibri"/>
                <a:ea typeface="Calibri"/>
                <a:cs typeface="Calibri"/>
                <a:sym typeface="Calibri"/>
              </a:rPr>
              <a:t> </a:t>
            </a:r>
          </a:p>
          <a:p>
            <a:pPr rtl="0" fontAlgn="base">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Bundesregierung (2017): Online: Nationaler Aktionsplan Umsetzung der VN-Leitprinzipien für Wirtschaft und Menschenrechte. Online: </a:t>
            </a:r>
            <a:r>
              <a:rPr lang="de-DE" sz="1200" b="0" i="0" u="sng" strike="noStrike" cap="none" dirty="0">
                <a:solidFill>
                  <a:schemeClr val="dk1"/>
                </a:solidFill>
                <a:effectLst/>
                <a:latin typeface="Calibri"/>
                <a:ea typeface="Calibri"/>
                <a:cs typeface="Calibri"/>
                <a:sym typeface="Calibri"/>
                <a:hlinkClick r:id="rId6"/>
              </a:rPr>
              <a:t>https://india.diplo.de/blob/2213082/a20dc627e64be2cbc6d2d4de8858e6af/nap-data.pdf</a:t>
            </a:r>
            <a:r>
              <a:rPr lang="de-DE" sz="1200" b="0" i="0" u="none" strike="noStrike" cap="none" dirty="0">
                <a:solidFill>
                  <a:schemeClr val="dk1"/>
                </a:solidFill>
                <a:effectLst/>
                <a:latin typeface="Calibri"/>
                <a:ea typeface="Calibri"/>
                <a:cs typeface="Calibri"/>
                <a:sym typeface="Calibri"/>
              </a:rPr>
              <a:t> </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charset="0"/>
              <a:buChar char="•"/>
              <a:tabLst/>
              <a:defRPr/>
            </a:pPr>
            <a:r>
              <a:rPr lang="de-DE" b="0" dirty="0"/>
              <a:t>FR Frankfurter Rundschau (2022): </a:t>
            </a:r>
            <a:r>
              <a:rPr lang="de-DE" sz="1200" b="0" i="0" u="none" strike="noStrike" cap="none" dirty="0">
                <a:solidFill>
                  <a:schemeClr val="dk1"/>
                </a:solidFill>
                <a:effectLst/>
                <a:latin typeface="Calibri"/>
                <a:ea typeface="Calibri"/>
                <a:cs typeface="Calibri"/>
                <a:sym typeface="Calibri"/>
              </a:rPr>
              <a:t>Bangladesch: Billige Kleidung, billig entlohnt. Online: https://</a:t>
            </a:r>
            <a:r>
              <a:rPr lang="de-DE" sz="1200" b="0" i="0" u="none" strike="noStrike" cap="none" dirty="0" err="1">
                <a:solidFill>
                  <a:schemeClr val="dk1"/>
                </a:solidFill>
                <a:effectLst/>
                <a:latin typeface="Calibri"/>
                <a:ea typeface="Calibri"/>
                <a:cs typeface="Calibri"/>
                <a:sym typeface="Calibri"/>
              </a:rPr>
              <a:t>www.fr.de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wirtschaft</a:t>
            </a:r>
            <a:r>
              <a:rPr lang="de-DE" sz="1200" b="0" i="0" u="none" strike="noStrike" cap="none" dirty="0">
                <a:solidFill>
                  <a:schemeClr val="dk1"/>
                </a:solidFill>
                <a:effectLst/>
                <a:latin typeface="Calibri"/>
                <a:ea typeface="Calibri"/>
                <a:cs typeface="Calibri"/>
                <a:sym typeface="Calibri"/>
              </a:rPr>
              <a:t>/bangladesch-textilfabriken-dhaka-rana-plaza-kik-mindestlohn-91618480.html</a:t>
            </a:r>
            <a:endParaRPr lang="de-DE" dirty="0"/>
          </a:p>
          <a:p>
            <a:pPr>
              <a:buFont typeface="Arial" charset="0"/>
              <a:buChar char="•"/>
            </a:pPr>
            <a:endParaRPr lang="de-DE" dirty="0"/>
          </a:p>
        </p:txBody>
      </p:sp>
      <p:sp>
        <p:nvSpPr>
          <p:cNvPr id="4" name="Foliennummernplatzhalter 3"/>
          <p:cNvSpPr>
            <a:spLocks noGrp="1"/>
          </p:cNvSpPr>
          <p:nvPr>
            <p:ph type="sldNum" idx="10"/>
          </p:nvPr>
        </p:nvSpPr>
        <p:spPr/>
        <p:txBody>
          <a:bodyPr/>
          <a:lstStyle/>
          <a:p>
            <a:pPr algn="r">
              <a:buClr>
                <a:schemeClr val="dk1"/>
              </a:buClr>
              <a:buSzPts val="325"/>
            </a:pPr>
            <a:fld id="{00000000-1234-1234-1234-123412341234}" type="slidenum">
              <a:rPr lang="tr-TR">
                <a:solidFill>
                  <a:schemeClr val="dk1"/>
                </a:solidFill>
                <a:latin typeface="Calibri"/>
                <a:ea typeface="Calibri"/>
                <a:cs typeface="Calibri"/>
                <a:sym typeface="Calibri"/>
              </a:rPr>
              <a:pPr algn="r">
                <a:buClr>
                  <a:schemeClr val="dk1"/>
                </a:buClr>
                <a:buSzPts val="325"/>
              </a:pPr>
              <a:t>59</a:t>
            </a:fld>
            <a:endParaRPr lang="tr-TR"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CDAC52D7-C622-6071-0A5F-531B10C7AC26}"/>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EE8FA521-C7FD-B5E5-0544-8E7ED126A67D}"/>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616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60</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C0AF91B-5B6D-86F4-790E-3BC8B79C2DED}"/>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3983EA8A-4AED-E76A-CFC8-8A1B974350F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5090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51300"/>
          </a:xfrm>
        </p:spPr>
      </p:sp>
      <p:sp>
        <p:nvSpPr>
          <p:cNvPr id="3" name="Notizenplatzhalter 2"/>
          <p:cNvSpPr>
            <a:spLocks noGrp="1"/>
          </p:cNvSpPr>
          <p:nvPr>
            <p:ph type="body" idx="1"/>
          </p:nvPr>
        </p:nvSpPr>
        <p:spPr>
          <a:xfrm>
            <a:off x="684213" y="4600575"/>
            <a:ext cx="5400675" cy="5235634"/>
          </a:xfrm>
        </p:spPr>
        <p:txBody>
          <a:bodyPr/>
          <a:lstStyle/>
          <a:p>
            <a:pPr marL="171450" indent="-171450" defTabSz="887294">
              <a:spcBef>
                <a:spcPts val="349"/>
              </a:spcBef>
              <a:buFont typeface="Arial" panose="020B0604020202020204" pitchFamily="34" charset="0"/>
              <a:buChar char="•"/>
              <a:defRPr/>
            </a:pPr>
            <a:r>
              <a:rPr lang="de-DE" sz="1100" dirty="0"/>
              <a:t>Eine „Ökobilanz“ wird auch oft mit den Begriffen Umweltbilanz, Lebenszyklusanalyse oder Stoffstromanalyse bezeichnet. Diese vier Begriffe stehen für fast die selbe Sache, wobei die ersten drei Begriffe stärker auf die Umweltwirkungen fokussieren, während die Stoffstromanalyse schwerpunktmäßig Materialen, Rohstoffe und Energie und deren Wirkung auf soziale und ökonomische Faktoren im Auge hat. </a:t>
            </a:r>
          </a:p>
          <a:p>
            <a:pPr marL="171450" indent="-171450" defTabSz="887294">
              <a:spcBef>
                <a:spcPts val="349"/>
              </a:spcBef>
              <a:buFont typeface="Arial" panose="020B0604020202020204" pitchFamily="34" charset="0"/>
              <a:buChar char="•"/>
              <a:defRPr/>
            </a:pPr>
            <a:r>
              <a:rPr lang="de-DE" sz="1100" dirty="0"/>
              <a:t>Immer geht es um die Massenströme und Umweltauswirkungen des/der untersuchten Produkts, einer Dienstleistung oder von Verfahrens über eine gesamten Lebenszyklus. Deshalb werden immer die Rohstoffgewinnung, die Vorprodukte, die Produktion, der Transport und der Vertrieb, die Nutzung und die spätere Entsorgung mit einbezogen. </a:t>
            </a:r>
          </a:p>
          <a:p>
            <a:pPr marL="171450" indent="-171450" defTabSz="887294">
              <a:spcBef>
                <a:spcPts val="349"/>
              </a:spcBef>
              <a:buFont typeface="Arial" panose="020B0604020202020204" pitchFamily="34" charset="0"/>
              <a:buChar char="•"/>
              <a:defRPr/>
            </a:pPr>
            <a:r>
              <a:rPr lang="de-DE" sz="1100" dirty="0"/>
              <a:t>Die Ökobilanz ist international genormt nach ISO-Standard 14040:2006 und 14044:2006, die Stoffstromanalyse hingegen nicht (UBA 2018). Hiernach muss für eine Ökobilanz eine Ziel und ein Untersuchungsrahmen definiert werden, eine Sachbilanz für alle beteiligten Stoffe und Energien erstellt und die Auswirkungen auf die Umwelt abgeschätzt werden. Zum Schluss muss eine Auswertung vorgenommen werden, d.h. es muss auch eine Bewertung des untersuchten Gegenstands vorgenommen werden. </a:t>
            </a:r>
          </a:p>
          <a:p>
            <a:pPr marL="171450" indent="-171450" defTabSz="887294">
              <a:spcBef>
                <a:spcPts val="349"/>
              </a:spcBef>
              <a:buFont typeface="Arial" panose="020B0604020202020204" pitchFamily="34" charset="0"/>
              <a:buChar char="•"/>
              <a:defRPr/>
            </a:pPr>
            <a:r>
              <a:rPr lang="de-DE" sz="1100" dirty="0"/>
              <a:t>Das Hauptproblem bei der Erstellung von Ökobilanzen besteht meist in der Erfassung aller Daten in der notwendigen Tiefe. Wenn es hauptsächlich um die Bewertung nach Klimaschutzgesichtspunkten geht, wird daher die Ermittlung der erzeugten Treibhausgas-Äquivalente als einfachere Analyseform gewählt. Hierbei gehen natürlich Aussagen über viele andere Umwelt- und Ressourcenprobleme verloren.</a:t>
            </a:r>
          </a:p>
          <a:p>
            <a:pPr marL="182563" indent="-182563" defTabSz="887294">
              <a:spcBef>
                <a:spcPts val="349"/>
              </a:spcBef>
              <a:defRPr/>
            </a:pPr>
            <a:r>
              <a:rPr lang="de-DE" b="1" dirty="0"/>
              <a:t>Quellen:</a:t>
            </a:r>
          </a:p>
          <a:p>
            <a:pPr marL="182563" indent="-182563" defTabSz="887294">
              <a:spcBef>
                <a:spcPts val="349"/>
              </a:spcBef>
              <a:buFont typeface="Arial" panose="020B0604020202020204" pitchFamily="34" charset="0"/>
              <a:buChar char="•"/>
              <a:defRPr/>
            </a:pPr>
            <a:r>
              <a:rPr lang="de-DE" sz="1050" dirty="0"/>
              <a:t>Umweltbundesamt (2018) Ökobilanz, Online: </a:t>
            </a:r>
            <a:r>
              <a:rPr lang="de-DE" sz="1050" dirty="0">
                <a:hlinkClick r:id="rId3"/>
              </a:rPr>
              <a:t>www.umweltbundesamt.de/themen/wirtschaft-konsum/produkte/oekobilanz</a:t>
            </a:r>
            <a:endParaRPr lang="de-DE" sz="1050" dirty="0"/>
          </a:p>
          <a:p>
            <a:pPr marL="182563" indent="-182563" defTabSz="887294">
              <a:spcBef>
                <a:spcPts val="349"/>
              </a:spcBef>
              <a:buFont typeface="Arial" panose="020B0604020202020204" pitchFamily="34" charset="0"/>
              <a:buChar char="•"/>
              <a:defRPr/>
            </a:pPr>
            <a:r>
              <a:rPr lang="de-DE" sz="1050" dirty="0"/>
              <a:t>TU-Graz 2010. Lebenszyklusanalyse. Online: </a:t>
            </a:r>
            <a:r>
              <a:rPr lang="de-DE" sz="1050" dirty="0">
                <a:hlinkClick r:id="rId4"/>
              </a:rPr>
              <a:t>https://www.tugraz.at/fileadmin/user_upload/Events/Eninnov2010/files/pr/PR_Poelz.pdf</a:t>
            </a:r>
            <a:endParaRPr lang="de-DE" sz="1050" dirty="0"/>
          </a:p>
          <a:p>
            <a:pPr marL="182563" marR="0" lvl="0" indent="-182563"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050" dirty="0"/>
              <a:t>UBA Umweltbundesamt (2018): Ökobilanz. Online: https://www.umweltbundesamt.de/themen/wirtschaft-konsum/produkte/oekobilanz</a:t>
            </a:r>
          </a:p>
          <a:p>
            <a:pPr marL="0" indent="0" defTabSz="887294">
              <a:spcBef>
                <a:spcPts val="349"/>
              </a:spcBef>
              <a:buFont typeface="Arial" panose="020B0604020202020204" pitchFamily="34" charset="0"/>
              <a:buNone/>
              <a:defRPr/>
            </a:pPr>
            <a:r>
              <a:rPr lang="de-DE" sz="1050" b="1" dirty="0" err="1"/>
              <a:t>BildQuellen</a:t>
            </a:r>
            <a:r>
              <a:rPr lang="de-DE" sz="1050" b="1" dirty="0"/>
              <a:t>:</a:t>
            </a:r>
            <a:endParaRPr lang="de-DE" sz="1050" dirty="0"/>
          </a:p>
          <a:p>
            <a:pPr marL="182563" indent="-182563" defTabSz="887294">
              <a:spcBef>
                <a:spcPts val="349"/>
              </a:spcBef>
              <a:buFont typeface="Arial" panose="020B0604020202020204" pitchFamily="34" charset="0"/>
              <a:buChar char="•"/>
              <a:defRPr/>
            </a:pPr>
            <a:r>
              <a:rPr lang="de-DE" sz="1050" dirty="0"/>
              <a:t>AtJack/Wikimedia (o.J.): </a:t>
            </a:r>
            <a:r>
              <a:rPr lang="de-DE" sz="1050" dirty="0">
                <a:hlinkClick r:id="rId5"/>
              </a:rPr>
              <a:t>www.commons.wikimedia.org/w/index.php?curid=79481389</a:t>
            </a:r>
            <a:r>
              <a:rPr lang="de-DE" sz="1050" dirty="0"/>
              <a:t>. Lizenz: CC BY-SA 4.0</a:t>
            </a:r>
          </a:p>
          <a:p>
            <a:pPr marL="182563" indent="-182563" defTabSz="887294">
              <a:spcBef>
                <a:spcPts val="349"/>
              </a:spcBef>
              <a:defRPr/>
            </a:pPr>
            <a:r>
              <a:rPr lang="de-DE" sz="1050" dirty="0"/>
              <a:t> </a:t>
            </a:r>
            <a:endParaRPr lang="de-DE" sz="110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61</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7838210D-9D37-5EA7-FFC1-0A01FC7EE0F1}"/>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D08CC3EA-26C3-4E21-B74C-BD3E465382E7}"/>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8557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51300"/>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Bei der Erstellung von Ökobilanzen sind vor allem zwei Grundsätze zu befolgen (UBA 2018):</a:t>
            </a:r>
          </a:p>
          <a:p>
            <a:pPr marL="628650" lvl="1"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Medienübergreifende Betrachtung: Alle relevanten potenziellen Schadwirkungen auf die Umweltmedien Boden, Luft, Wasser sind zu berücksichtigen,</a:t>
            </a:r>
          </a:p>
          <a:p>
            <a:pPr marL="628650" lvl="1"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Stoffstromintegrierte Betrachtung: Alle Stoffströme, die mit dem betrachteten System verbunden sind (Rohstoffeinsätze und Emissionen aus Ver- und Entsorgungsprozessen, aus der Energieerzeugung, aus Transporten und anderen Prozessen) sind zu berücksichtigen.</a:t>
            </a:r>
            <a:endParaRPr lang="de-DE" dirty="0"/>
          </a:p>
          <a:p>
            <a:pPr marL="171450" indent="-171450">
              <a:buFont typeface="Arial" panose="020B0604020202020204" pitchFamily="34" charset="0"/>
              <a:buChar char="•"/>
            </a:pPr>
            <a:r>
              <a:rPr lang="de-DE" dirty="0"/>
              <a:t>Ökobilanzen werden nach internationalen Standards durchgeführt. Grundlage sind die einschlägigen ISO-Normen ISO 14040 und ISO 14044. Gemäß dieser Normen solle (muss aber nicht) eine vollständige Ökobilanz für die Sachbilanz in den folgenden Kategorien durchgeführt werden:</a:t>
            </a:r>
          </a:p>
          <a:p>
            <a:pPr marL="628650" lvl="1" indent="-171450">
              <a:buFont typeface="Arial" panose="020B0604020202020204" pitchFamily="34" charset="0"/>
              <a:buChar char="•"/>
            </a:pPr>
            <a:r>
              <a:rPr lang="de-DE" dirty="0"/>
              <a:t>Klimawandel, </a:t>
            </a:r>
          </a:p>
          <a:p>
            <a:pPr marL="628650" lvl="1" indent="-171450">
              <a:buFont typeface="Arial" panose="020B0604020202020204" pitchFamily="34" charset="0"/>
              <a:buChar char="•"/>
            </a:pPr>
            <a:r>
              <a:rPr lang="de-DE" dirty="0"/>
              <a:t>Fossiler Ressourcenverbrauch</a:t>
            </a:r>
          </a:p>
          <a:p>
            <a:pPr marL="628650" lvl="1" indent="-171450">
              <a:buFont typeface="Arial" panose="020B0604020202020204" pitchFamily="34" charset="0"/>
              <a:buChar char="•"/>
            </a:pPr>
            <a:r>
              <a:rPr lang="de-DE" dirty="0"/>
              <a:t>Sommersmog</a:t>
            </a:r>
          </a:p>
          <a:p>
            <a:pPr marL="628650" lvl="1" indent="-171450">
              <a:buFont typeface="Arial" panose="020B0604020202020204" pitchFamily="34" charset="0"/>
              <a:buChar char="•"/>
            </a:pPr>
            <a:r>
              <a:rPr lang="de-DE" dirty="0"/>
              <a:t>Versauerungspotential, </a:t>
            </a:r>
          </a:p>
          <a:p>
            <a:pPr marL="628650" lvl="1" indent="-171450">
              <a:buFont typeface="Arial" panose="020B0604020202020204" pitchFamily="34" charset="0"/>
              <a:buChar char="•"/>
            </a:pPr>
            <a:r>
              <a:rPr lang="de-DE" dirty="0"/>
              <a:t>terrestrische Eutrophierung</a:t>
            </a:r>
          </a:p>
          <a:p>
            <a:pPr marL="628650" lvl="1" indent="-171450">
              <a:buFont typeface="Arial" panose="020B0604020202020204" pitchFamily="34" charset="0"/>
              <a:buChar char="•"/>
            </a:pPr>
            <a:r>
              <a:rPr lang="de-DE" dirty="0"/>
              <a:t>aquatische Eutrophierung </a:t>
            </a:r>
          </a:p>
          <a:p>
            <a:pPr marL="628650" lvl="1" indent="-171450">
              <a:buFont typeface="Arial" panose="020B0604020202020204" pitchFamily="34" charset="0"/>
              <a:buChar char="•"/>
            </a:pPr>
            <a:r>
              <a:rPr lang="de-DE" dirty="0"/>
              <a:t>Flächenbedarf</a:t>
            </a:r>
          </a:p>
          <a:p>
            <a:pPr marL="628650" lvl="1" indent="-171450">
              <a:buFont typeface="Arial" panose="020B0604020202020204" pitchFamily="34" charset="0"/>
              <a:buChar char="•"/>
            </a:pPr>
            <a:r>
              <a:rPr lang="de-DE" dirty="0"/>
              <a:t>Primärenergiebedarf</a:t>
            </a:r>
          </a:p>
          <a:p>
            <a:pPr marL="628650" lvl="1" indent="-171450">
              <a:buFont typeface="Arial" panose="020B0604020202020204" pitchFamily="34" charset="0"/>
              <a:buChar char="•"/>
            </a:pPr>
            <a:r>
              <a:rPr lang="de-DE" dirty="0"/>
              <a:t>Humantoxizität PM10</a:t>
            </a:r>
          </a:p>
          <a:p>
            <a:pPr marL="628650" lvl="1" indent="-171450">
              <a:buFont typeface="Arial" panose="020B0604020202020204" pitchFamily="34" charset="0"/>
              <a:buChar char="•"/>
            </a:pPr>
            <a:r>
              <a:rPr lang="de-DE" dirty="0"/>
              <a:t>Wasserverbrauch </a:t>
            </a:r>
          </a:p>
          <a:p>
            <a:pPr marL="182563" indent="-182563"/>
            <a:r>
              <a:rPr lang="de-DE" b="1" dirty="0"/>
              <a:t>Quellen: </a:t>
            </a:r>
          </a:p>
          <a:p>
            <a:pPr marL="182563" indent="-182563">
              <a:buFont typeface="Arial" panose="020B0604020202020204" pitchFamily="34" charset="0"/>
              <a:buChar char="•"/>
            </a:pPr>
            <a:r>
              <a:rPr lang="de-DE" dirty="0"/>
              <a:t>UBA Umweltbundesamt (2018): Ökobilanz. Online: https://www.umweltbundesamt.de/themen/wirtschaft-konsum/produkte/oekobilanz</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VDI Zentrum für Ressourceneffizienz (o.J.): </a:t>
            </a:r>
            <a:r>
              <a:rPr lang="de-DE" sz="1200" b="0" i="0" u="none" strike="noStrike" cap="none" dirty="0">
                <a:solidFill>
                  <a:schemeClr val="dk1"/>
                </a:solidFill>
                <a:effectLst/>
                <a:latin typeface="Calibri"/>
                <a:ea typeface="Calibri"/>
                <a:cs typeface="Calibri"/>
                <a:sym typeface="Calibri"/>
              </a:rPr>
              <a:t>Ökobilanz – DIN EN ISO 14040/44. </a:t>
            </a:r>
            <a:r>
              <a:rPr lang="de-DE" dirty="0"/>
              <a:t> Online: https://www.ressource-deutschland.de/leitfaden-re/methoden/oekobilanz-din-en-iso-14040/44/</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62</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81BCE049-C17D-2F61-FA65-DF4A74FDBB99}"/>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ACD971C3-E3F8-ABE2-1C68-A50A05D6D31A}"/>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4692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Aluminium ist für Verpackungen ein sehr praktisches Material: Es kann in unterschiedlichen Größen verwendet werden, unterschiedlich harte und weiche Gegenstände lassen sich gut einwickeln, es reißt nicht so leicht und es schützt die Lebensmittel. Aber die Herstellung von Aluminium ist mit hohen THG-Emissionen verbunden, die Auswirkungen des Bergbaus auf die Umwelt können je nach nach Ort sehr stark variieren (und z.B. im Regenwald sehr umweltschädlich sein) und gebrauchte Folien werden vermutlich häufig über den Hausmüll entsorgt (und nicht recycelt). Deshalb stellt sich die Frage, ob es umweltfreundlichere Alternativen zu Aluminiumfolien gibt.</a:t>
            </a:r>
          </a:p>
          <a:p>
            <a:pPr marL="171450" indent="-171450">
              <a:buFont typeface="Arial" panose="020B0604020202020204" pitchFamily="34" charset="0"/>
              <a:buChar char="•"/>
            </a:pPr>
            <a:r>
              <a:rPr lang="de-DE" dirty="0"/>
              <a:t>IFEU hat 2013 eine Ökobilanz mit dem Vergleich einer starren Kunststoff-Brotdose und Haushaltsaluminiumfolie durchgeführt (IFEU 2013). Die Studie wurde entsprechend der einschlägigen ISO-Normen (ISO 14040 und ISO 14044) durchgeführt. Gemäß dieser Normen wurde die Ökobilanz vollständig durchgeführt in den Kategorien Klimawandel, Versauerung, Sommersmog, Humantoxizität: PM10, terrestrische und aquatische Eutrophierung, Abbau der stratosphärischen Ozonschicht und abiotischer Abbau. Die Inventarkategorien waren der gesamte Primärenergiebedarf (CED total) und der nicht erneuerbare Primärenergiebedarf (CED non-renewable) sowie der Wasserverbrauch.</a:t>
            </a:r>
          </a:p>
          <a:p>
            <a:pPr marL="171450" indent="-171450">
              <a:buFont typeface="Arial" panose="020B0604020202020204" pitchFamily="34" charset="0"/>
              <a:buChar char="•"/>
            </a:pPr>
            <a:r>
              <a:rPr lang="de-DE" dirty="0"/>
              <a:t>In der Studie wurden die beiden folgenden Verpackungssysteme für ein Sandwich verglichen:</a:t>
            </a:r>
          </a:p>
          <a:p>
            <a:pPr marL="628650" lvl="1" indent="-171450">
              <a:buFont typeface="Arial" panose="020B0604020202020204" pitchFamily="34" charset="0"/>
              <a:buChar char="•"/>
            </a:pPr>
            <a:r>
              <a:rPr lang="de-DE" dirty="0"/>
              <a:t>1,95 g Alufolie (12 </a:t>
            </a:r>
            <a:r>
              <a:rPr lang="el-GR" dirty="0"/>
              <a:t>μ</a:t>
            </a:r>
            <a:r>
              <a:rPr lang="de-DE" dirty="0"/>
              <a:t>m * 30 cm * 20 cm) = Verpackung für ein Sandwich</a:t>
            </a:r>
          </a:p>
          <a:p>
            <a:pPr marL="628650" lvl="1" indent="-171450">
              <a:buFont typeface="Arial" panose="020B0604020202020204" pitchFamily="34" charset="0"/>
              <a:buChar char="•"/>
            </a:pPr>
            <a:r>
              <a:rPr lang="de-DE" dirty="0"/>
              <a:t>90 g Kunststoffbox mit den Maßen 16 cm x 12,6 cm x 4,9 cm = mehrfach nutzbar. </a:t>
            </a:r>
          </a:p>
          <a:p>
            <a:pPr marL="628650" lvl="1" indent="-171450">
              <a:buFont typeface="Arial" panose="020B0604020202020204" pitchFamily="34" charset="0"/>
              <a:buChar char="•"/>
            </a:pPr>
            <a:r>
              <a:rPr lang="de-DE" dirty="0"/>
              <a:t>Hinweis: Das Gewicht wurde eigenständig berechnet, da es bei IFEU nicht angegeben wurde</a:t>
            </a:r>
          </a:p>
          <a:p>
            <a:pPr marL="171450" lvl="0" indent="-171450">
              <a:buFont typeface="Arial" panose="020B0604020202020204" pitchFamily="34" charset="0"/>
              <a:buChar char="•"/>
            </a:pPr>
            <a:r>
              <a:rPr lang="de-DE" dirty="0"/>
              <a:t>In einer ersten Abschätzung lassen sich die besonders interessanten TGH-Emissionen aufgrund der spezifischen Daten leicht berechnen:</a:t>
            </a:r>
          </a:p>
          <a:p>
            <a:pPr algn="l">
              <a:buFont typeface="Arial" panose="020B0604020202020204" pitchFamily="34" charset="0"/>
              <a:buChar char="•"/>
            </a:pPr>
            <a:r>
              <a:rPr lang="de-DE" dirty="0"/>
              <a:t>90 g Kunststoff = 360 g CO</a:t>
            </a:r>
            <a:r>
              <a:rPr lang="de-DE" baseline="-25000" dirty="0"/>
              <a:t>2</a:t>
            </a:r>
            <a:r>
              <a:rPr lang="de-DE" dirty="0"/>
              <a:t>-Äq</a:t>
            </a:r>
          </a:p>
          <a:p>
            <a:pPr algn="l">
              <a:buFont typeface="Arial" panose="020B0604020202020204" pitchFamily="34" charset="0"/>
              <a:buChar char="•"/>
            </a:pPr>
            <a:r>
              <a:rPr lang="de-DE" dirty="0"/>
              <a:t>40 Alufolien = 360 g CO</a:t>
            </a:r>
            <a:r>
              <a:rPr lang="de-DE" baseline="-25000" dirty="0"/>
              <a:t>2</a:t>
            </a:r>
            <a:r>
              <a:rPr lang="de-DE" dirty="0"/>
              <a:t>-Äq</a:t>
            </a:r>
          </a:p>
          <a:p>
            <a:pPr marL="171450" lvl="0" indent="-171450">
              <a:buFont typeface="Arial" panose="020B0604020202020204" pitchFamily="34" charset="0"/>
              <a:buChar char="•"/>
            </a:pPr>
            <a:r>
              <a:rPr lang="de-DE" dirty="0"/>
              <a:t>Mit einfachen Worten: 40 verpackte Sandwiches haben die gleichen THG-Emissionen wie eine Mehrfachbox. </a:t>
            </a:r>
          </a:p>
          <a:p>
            <a:pPr marL="171450" lvl="0" indent="-171450">
              <a:buFont typeface="Arial" panose="020B0604020202020204" pitchFamily="34" charset="0"/>
              <a:buChar char="•"/>
            </a:pPr>
            <a:r>
              <a:rPr lang="de-DE" dirty="0"/>
              <a:t>Allerdings wird die Box nach jeder Nutzung gereinigt wohingegen die Aluminiumfolie entsorgt und ggf. recycelt wird. Hierbei wurde angenommen, dass die Hartplastikbox nach jeder Nutzung in einem Geschirrspüler der Effizienzklasse A+ (Stand 2012, vollbeladen, Betrieb im Öko-Modus) gereinigt wird. Das Volumen der Box nimmt 5% des Spülvolumens ein, weshalb der Verbrauch an Energie, Wasser und Spülmittel ebenfalls mit 5% bemessen wurde. Aufgrund der Langlebigkeit und einer Nachnutzung wurde das Recycling nicht berücksichtigt.</a:t>
            </a:r>
          </a:p>
          <a:p>
            <a:pPr marL="171450" lvl="0" indent="-171450">
              <a:buFont typeface="Arial" panose="020B0604020202020204" pitchFamily="34" charset="0"/>
              <a:buChar char="•"/>
            </a:pPr>
            <a:r>
              <a:rPr lang="de-DE" dirty="0"/>
              <a:t>Auf dieser Basis wurden Sensitivitätsanalysen durchgeführt (IFEU 2013). </a:t>
            </a:r>
            <a:r>
              <a:rPr lang="de-DE" i="1" dirty="0"/>
              <a:t>Diese</a:t>
            </a:r>
            <a:r>
              <a:rPr lang="de-DE" dirty="0"/>
              <a:t> </a:t>
            </a:r>
            <a:r>
              <a:rPr lang="de-DE" i="1" dirty="0"/>
              <a:t>untersuchen den Einfluss verschiedener Annahmen bezüglich der Recyclingrate von Aluminiumfolie, der Verbrennungsrate, der Menge des verwendeten Aluminiums, der Menge der verpackten Sandwiches, der Art des verwendeten Geschirrspülmittels und des Zuteilungsfaktors für das Recycling im offenen Kreislauf. Um die relative Bedeutung jedes einzelnen Indikators zu bewerten, wurde ein Normalisierungsschritt in diese Studie aufgenommen.</a:t>
            </a:r>
            <a:r>
              <a:rPr lang="de-DE" dirty="0"/>
              <a:t> </a:t>
            </a:r>
          </a:p>
          <a:p>
            <a:pPr marL="171450" lvl="0" indent="-171450">
              <a:buFont typeface="Arial" panose="020B0604020202020204" pitchFamily="34" charset="0"/>
              <a:buChar char="•"/>
            </a:pPr>
            <a:r>
              <a:rPr lang="de-DE" dirty="0"/>
              <a:t>Auf den nächsten Folien werden die Ergebnisse abgebildet.</a:t>
            </a:r>
          </a:p>
          <a:p>
            <a:pPr marL="0" marR="0" lvl="0" indent="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None/>
              <a:tabLst/>
              <a:defRPr/>
            </a:pPr>
            <a:r>
              <a:rPr lang="de-DE" b="1" dirty="0"/>
              <a:t>Quellen: </a:t>
            </a:r>
            <a:endParaRPr lang="de-DE" b="1" noProof="0" dirty="0"/>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de-DE" noProof="0" dirty="0"/>
              <a:t>Ifeu / </a:t>
            </a:r>
            <a:r>
              <a:rPr lang="de-DE" noProof="0" dirty="0" err="1"/>
              <a:t>Wellenreuther</a:t>
            </a:r>
            <a:r>
              <a:rPr lang="de-DE" noProof="0" dirty="0"/>
              <a:t>, Frank; Drescher, Andrea (2013): LCA </a:t>
            </a:r>
            <a:r>
              <a:rPr lang="de-DE" noProof="0" dirty="0" err="1"/>
              <a:t>study</a:t>
            </a:r>
            <a:r>
              <a:rPr lang="de-DE" noProof="0" dirty="0"/>
              <a:t> </a:t>
            </a:r>
            <a:r>
              <a:rPr lang="de-DE" noProof="0" dirty="0" err="1"/>
              <a:t>of</a:t>
            </a:r>
            <a:r>
              <a:rPr lang="de-DE" noProof="0" dirty="0"/>
              <a:t> </a:t>
            </a:r>
            <a:r>
              <a:rPr lang="de-DE" noProof="0" dirty="0" err="1"/>
              <a:t>two</a:t>
            </a:r>
            <a:r>
              <a:rPr lang="de-DE" noProof="0" dirty="0"/>
              <a:t> different </a:t>
            </a:r>
            <a:r>
              <a:rPr lang="de-DE" noProof="0" dirty="0" err="1"/>
              <a:t>sandwich</a:t>
            </a:r>
            <a:r>
              <a:rPr lang="de-DE" noProof="0" dirty="0"/>
              <a:t> </a:t>
            </a:r>
            <a:r>
              <a:rPr lang="de-DE" noProof="0" dirty="0" err="1"/>
              <a:t>packs</a:t>
            </a:r>
            <a:r>
              <a:rPr lang="de-DE" noProof="0" dirty="0"/>
              <a:t>: A rigid </a:t>
            </a:r>
            <a:r>
              <a:rPr lang="de-DE" noProof="0" dirty="0" err="1"/>
              <a:t>plastic</a:t>
            </a:r>
            <a:r>
              <a:rPr lang="de-DE" noProof="0" dirty="0"/>
              <a:t> </a:t>
            </a:r>
            <a:r>
              <a:rPr lang="de-DE" noProof="0" dirty="0" err="1"/>
              <a:t>lunchbox</a:t>
            </a:r>
            <a:r>
              <a:rPr lang="de-DE" noProof="0" dirty="0"/>
              <a:t> </a:t>
            </a:r>
            <a:r>
              <a:rPr lang="de-DE" noProof="0" dirty="0" err="1"/>
              <a:t>and</a:t>
            </a:r>
            <a:r>
              <a:rPr lang="de-DE" noProof="0" dirty="0"/>
              <a:t> </a:t>
            </a:r>
            <a:r>
              <a:rPr lang="de-DE" noProof="0" dirty="0" err="1"/>
              <a:t>household</a:t>
            </a:r>
            <a:r>
              <a:rPr lang="de-DE" noProof="0" dirty="0"/>
              <a:t> </a:t>
            </a:r>
            <a:r>
              <a:rPr lang="de-DE" noProof="0" dirty="0" err="1"/>
              <a:t>aluminium</a:t>
            </a:r>
            <a:r>
              <a:rPr lang="de-DE" noProof="0" dirty="0"/>
              <a:t> </a:t>
            </a:r>
            <a:r>
              <a:rPr lang="de-DE" noProof="0" dirty="0" err="1"/>
              <a:t>foil</a:t>
            </a:r>
            <a:r>
              <a:rPr lang="de-DE" noProof="0" dirty="0"/>
              <a:t> . Online: https://</a:t>
            </a:r>
            <a:r>
              <a:rPr lang="de-DE" noProof="0" dirty="0" err="1"/>
              <a:t>www.ifeu.de</a:t>
            </a:r>
            <a:r>
              <a:rPr lang="de-DE" noProof="0" dirty="0"/>
              <a:t>/</a:t>
            </a:r>
            <a:r>
              <a:rPr lang="de-DE" noProof="0" dirty="0" err="1"/>
              <a:t>projekt</a:t>
            </a:r>
            <a:r>
              <a:rPr lang="de-DE" noProof="0" dirty="0"/>
              <a:t>/</a:t>
            </a:r>
            <a:r>
              <a:rPr lang="de-DE" noProof="0" dirty="0" err="1"/>
              <a:t>oekobilanz</a:t>
            </a:r>
            <a:r>
              <a:rPr lang="de-DE" noProof="0" dirty="0"/>
              <a:t>-zweier-</a:t>
            </a:r>
            <a:r>
              <a:rPr lang="de-DE" noProof="0" dirty="0" err="1"/>
              <a:t>sandwichverpackungen</a:t>
            </a:r>
            <a:r>
              <a:rPr lang="de-DE" noProof="0" dirty="0"/>
              <a:t>/</a:t>
            </a: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de-DE" noProof="0" dirty="0"/>
              <a:t>Umweltbundesamt 2019: "Aluminium Factsheet“ Online: </a:t>
            </a:r>
            <a:r>
              <a:rPr lang="de-DE" noProof="0" dirty="0">
                <a:hlinkClick r:id="rId3"/>
              </a:rPr>
              <a:t>www.umweltbundesamt.de/sites/default/files/medien/3521/dokumente/factsheet-aluminium_fi_barrierefrei.pdf</a:t>
            </a:r>
            <a:r>
              <a:rPr lang="de-DE" noProof="0" dirty="0"/>
              <a:t> </a:t>
            </a: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de-DE" noProof="0" dirty="0" err="1"/>
              <a:t>Ezeep</a:t>
            </a:r>
            <a:r>
              <a:rPr lang="de-DE" noProof="0" dirty="0"/>
              <a:t> (o.J.) „</a:t>
            </a:r>
            <a:r>
              <a:rPr lang="de-DE" noProof="0" dirty="0" err="1"/>
              <a:t>ezeep</a:t>
            </a:r>
            <a:r>
              <a:rPr lang="de-DE" noProof="0" dirty="0"/>
              <a:t> setzt sich für CO2-neutrales Drucken ein.“ Online: </a:t>
            </a:r>
            <a:r>
              <a:rPr lang="de-DE" noProof="0" dirty="0">
                <a:hlinkClick r:id="rId4"/>
              </a:rPr>
              <a:t>www.ezeep.com/de/co2-neutral-drucken/</a:t>
            </a:r>
            <a:endParaRPr lang="de-DE" noProof="0" dirty="0"/>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de-DE" noProof="0" dirty="0"/>
          </a:p>
          <a:p>
            <a:pPr marL="0" indent="0"/>
            <a:endParaRPr lang="de-DE" noProof="0" dirty="0"/>
          </a:p>
          <a:p>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63</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757524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Die Abbildung zeigt die Ergebnisse der Sachbilanz für die Aluminiumfolie und die Kunststoff-Brotdose gemäß den Annahmen von IFEU. Alle Ergebnisse kommen unter der Annahme der Waschprozesse für die Brotdosen zustande. Hierbei zeigt sich:</a:t>
            </a:r>
          </a:p>
          <a:p>
            <a:pPr marL="171450" indent="-171450">
              <a:buFont typeface="Arial" panose="020B0604020202020204" pitchFamily="34" charset="0"/>
              <a:buChar char="•"/>
            </a:pPr>
            <a:r>
              <a:rPr lang="de-DE" dirty="0"/>
              <a:t>Die Aluminiumfolie ist Klimaeffizienter</a:t>
            </a:r>
          </a:p>
          <a:p>
            <a:pPr marL="171450" indent="-171450">
              <a:buFont typeface="Arial" panose="020B0604020202020204" pitchFamily="34" charset="0"/>
              <a:buChar char="•"/>
            </a:pPr>
            <a:r>
              <a:rPr lang="de-DE" dirty="0"/>
              <a:t>Die Aluminiumfolie trägt pro Verpackung mehr als doppelt so viel zum Sommersmog bei</a:t>
            </a:r>
          </a:p>
          <a:p>
            <a:pPr marL="171450" indent="-171450">
              <a:buFont typeface="Arial" panose="020B0604020202020204" pitchFamily="34" charset="0"/>
              <a:buChar char="•"/>
            </a:pPr>
            <a:r>
              <a:rPr lang="de-DE" dirty="0"/>
              <a:t>Die Brotdose hat einen um 50%-höheren Beitrag zur terrestrischen Eutrophierung</a:t>
            </a:r>
          </a:p>
          <a:p>
            <a:pPr marL="171450" indent="-171450">
              <a:buFont typeface="Arial" panose="020B0604020202020204" pitchFamily="34" charset="0"/>
              <a:buChar char="•"/>
            </a:pPr>
            <a:r>
              <a:rPr lang="de-DE" dirty="0"/>
              <a:t>Der Beitrag der Aluminiumfolie zur aquatischen Eutrophierung ist sehr gering.</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b="1" dirty="0"/>
              <a:t>Quellen: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Ifeu / Wellenreuther, Frank; Drescher, Andrea (2013): LCA </a:t>
            </a:r>
            <a:r>
              <a:rPr lang="de-DE" dirty="0" err="1"/>
              <a:t>study</a:t>
            </a:r>
            <a:r>
              <a:rPr lang="de-DE" dirty="0"/>
              <a:t> </a:t>
            </a:r>
            <a:r>
              <a:rPr lang="de-DE" dirty="0" err="1"/>
              <a:t>of</a:t>
            </a:r>
            <a:r>
              <a:rPr lang="de-DE" dirty="0"/>
              <a:t> </a:t>
            </a:r>
            <a:r>
              <a:rPr lang="de-DE" dirty="0" err="1"/>
              <a:t>two</a:t>
            </a:r>
            <a:r>
              <a:rPr lang="de-DE" dirty="0"/>
              <a:t> different </a:t>
            </a:r>
            <a:r>
              <a:rPr lang="de-DE" dirty="0" err="1"/>
              <a:t>sandwich</a:t>
            </a:r>
            <a:r>
              <a:rPr lang="de-DE" dirty="0"/>
              <a:t> </a:t>
            </a:r>
            <a:r>
              <a:rPr lang="de-DE" dirty="0" err="1"/>
              <a:t>packs</a:t>
            </a:r>
            <a:r>
              <a:rPr lang="de-DE" dirty="0"/>
              <a:t>: A rigid </a:t>
            </a:r>
            <a:r>
              <a:rPr lang="de-DE" dirty="0" err="1"/>
              <a:t>plastic</a:t>
            </a:r>
            <a:r>
              <a:rPr lang="de-DE" dirty="0"/>
              <a:t> </a:t>
            </a:r>
            <a:r>
              <a:rPr lang="de-DE" dirty="0" err="1"/>
              <a:t>lunchbox</a:t>
            </a:r>
            <a:r>
              <a:rPr lang="de-DE" dirty="0"/>
              <a:t> </a:t>
            </a:r>
            <a:r>
              <a:rPr lang="de-DE" dirty="0" err="1"/>
              <a:t>and</a:t>
            </a:r>
            <a:r>
              <a:rPr lang="de-DE" dirty="0"/>
              <a:t> </a:t>
            </a:r>
            <a:r>
              <a:rPr lang="de-DE" dirty="0" err="1"/>
              <a:t>household</a:t>
            </a:r>
            <a:r>
              <a:rPr lang="de-DE" dirty="0"/>
              <a:t> </a:t>
            </a:r>
            <a:r>
              <a:rPr lang="de-DE" dirty="0" err="1"/>
              <a:t>aluminium</a:t>
            </a:r>
            <a:r>
              <a:rPr lang="de-DE" dirty="0"/>
              <a:t> </a:t>
            </a:r>
            <a:r>
              <a:rPr lang="de-DE" dirty="0" err="1"/>
              <a:t>foil</a:t>
            </a:r>
            <a:r>
              <a:rPr lang="de-DE" dirty="0"/>
              <a:t> . Online: https://</a:t>
            </a:r>
            <a:r>
              <a:rPr lang="de-DE" dirty="0" err="1"/>
              <a:t>www.ifeu.de</a:t>
            </a:r>
            <a:r>
              <a:rPr lang="de-DE" dirty="0"/>
              <a:t>/</a:t>
            </a:r>
            <a:r>
              <a:rPr lang="de-DE" dirty="0" err="1"/>
              <a:t>projekt</a:t>
            </a:r>
            <a:r>
              <a:rPr lang="de-DE" dirty="0"/>
              <a:t>/</a:t>
            </a:r>
            <a:r>
              <a:rPr lang="de-DE" dirty="0" err="1"/>
              <a:t>oekobilanz</a:t>
            </a:r>
            <a:r>
              <a:rPr lang="de-DE" dirty="0"/>
              <a:t>-zweier-</a:t>
            </a:r>
            <a:r>
              <a:rPr lang="de-DE" dirty="0" err="1"/>
              <a:t>sandwichverpackungen</a:t>
            </a:r>
            <a:r>
              <a:rPr lang="de-DE" dirty="0"/>
              <a:t>/</a:t>
            </a:r>
          </a:p>
          <a:p>
            <a:pPr marL="171450" indent="-171450">
              <a:buFont typeface="Arial" panose="020B0604020202020204" pitchFamily="34" charset="0"/>
              <a:buChar char="•"/>
            </a:pPr>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64</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31301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Die Abbildung zeigt die Ergebnisse der Sachbilanz für die Aluminiumfolie und die Kunststoff-Brotdose gemäß den Annahmen von IFEU. Alle Ergebnisse kommen unter der Annahme der Waschprozesse für die Brotdosen zustande. Hierbei zeigt sich:</a:t>
            </a:r>
          </a:p>
          <a:p>
            <a:pPr marL="171450" indent="-171450">
              <a:buFont typeface="Arial" panose="020B0604020202020204" pitchFamily="34" charset="0"/>
              <a:buChar char="•"/>
            </a:pPr>
            <a:r>
              <a:rPr lang="de-DE" dirty="0"/>
              <a:t>Die Folie und die Box tragen in ähnlicher Weise zur Versauerung bei</a:t>
            </a:r>
          </a:p>
          <a:p>
            <a:pPr marL="171450" indent="-171450">
              <a:buFont typeface="Arial" panose="020B0604020202020204" pitchFamily="34" charset="0"/>
              <a:buChar char="•"/>
            </a:pPr>
            <a:r>
              <a:rPr lang="de-DE" dirty="0"/>
              <a:t>Die Folie und die Box haben eine ähnliche Humantoxizität PM10r </a:t>
            </a:r>
          </a:p>
          <a:p>
            <a:pPr marL="171450" indent="-171450">
              <a:buFont typeface="Arial" panose="020B0604020202020204" pitchFamily="34" charset="0"/>
              <a:buChar char="•"/>
            </a:pPr>
            <a:r>
              <a:rPr lang="de-DE" dirty="0"/>
              <a:t>Die Brotdose hat einen dreimal so hohen Beitrag zum Ozonabbau wie Aluminiumfolie</a:t>
            </a:r>
          </a:p>
          <a:p>
            <a:pPr marL="171450" indent="-171450">
              <a:buFont typeface="Arial" panose="020B0604020202020204" pitchFamily="34" charset="0"/>
              <a:buChar char="•"/>
            </a:pPr>
            <a:r>
              <a:rPr lang="de-DE" dirty="0"/>
              <a:t>Der Beitrag der Box zur fossilen Ressourcennutzung ist fast doppelt so hoch wie bei der Aluminiumfolie</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b="1" dirty="0"/>
              <a:t>Quellen: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Ifeu / </a:t>
            </a:r>
            <a:r>
              <a:rPr lang="de-DE" dirty="0" err="1"/>
              <a:t>Wellenreuther</a:t>
            </a:r>
            <a:r>
              <a:rPr lang="de-DE" dirty="0"/>
              <a:t>, Frank; Drescher, Andrea (2013): LCA </a:t>
            </a:r>
            <a:r>
              <a:rPr lang="de-DE" dirty="0" err="1"/>
              <a:t>study</a:t>
            </a:r>
            <a:r>
              <a:rPr lang="de-DE" dirty="0"/>
              <a:t> </a:t>
            </a:r>
            <a:r>
              <a:rPr lang="de-DE" dirty="0" err="1"/>
              <a:t>of</a:t>
            </a:r>
            <a:r>
              <a:rPr lang="de-DE" dirty="0"/>
              <a:t> </a:t>
            </a:r>
            <a:r>
              <a:rPr lang="de-DE" dirty="0" err="1"/>
              <a:t>two</a:t>
            </a:r>
            <a:r>
              <a:rPr lang="de-DE" dirty="0"/>
              <a:t> different </a:t>
            </a:r>
            <a:r>
              <a:rPr lang="de-DE" dirty="0" err="1"/>
              <a:t>sandwich</a:t>
            </a:r>
            <a:r>
              <a:rPr lang="de-DE" dirty="0"/>
              <a:t> </a:t>
            </a:r>
            <a:r>
              <a:rPr lang="de-DE" dirty="0" err="1"/>
              <a:t>packs</a:t>
            </a:r>
            <a:r>
              <a:rPr lang="de-DE" dirty="0"/>
              <a:t>: A rigid </a:t>
            </a:r>
            <a:r>
              <a:rPr lang="de-DE" dirty="0" err="1"/>
              <a:t>plastic</a:t>
            </a:r>
            <a:r>
              <a:rPr lang="de-DE" dirty="0"/>
              <a:t> </a:t>
            </a:r>
            <a:r>
              <a:rPr lang="de-DE" dirty="0" err="1"/>
              <a:t>lunchbox</a:t>
            </a:r>
            <a:r>
              <a:rPr lang="de-DE" dirty="0"/>
              <a:t> </a:t>
            </a:r>
            <a:r>
              <a:rPr lang="de-DE" dirty="0" err="1"/>
              <a:t>and</a:t>
            </a:r>
            <a:r>
              <a:rPr lang="de-DE" dirty="0"/>
              <a:t> </a:t>
            </a:r>
            <a:r>
              <a:rPr lang="de-DE" dirty="0" err="1"/>
              <a:t>household</a:t>
            </a:r>
            <a:r>
              <a:rPr lang="de-DE" dirty="0"/>
              <a:t> </a:t>
            </a:r>
            <a:r>
              <a:rPr lang="de-DE" dirty="0" err="1"/>
              <a:t>aluminium</a:t>
            </a:r>
            <a:r>
              <a:rPr lang="de-DE" dirty="0"/>
              <a:t> </a:t>
            </a:r>
            <a:r>
              <a:rPr lang="de-DE" dirty="0" err="1"/>
              <a:t>foil</a:t>
            </a:r>
            <a:r>
              <a:rPr lang="de-DE" dirty="0"/>
              <a:t> . Online: https://</a:t>
            </a:r>
            <a:r>
              <a:rPr lang="de-DE" dirty="0" err="1"/>
              <a:t>www.ifeu.de</a:t>
            </a:r>
            <a:r>
              <a:rPr lang="de-DE" dirty="0"/>
              <a:t>/</a:t>
            </a:r>
            <a:r>
              <a:rPr lang="de-DE" dirty="0" err="1"/>
              <a:t>projekt</a:t>
            </a:r>
            <a:r>
              <a:rPr lang="de-DE" dirty="0"/>
              <a:t>/</a:t>
            </a:r>
            <a:r>
              <a:rPr lang="de-DE" dirty="0" err="1"/>
              <a:t>oekobilanz</a:t>
            </a:r>
            <a:r>
              <a:rPr lang="de-DE" dirty="0"/>
              <a:t>-zweier-</a:t>
            </a:r>
            <a:r>
              <a:rPr lang="de-DE" dirty="0" err="1"/>
              <a:t>sandwichverpackungen</a:t>
            </a:r>
            <a:r>
              <a:rPr lang="de-DE" dirty="0"/>
              <a:t>/</a:t>
            </a:r>
          </a:p>
          <a:p>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65</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2961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Auf Basis der Rahmenbedingungen für die Ökobilanz ist die Box eher schlechter als die Folie, aber auch die Folie hat in den meisten Bereichen eine deutliche Umweltwirkung. Zwei Gründe werden in der Studie angesprochen:</a:t>
            </a:r>
          </a:p>
          <a:p>
            <a:pPr marL="628650" lvl="1" indent="-171450">
              <a:buFont typeface="Arial" panose="020B0604020202020204" pitchFamily="34" charset="0"/>
              <a:buChar char="•"/>
            </a:pPr>
            <a:r>
              <a:rPr lang="de-DE" dirty="0"/>
              <a:t>Die negativen Umweltwirkungen der Box kommen durch die Annahme des täglichen Spülens in der Spülmaschine zustande.</a:t>
            </a:r>
          </a:p>
          <a:p>
            <a:pPr marL="628650" lvl="1" indent="-171450">
              <a:buFont typeface="Arial" panose="020B0604020202020204" pitchFamily="34" charset="0"/>
              <a:buChar char="•"/>
            </a:pPr>
            <a:r>
              <a:rPr lang="de-DE" dirty="0"/>
              <a:t>Die negativen Umweltwirkungen der Aluminiumfolie kommen durch die Stromerzeugung für die Schmelzflusselektrolyse zustande, wobei hier ein hoher Anteil an fossilen Quellen zur Stromerzeugung genutzt wird.</a:t>
            </a:r>
          </a:p>
          <a:p>
            <a:pPr marL="171450" indent="-171450">
              <a:buFont typeface="Arial" panose="020B0604020202020204" pitchFamily="34" charset="0"/>
              <a:buChar char="•"/>
            </a:pPr>
            <a:r>
              <a:rPr lang="de-DE" dirty="0"/>
              <a:t>IFEU (2013): </a:t>
            </a:r>
            <a:r>
              <a:rPr lang="de-DE" i="1" dirty="0"/>
              <a:t>Im Vergleich zur Kunststoffbox weist die Alufolie in fast allen untersuchten Wirkungskategorien geringere oder gleiche Umweltbelastungen auf wie die Kunststoffbox. Dies gilt nicht nur für die Basisszenarien, sondern auch für die Ergebnisse aller Sensitivitätsanalysen, einschließlich derjenigen, die zu etwas höheren Wirkungen für die Folie führen (z.B. dickere Folie, 50% Allokationsfaktor). Lediglich bei der Wirkungskategorie Sommersmog sind die Ergebnisse der Aluminiumfolie deutlich höher als die der Kunststoffbox. Die Unterschiede in den Ergebnissen werden als gleichwertig betrachtet, wenn eine Signifikanzschwelle von 20% nicht überschritten wird.</a:t>
            </a:r>
            <a:r>
              <a:rPr lang="de-DE" dirty="0"/>
              <a:t> </a:t>
            </a:r>
          </a:p>
          <a:p>
            <a:pPr marL="171450" indent="-171450">
              <a:buFont typeface="Arial" panose="020B0604020202020204" pitchFamily="34" charset="0"/>
              <a:buChar char="•"/>
            </a:pPr>
            <a:r>
              <a:rPr lang="de-DE" dirty="0"/>
              <a:t>Im Ergebnis werden folgende Empfehlungen ausgesprochen:</a:t>
            </a:r>
          </a:p>
          <a:p>
            <a:pPr marL="628650" lvl="1" indent="-171450">
              <a:buFont typeface="Arial" panose="020B0604020202020204" pitchFamily="34" charset="0"/>
              <a:buChar char="•"/>
            </a:pPr>
            <a:r>
              <a:rPr lang="de-DE" dirty="0"/>
              <a:t>Die Nutzung einer möglichst dünnen Folie unter Beachtung der Reißfestigkeit (die von der Dicke abhängig ist)</a:t>
            </a:r>
          </a:p>
          <a:p>
            <a:pPr marL="628650" lvl="1" indent="-171450">
              <a:buFont typeface="Arial" panose="020B0604020202020204" pitchFamily="34" charset="0"/>
              <a:buChar char="•"/>
            </a:pPr>
            <a:r>
              <a:rPr lang="de-DE" dirty="0"/>
              <a:t>Optimierung der Fläche, die zum Einpacken genutzt wird</a:t>
            </a:r>
          </a:p>
          <a:p>
            <a:pPr marL="628650" lvl="1" indent="-171450">
              <a:buFont typeface="Arial" panose="020B0604020202020204" pitchFamily="34" charset="0"/>
              <a:buChar char="•"/>
            </a:pPr>
            <a:r>
              <a:rPr lang="de-DE" dirty="0"/>
              <a:t>Verbessertes Abfallmanagement für genutzt Folien</a:t>
            </a:r>
          </a:p>
          <a:p>
            <a:pPr marL="628650" lvl="1" indent="-171450">
              <a:buFont typeface="Arial" panose="020B0604020202020204" pitchFamily="34" charset="0"/>
              <a:buChar char="•"/>
            </a:pPr>
            <a:r>
              <a:rPr lang="de-DE" dirty="0"/>
              <a:t>Phosphatfreie Reinigungsmittel für die Spülvorgänge</a:t>
            </a:r>
          </a:p>
          <a:p>
            <a:pPr marL="171450" indent="-171450">
              <a:buFont typeface="Arial" panose="020B0604020202020204" pitchFamily="34" charset="0"/>
              <a:buChar char="•"/>
            </a:pPr>
            <a:endParaRPr lang="de-DE" dirty="0"/>
          </a:p>
          <a:p>
            <a:pPr marL="0" indent="0"/>
            <a:r>
              <a:rPr lang="de-DE" b="1" dirty="0"/>
              <a:t>Quellen</a:t>
            </a: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de-DE" dirty="0"/>
              <a:t>Ifeu / </a:t>
            </a:r>
            <a:r>
              <a:rPr lang="de-DE" dirty="0" err="1"/>
              <a:t>Wellenreuther</a:t>
            </a:r>
            <a:r>
              <a:rPr lang="de-DE" dirty="0"/>
              <a:t>, Frank; Drescher, Andrea (2013): LCA </a:t>
            </a:r>
            <a:r>
              <a:rPr lang="de-DE" dirty="0" err="1"/>
              <a:t>study</a:t>
            </a:r>
            <a:r>
              <a:rPr lang="de-DE" dirty="0"/>
              <a:t> </a:t>
            </a:r>
            <a:r>
              <a:rPr lang="de-DE" dirty="0" err="1"/>
              <a:t>of</a:t>
            </a:r>
            <a:r>
              <a:rPr lang="de-DE" dirty="0"/>
              <a:t> </a:t>
            </a:r>
            <a:r>
              <a:rPr lang="de-DE" dirty="0" err="1"/>
              <a:t>two</a:t>
            </a:r>
            <a:r>
              <a:rPr lang="de-DE" dirty="0"/>
              <a:t> different </a:t>
            </a:r>
            <a:r>
              <a:rPr lang="de-DE" dirty="0" err="1"/>
              <a:t>sandwich</a:t>
            </a:r>
            <a:r>
              <a:rPr lang="de-DE" dirty="0"/>
              <a:t> </a:t>
            </a:r>
            <a:r>
              <a:rPr lang="de-DE" dirty="0" err="1"/>
              <a:t>packs</a:t>
            </a:r>
            <a:r>
              <a:rPr lang="de-DE" dirty="0"/>
              <a:t>: A rigid </a:t>
            </a:r>
            <a:r>
              <a:rPr lang="de-DE" dirty="0" err="1"/>
              <a:t>plastic</a:t>
            </a:r>
            <a:r>
              <a:rPr lang="de-DE" dirty="0"/>
              <a:t> </a:t>
            </a:r>
            <a:r>
              <a:rPr lang="de-DE" dirty="0" err="1"/>
              <a:t>lunchbox</a:t>
            </a:r>
            <a:r>
              <a:rPr lang="de-DE" dirty="0"/>
              <a:t> </a:t>
            </a:r>
            <a:r>
              <a:rPr lang="de-DE" dirty="0" err="1"/>
              <a:t>and</a:t>
            </a:r>
            <a:r>
              <a:rPr lang="de-DE" dirty="0"/>
              <a:t> </a:t>
            </a:r>
            <a:r>
              <a:rPr lang="de-DE" dirty="0" err="1"/>
              <a:t>household</a:t>
            </a:r>
            <a:r>
              <a:rPr lang="de-DE" dirty="0"/>
              <a:t> </a:t>
            </a:r>
            <a:r>
              <a:rPr lang="de-DE" dirty="0" err="1"/>
              <a:t>aluminium</a:t>
            </a:r>
            <a:r>
              <a:rPr lang="de-DE" dirty="0"/>
              <a:t> </a:t>
            </a:r>
            <a:r>
              <a:rPr lang="de-DE" dirty="0" err="1"/>
              <a:t>foil</a:t>
            </a:r>
            <a:r>
              <a:rPr lang="de-DE" dirty="0"/>
              <a:t> . Online: https://</a:t>
            </a:r>
            <a:r>
              <a:rPr lang="de-DE" dirty="0" err="1"/>
              <a:t>www.ifeu.de</a:t>
            </a:r>
            <a:r>
              <a:rPr lang="de-DE" dirty="0"/>
              <a:t>/</a:t>
            </a:r>
            <a:r>
              <a:rPr lang="de-DE" dirty="0" err="1"/>
              <a:t>projekt</a:t>
            </a:r>
            <a:r>
              <a:rPr lang="de-DE" dirty="0"/>
              <a:t>/</a:t>
            </a:r>
            <a:r>
              <a:rPr lang="de-DE" dirty="0" err="1"/>
              <a:t>oekobilanz</a:t>
            </a:r>
            <a:r>
              <a:rPr lang="de-DE" dirty="0"/>
              <a:t>-zweier-</a:t>
            </a:r>
            <a:r>
              <a:rPr lang="de-DE" dirty="0" err="1"/>
              <a:t>sandwichverpackungen</a:t>
            </a:r>
            <a:r>
              <a:rPr lang="de-DE" dirty="0"/>
              <a:t>/</a:t>
            </a:r>
          </a:p>
          <a:p>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66</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08074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549275"/>
            <a:ext cx="5400675" cy="4049713"/>
          </a:xfrm>
        </p:spPr>
      </p:sp>
      <p:sp>
        <p:nvSpPr>
          <p:cNvPr id="3" name="Notes Placeholder 2"/>
          <p:cNvSpPr>
            <a:spLocks noGrp="1"/>
          </p:cNvSpPr>
          <p:nvPr>
            <p:ph type="body" idx="1"/>
          </p:nvPr>
        </p:nvSpPr>
        <p:spPr>
          <a:xfrm>
            <a:off x="684213" y="4598988"/>
            <a:ext cx="5400000" cy="5433534"/>
          </a:xfrm>
        </p:spPr>
        <p:txBody>
          <a:bodyPr/>
          <a:lstStyle/>
          <a:p>
            <a:pPr marL="171450" indent="-171450">
              <a:spcBef>
                <a:spcPts val="0"/>
              </a:spcBef>
              <a:buFont typeface="Arial" panose="020B0604020202020204" pitchFamily="34" charset="0"/>
              <a:buChar char="•"/>
            </a:pPr>
            <a:r>
              <a:rPr lang="de-DE" sz="1000" dirty="0"/>
              <a:t>Polyethylen ist ein sehr wichtiges Material für sehr viele Anwendungszwecke. Das Spektrum reicht konstruktiven Materialien wie Gehäusen oder Befestigungsmaterialien über Schläuche und Platten oder Lacke und Farben bis hin zu Kunststoffprodukten im Haushalt wie Behälter oder Folien. 52% aller Verpackungen sollen aus PE bestehen (AGVU o.J.), weltweit soll PE einen Marktanteil an Kunststoffen von ca. 30 haben (Kunststoffe.de 2022). In 2015 wurden ca. 18,5 Mio. t Polyethylen produziert (Reichelt o.J.).</a:t>
            </a:r>
          </a:p>
          <a:p>
            <a:pPr marL="171450" indent="-171450">
              <a:spcBef>
                <a:spcPts val="0"/>
              </a:spcBef>
              <a:buFont typeface="Arial" panose="020B0604020202020204" pitchFamily="34" charset="0"/>
              <a:buChar char="•"/>
            </a:pPr>
            <a:r>
              <a:rPr lang="de-DE" sz="1000" dirty="0"/>
              <a:t>Das Umweltbundesamt hat in 2008 Verpackungsmaterial untersucht (UBA 2008) und das ISI hat 2013 eine Ökobilanz von PE-Folien vorgelegt und mit Aluminiumfolie verglichen (ISI 2015). Im Jahre 2007 wurden 2.846.000 t PE-Folie produziert und hierbei 1.148.000 t CO</a:t>
            </a:r>
            <a:r>
              <a:rPr lang="de-DE" sz="1000" baseline="-25000" dirty="0"/>
              <a:t>2</a:t>
            </a:r>
            <a:r>
              <a:rPr lang="de-DE" sz="1000" baseline="0" dirty="0"/>
              <a:t>-Äq</a:t>
            </a:r>
            <a:r>
              <a:rPr lang="de-DE" sz="1000" dirty="0"/>
              <a:t> emittiert (ebd.:114/168). Hieraus ergibt sich ein THG-Wert von </a:t>
            </a:r>
            <a:r>
              <a:rPr lang="de-DE" sz="1000" b="0" dirty="0"/>
              <a:t>403 g </a:t>
            </a:r>
            <a:r>
              <a:rPr lang="de-DE" sz="1000" dirty="0"/>
              <a:t>CO</a:t>
            </a:r>
            <a:r>
              <a:rPr lang="de-DE" sz="1000" baseline="-25000" dirty="0"/>
              <a:t>2</a:t>
            </a:r>
            <a:r>
              <a:rPr lang="de-DE" sz="1000" baseline="0" dirty="0"/>
              <a:t>-Äq/kg </a:t>
            </a:r>
            <a:r>
              <a:rPr lang="de-DE" sz="1000" b="0" baseline="0" dirty="0"/>
              <a:t>PE. Die Autoren schätzen, dass sich die Klimaeffizienz bis 2035 um ca. 17% verbessern werden (höhere Produktionsmengen, energieeffizientere Technik).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1000" b="0" baseline="0" dirty="0"/>
              <a:t>Zum Vergleich wurde auch die Nutzung von Sekundärmaterial für die Aluminiumfolie berechnet (ISI 2013). Während die Produktion von 557.000 Primäraluminium zu Emissionen von 5.957.000 t </a:t>
            </a:r>
            <a:r>
              <a:rPr lang="de-DE" sz="1000" dirty="0"/>
              <a:t>CO</a:t>
            </a:r>
            <a:r>
              <a:rPr lang="de-DE" sz="1000" baseline="-25000" dirty="0"/>
              <a:t>2</a:t>
            </a:r>
            <a:r>
              <a:rPr lang="de-DE" sz="1000" baseline="0" dirty="0"/>
              <a:t>-Äq (THG: 10.695 g </a:t>
            </a:r>
            <a:r>
              <a:rPr lang="de-DE" sz="1000" dirty="0"/>
              <a:t>CO</a:t>
            </a:r>
            <a:r>
              <a:rPr lang="de-DE" sz="1000" baseline="-25000" dirty="0"/>
              <a:t>2</a:t>
            </a:r>
            <a:r>
              <a:rPr lang="de-DE" sz="1000" baseline="0" dirty="0"/>
              <a:t>-Äq/kg Primäraluminium) führte die Produktion von 858.000 t Sekundäraluminium nur zu Emissionen von 799.000 </a:t>
            </a:r>
            <a:r>
              <a:rPr lang="de-DE" sz="1000" dirty="0"/>
              <a:t>CO</a:t>
            </a:r>
            <a:r>
              <a:rPr lang="de-DE" sz="1000" baseline="-25000" dirty="0"/>
              <a:t>2</a:t>
            </a:r>
            <a:r>
              <a:rPr lang="de-DE" sz="1000" baseline="0" dirty="0"/>
              <a:t>-Äq in 2007. Damit ergibt sich ein THG-wert von 913 g </a:t>
            </a:r>
            <a:r>
              <a:rPr lang="de-DE" sz="1000" dirty="0"/>
              <a:t>CO</a:t>
            </a:r>
            <a:r>
              <a:rPr lang="de-DE" sz="1000" baseline="-25000" dirty="0"/>
              <a:t>2</a:t>
            </a:r>
            <a:r>
              <a:rPr lang="de-DE" sz="1000" baseline="0" dirty="0"/>
              <a:t>-Äq – weniger als ein Zehntel des Primäraluminiums. </a:t>
            </a:r>
            <a:r>
              <a:rPr lang="de-DE" sz="1000" dirty="0"/>
              <a:t>Zu beachten ist aber, dass Sekundäraluminium nur in seltenen Fällen – bei Bestimmung der Legierungszusammensetzungen wie es erst einfach in der Praxis seit einigen Jahren möglich ist - ausschließlich aus Sekundäraluminium hergestellt. Um die Qualitätsstandards zu erhalten muss immer ein Anteil von Primäraluminium verwendet werden, so dass die THG Emissionen entsprechend des Primärmaterials steigen.</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1000" dirty="0"/>
              <a:t>Eine PE-Folie hat somit deutlich geringere THG-Emissionen als eine Aluminiumfolie mit einem hohen Anteil an Sekundärmaterialien. Diese THG-Emissionen können aber noch verringert werden durch die Nutzung von Bio-Polyethylen. Das IFEU-Institut hat 2012 Folien aus Polyethylen und Bio-Polyethylen miteinander verglichen. Sie bestimmten den THG-Wert des Polyethylens auf 10 g CO</a:t>
            </a:r>
            <a:r>
              <a:rPr lang="de-DE" sz="1000" baseline="-25000" dirty="0"/>
              <a:t>2</a:t>
            </a:r>
            <a:r>
              <a:rPr lang="de-DE" sz="1000" dirty="0"/>
              <a:t>-Äq/m</a:t>
            </a:r>
            <a:r>
              <a:rPr lang="de-DE" sz="1000" baseline="30000" dirty="0"/>
              <a:t>2</a:t>
            </a:r>
            <a:r>
              <a:rPr lang="de-DE" sz="1000" dirty="0"/>
              <a:t> Folie. Bei einem Gewicht der Folie von 30 g/m</a:t>
            </a:r>
            <a:r>
              <a:rPr lang="de-DE" sz="1000" baseline="30000" dirty="0"/>
              <a:t>2</a:t>
            </a:r>
            <a:r>
              <a:rPr lang="de-DE" sz="1000" dirty="0"/>
              <a:t> ergibt sich ein THG-Wert von ca. 30 g CO</a:t>
            </a:r>
            <a:r>
              <a:rPr lang="de-DE" sz="1000" baseline="30000" dirty="0"/>
              <a:t>2</a:t>
            </a:r>
            <a:r>
              <a:rPr lang="de-DE" sz="1000" dirty="0"/>
              <a:t>-Äq pro Kilogramm Bio-Polyethylen-Folie. Für erdölbasiertes Polyethylen ergab sich ein Wert von 100 g CO</a:t>
            </a:r>
            <a:r>
              <a:rPr lang="de-DE" sz="1000" baseline="-25000" dirty="0"/>
              <a:t>2</a:t>
            </a:r>
            <a:r>
              <a:rPr lang="de-DE" sz="1000" dirty="0"/>
              <a:t>-Äq/m</a:t>
            </a:r>
            <a:r>
              <a:rPr lang="de-DE" sz="1000" baseline="30000" dirty="0"/>
              <a:t>2</a:t>
            </a:r>
            <a:r>
              <a:rPr lang="de-DE" sz="1000" dirty="0"/>
              <a:t> Folie und somit ein THG-Wert von ca. 330 g CO</a:t>
            </a:r>
            <a:r>
              <a:rPr lang="de-DE" sz="1000" baseline="30000" dirty="0"/>
              <a:t>2</a:t>
            </a:r>
            <a:r>
              <a:rPr lang="de-DE" sz="1000" dirty="0"/>
              <a:t>-Äq pro kg Polyethylenfolie. Allerdings hat Bio-PE einige Nachteile: Es hat einen wesentlich höheren Flächenbedarf, da die zugrunde liegenden Agrarprodukte auf Feldern wachsen und sein Beitrag z.B. zur Eutrophierung ist gleichfalls viel höher.</a:t>
            </a:r>
          </a:p>
          <a:p>
            <a:pPr marL="182563" indent="-182563">
              <a:spcBef>
                <a:spcPts val="0"/>
              </a:spcBef>
            </a:pPr>
            <a:endParaRPr lang="de-DE" sz="1000" dirty="0"/>
          </a:p>
          <a:p>
            <a:pPr marL="182563" indent="-182563">
              <a:spcBef>
                <a:spcPts val="0"/>
              </a:spcBef>
            </a:pPr>
            <a:r>
              <a:rPr lang="de-DE" sz="1100" b="1" dirty="0"/>
              <a:t>Quellen: </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800" b="0" dirty="0"/>
              <a:t>AGVU (o.J.): </a:t>
            </a:r>
            <a:r>
              <a:rPr lang="de-DE" sz="900" b="0" i="0" u="none" strike="noStrike" cap="none" dirty="0">
                <a:solidFill>
                  <a:schemeClr val="dk1"/>
                </a:solidFill>
                <a:effectLst/>
                <a:latin typeface="Calibri"/>
                <a:ea typeface="Calibri"/>
                <a:cs typeface="Calibri"/>
                <a:sym typeface="Calibri"/>
              </a:rPr>
              <a:t>Aktuelles zu Verpackung und Nachhaltigkeit – Polyethylen. Online: https://</a:t>
            </a:r>
            <a:r>
              <a:rPr lang="de-DE" sz="900" b="0" i="0" u="none" strike="noStrike" cap="none" dirty="0" err="1">
                <a:solidFill>
                  <a:schemeClr val="dk1"/>
                </a:solidFill>
                <a:effectLst/>
                <a:latin typeface="Calibri"/>
                <a:ea typeface="Calibri"/>
                <a:cs typeface="Calibri"/>
                <a:sym typeface="Calibri"/>
              </a:rPr>
              <a:t>www.agvu.de</a:t>
            </a:r>
            <a:r>
              <a:rPr lang="de-DE" sz="900" b="0" i="0" u="none" strike="noStrike" cap="none" dirty="0">
                <a:solidFill>
                  <a:schemeClr val="dk1"/>
                </a:solidFill>
                <a:effectLst/>
                <a:latin typeface="Calibri"/>
                <a:ea typeface="Calibri"/>
                <a:cs typeface="Calibri"/>
                <a:sym typeface="Calibri"/>
              </a:rPr>
              <a:t>/de/141-141/</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900" b="0" i="0" u="none" strike="noStrike" cap="none" dirty="0" err="1">
                <a:solidFill>
                  <a:schemeClr val="dk1"/>
                </a:solidFill>
                <a:effectLst/>
                <a:latin typeface="Calibri"/>
                <a:ea typeface="Calibri"/>
                <a:cs typeface="Calibri"/>
                <a:sym typeface="Calibri"/>
              </a:rPr>
              <a:t>Kunststoffe.de</a:t>
            </a:r>
            <a:r>
              <a:rPr lang="de-DE" sz="900" b="0" i="0" u="none" strike="noStrike" cap="none" dirty="0">
                <a:solidFill>
                  <a:schemeClr val="dk1"/>
                </a:solidFill>
                <a:effectLst/>
                <a:latin typeface="Calibri"/>
                <a:ea typeface="Calibri"/>
                <a:cs typeface="Calibri"/>
                <a:sym typeface="Calibri"/>
              </a:rPr>
              <a:t> (2022): Polyethylen. Online: https://</a:t>
            </a:r>
            <a:r>
              <a:rPr lang="de-DE" sz="900" b="0" i="0" u="none" strike="noStrike" cap="none" dirty="0" err="1">
                <a:solidFill>
                  <a:schemeClr val="dk1"/>
                </a:solidFill>
                <a:effectLst/>
                <a:latin typeface="Calibri"/>
                <a:ea typeface="Calibri"/>
                <a:cs typeface="Calibri"/>
                <a:sym typeface="Calibri"/>
              </a:rPr>
              <a:t>www.kunststoffe.de</a:t>
            </a:r>
            <a:r>
              <a:rPr lang="de-DE" sz="900" b="0" i="0" u="none" strike="noStrike" cap="none" dirty="0">
                <a:solidFill>
                  <a:schemeClr val="dk1"/>
                </a:solidFill>
                <a:effectLst/>
                <a:latin typeface="Calibri"/>
                <a:ea typeface="Calibri"/>
                <a:cs typeface="Calibri"/>
                <a:sym typeface="Calibri"/>
              </a:rPr>
              <a:t>/a/</a:t>
            </a:r>
            <a:r>
              <a:rPr lang="de-DE" sz="900" b="0" i="0" u="none" strike="noStrike" cap="none" dirty="0" err="1">
                <a:solidFill>
                  <a:schemeClr val="dk1"/>
                </a:solidFill>
                <a:effectLst/>
                <a:latin typeface="Calibri"/>
                <a:ea typeface="Calibri"/>
                <a:cs typeface="Calibri"/>
                <a:sym typeface="Calibri"/>
              </a:rPr>
              <a:t>grundlagenartikel</a:t>
            </a:r>
            <a:r>
              <a:rPr lang="de-DE" sz="900" b="0" i="0" u="none" strike="noStrike" cap="none" dirty="0">
                <a:solidFill>
                  <a:schemeClr val="dk1"/>
                </a:solidFill>
                <a:effectLst/>
                <a:latin typeface="Calibri"/>
                <a:ea typeface="Calibri"/>
                <a:cs typeface="Calibri"/>
                <a:sym typeface="Calibri"/>
              </a:rPr>
              <a:t>/polyethylen-pe-254120</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900" b="0" i="0" u="none" strike="noStrike" cap="none" dirty="0">
                <a:solidFill>
                  <a:schemeClr val="dk1"/>
                </a:solidFill>
                <a:effectLst/>
                <a:latin typeface="Calibri"/>
                <a:ea typeface="Calibri"/>
                <a:cs typeface="Calibri"/>
                <a:sym typeface="Calibri"/>
              </a:rPr>
              <a:t>Reichelt (o.J.): Polyethylen – der am häufigsten gebrauchte Kunststoff. Online: https://</a:t>
            </a:r>
            <a:r>
              <a:rPr lang="de-DE" sz="900" b="0" i="0" u="none" strike="noStrike" cap="none" dirty="0" err="1">
                <a:solidFill>
                  <a:schemeClr val="dk1"/>
                </a:solidFill>
                <a:effectLst/>
                <a:latin typeface="Calibri"/>
                <a:ea typeface="Calibri"/>
                <a:cs typeface="Calibri"/>
                <a:sym typeface="Calibri"/>
              </a:rPr>
              <a:t>www.rct-online.de</a:t>
            </a:r>
            <a:r>
              <a:rPr lang="de-DE" sz="900" b="0" i="0" u="none" strike="noStrike" cap="none" dirty="0">
                <a:solidFill>
                  <a:schemeClr val="dk1"/>
                </a:solidFill>
                <a:effectLst/>
                <a:latin typeface="Calibri"/>
                <a:ea typeface="Calibri"/>
                <a:cs typeface="Calibri"/>
                <a:sym typeface="Calibri"/>
              </a:rPr>
              <a:t>/</a:t>
            </a:r>
            <a:r>
              <a:rPr lang="de-DE" sz="900" b="0" i="0" u="none" strike="noStrike" cap="none" dirty="0" err="1">
                <a:solidFill>
                  <a:schemeClr val="dk1"/>
                </a:solidFill>
                <a:effectLst/>
                <a:latin typeface="Calibri"/>
                <a:ea typeface="Calibri"/>
                <a:cs typeface="Calibri"/>
                <a:sym typeface="Calibri"/>
              </a:rPr>
              <a:t>magazin</a:t>
            </a:r>
            <a:r>
              <a:rPr lang="de-DE" sz="900" b="0" i="0" u="none" strike="noStrike" cap="none" dirty="0">
                <a:solidFill>
                  <a:schemeClr val="dk1"/>
                </a:solidFill>
                <a:effectLst/>
                <a:latin typeface="Calibri"/>
                <a:ea typeface="Calibri"/>
                <a:cs typeface="Calibri"/>
                <a:sym typeface="Calibri"/>
              </a:rPr>
              <a:t>/</a:t>
            </a:r>
            <a:r>
              <a:rPr lang="de-DE" sz="900" b="0" i="0" u="none" strike="noStrike" cap="none" dirty="0" err="1">
                <a:solidFill>
                  <a:schemeClr val="dk1"/>
                </a:solidFill>
                <a:effectLst/>
                <a:latin typeface="Calibri"/>
                <a:ea typeface="Calibri"/>
                <a:cs typeface="Calibri"/>
                <a:sym typeface="Calibri"/>
              </a:rPr>
              <a:t>polyethylen</a:t>
            </a:r>
            <a:r>
              <a:rPr lang="de-DE" sz="900" b="0" i="0" u="none" strike="noStrike" cap="none" dirty="0">
                <a:solidFill>
                  <a:schemeClr val="dk1"/>
                </a:solidFill>
                <a:effectLst/>
                <a:latin typeface="Calibri"/>
                <a:ea typeface="Calibri"/>
                <a:cs typeface="Calibri"/>
                <a:sym typeface="Calibri"/>
              </a:rPr>
              <a:t>-eigenschaften-verwendung/</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de-DE" sz="900" dirty="0" err="1"/>
              <a:t>Detzel</a:t>
            </a:r>
            <a:r>
              <a:rPr lang="de-DE" sz="900" dirty="0"/>
              <a:t>, </a:t>
            </a:r>
            <a:r>
              <a:rPr lang="de-DE" sz="900" dirty="0" err="1"/>
              <a:t>Kauertz</a:t>
            </a:r>
            <a:r>
              <a:rPr lang="de-DE" sz="900" dirty="0"/>
              <a:t> und </a:t>
            </a:r>
            <a:r>
              <a:rPr lang="de-DE" sz="900" dirty="0" err="1"/>
              <a:t>Derreza-Greeven</a:t>
            </a:r>
            <a:r>
              <a:rPr lang="de-DE" sz="900" dirty="0"/>
              <a:t> (2012). „Untersuchung der Umweltwirkungen von Verpackungen aus biologisch abbaubaren Kunststoffen.“ Umweltbundesamt. Online: </a:t>
            </a:r>
            <a:r>
              <a:rPr lang="de-DE" sz="900" dirty="0">
                <a:hlinkClick r:id="rId3"/>
              </a:rPr>
              <a:t>https://www.umweltbundesamt.de/sites/default/files/medien/461/publikationen/3986.pdf</a:t>
            </a:r>
            <a:endParaRPr lang="de-DE" sz="900" dirty="0"/>
          </a:p>
          <a:p>
            <a:pPr marL="182563" indent="-182563">
              <a:spcBef>
                <a:spcPts val="0"/>
              </a:spcBef>
              <a:buFont typeface="Arial" panose="020B0604020202020204" pitchFamily="34" charset="0"/>
              <a:buChar char="•"/>
            </a:pPr>
            <a:r>
              <a:rPr lang="de-DE" sz="900" dirty="0"/>
              <a:t>UBA (2012) „Untersuchung der Umweltauswirkungen von Verpackungen aus biologisch abbaubaren Kunststoffen“. Online: </a:t>
            </a:r>
            <a:r>
              <a:rPr lang="de-DE" sz="900" dirty="0">
                <a:hlinkClick r:id="rId4"/>
              </a:rPr>
              <a:t>www.umweltbundesamt.de/sites/default/files/medien/461/publikationen/3986.pdf</a:t>
            </a:r>
            <a:endParaRPr lang="de-DE" sz="900" dirty="0"/>
          </a:p>
          <a:p>
            <a:pPr marL="182563" indent="-182563">
              <a:spcBef>
                <a:spcPts val="0"/>
              </a:spcBef>
              <a:buFont typeface="Arial" panose="020B0604020202020204" pitchFamily="34" charset="0"/>
              <a:buChar char="•"/>
            </a:pPr>
            <a:r>
              <a:rPr lang="de-DE" sz="900" dirty="0" err="1"/>
              <a:t>Frauenhofer</a:t>
            </a:r>
            <a:r>
              <a:rPr lang="de-DE" sz="900" dirty="0"/>
              <a:t>-Institut ISI (2013) „Energieverbrauch und CO</a:t>
            </a:r>
            <a:r>
              <a:rPr lang="de-DE" sz="900" baseline="-25000" dirty="0"/>
              <a:t>2</a:t>
            </a:r>
            <a:r>
              <a:rPr lang="de-DE" sz="900" dirty="0"/>
              <a:t>-Emissionen industrieller Prozesstechnologien – Einsparpotenziale, </a:t>
            </a:r>
            <a:r>
              <a:rPr lang="de-DE" sz="900" dirty="0" err="1"/>
              <a:t>Hemnisse</a:t>
            </a:r>
            <a:r>
              <a:rPr lang="de-DE" sz="900" dirty="0"/>
              <a:t> und Instrumente“. Online: </a:t>
            </a:r>
            <a:r>
              <a:rPr lang="de-DE" sz="900" dirty="0">
                <a:hlinkClick r:id="rId5"/>
              </a:rPr>
              <a:t>www.isi.fraunhofer.de/content/dam/isi/dokumente/ccx/2013/Umweltforschungsplan_FKZ-370946130.pdf</a:t>
            </a:r>
            <a:endParaRPr lang="de-DE" sz="900" dirty="0"/>
          </a:p>
        </p:txBody>
      </p:sp>
      <p:sp>
        <p:nvSpPr>
          <p:cNvPr id="4" name="Slide Number Placehold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67</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0C8316CB-5CE2-A4F9-49CA-341347E01DE2}"/>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C8A986E2-C28E-EE69-B8D5-77FA3BD6464D}"/>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0211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68</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A1572000-73CA-525F-1739-21890E1A5BC7}"/>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BC5E4BBC-3DCC-8E16-0847-64CCC091571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07339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Ökobilanzen haben den Nachteil, dass ihre Kategorien nicht einfach vergleichbar sind – sie müssen qualitativ bewertet werden. Um dies auszugleichen gibt es die Methodik der Umweltbelastungspunkte. </a:t>
            </a:r>
          </a:p>
          <a:p>
            <a:pPr marL="171450" indent="-171450">
              <a:buFont typeface="Arial" panose="020B0604020202020204" pitchFamily="34" charset="0"/>
              <a:buChar char="•"/>
            </a:pPr>
            <a:r>
              <a:rPr lang="de-DE" dirty="0"/>
              <a:t>Die Bestimmung der Umweltbelastungspunkte ist im Kern eine Methodik der ökologischen Knappheiten (BAFU o.J.). Hierbei wird eine breite Anzahl von ökologischen Kennzahlen (Schadstoffemissionen und Ressourcenverbrauch) zu einer Zahl – den Umweltbelastungspunkten - zusammengefasst. Grundlage hierfür sind sogenannte Ökofaktoren, die sich aus der Gesetzgebung ableiten. Je mehr eine Emission oder ein Verbrauch die gesetzlichen Ziele überschreitet, desto größer wird der Ökofaktor ausgedrückt in Umweltbelastungspunkte.</a:t>
            </a:r>
          </a:p>
          <a:p>
            <a:pPr marL="171450" indent="-171450">
              <a:buFont typeface="Arial" panose="020B0604020202020204" pitchFamily="34" charset="0"/>
              <a:buChar char="•"/>
            </a:pPr>
            <a:r>
              <a:rPr lang="de-DE" dirty="0"/>
              <a:t>Die obige Tabelle stellt die Umweltbelastungspunkte und die THG-Emissionen von verschiedenen Baublechen gegenüber (ecobau.ch). Sie zeigt, dass der Beitrag zum Klimawandel (THG-Emissionen) nicht unbedingt gleich der Umweltbelastung (Umweltbelastungspunkte) ist,</a:t>
            </a:r>
          </a:p>
          <a:p>
            <a:pPr marL="628650" lvl="1" indent="-171450">
              <a:buFont typeface="Arial" panose="020B0604020202020204" pitchFamily="34" charset="0"/>
              <a:buChar char="•"/>
            </a:pPr>
            <a:r>
              <a:rPr lang="de-DE" dirty="0"/>
              <a:t>Hinsichtlich seiner Emissionen von Treibhausgasen (CO</a:t>
            </a:r>
            <a:r>
              <a:rPr lang="de-DE" baseline="-25000" dirty="0"/>
              <a:t>2</a:t>
            </a:r>
            <a:r>
              <a:rPr lang="de-DE" dirty="0"/>
              <a:t>-Äq) ist Aluminium die schlechteste Wahl</a:t>
            </a:r>
          </a:p>
          <a:p>
            <a:pPr marL="628650" lvl="1" indent="-171450">
              <a:buFont typeface="Arial" panose="020B0604020202020204" pitchFamily="34" charset="0"/>
              <a:buChar char="•"/>
            </a:pPr>
            <a:r>
              <a:rPr lang="de-DE" dirty="0"/>
              <a:t>Hinsichtlich der gesamten Umweltbelastungspunkte UBP schneidet Chromstahl besser ab, Kupfer- und Stahlblech schlechter</a:t>
            </a:r>
          </a:p>
          <a:p>
            <a:pPr marL="0" lvl="0" indent="0">
              <a:buFont typeface="Arial" panose="020B0604020202020204" pitchFamily="34" charset="0"/>
              <a:buNone/>
            </a:pPr>
            <a:r>
              <a:rPr lang="de-DE" b="1" dirty="0"/>
              <a:t>Quellen</a:t>
            </a:r>
            <a:r>
              <a:rPr lang="de-DE" dirty="0"/>
              <a: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BAFU (2023): Methode der ökologischen Knappheit. Online: https://www.bafu.admin.ch/</a:t>
            </a:r>
            <a:r>
              <a:rPr lang="de-DE" sz="1200" b="0" i="0" u="none" strike="noStrike" cap="none" dirty="0" err="1">
                <a:solidFill>
                  <a:schemeClr val="dk1"/>
                </a:solidFill>
                <a:effectLst/>
                <a:latin typeface="Calibri"/>
                <a:ea typeface="Calibri"/>
                <a:cs typeface="Calibri"/>
                <a:sym typeface="Calibri"/>
              </a:rPr>
              <a:t>bafu</a:t>
            </a:r>
            <a:r>
              <a:rPr lang="de-DE" sz="1200" b="0" i="0" u="none" strike="noStrike" cap="none" dirty="0">
                <a:solidFill>
                  <a:schemeClr val="dk1"/>
                </a:solidFill>
                <a:effectLst/>
                <a:latin typeface="Calibri"/>
                <a:ea typeface="Calibri"/>
                <a:cs typeface="Calibri"/>
                <a:sym typeface="Calibri"/>
              </a:rPr>
              <a:t>/de/</a:t>
            </a:r>
            <a:r>
              <a:rPr lang="de-DE" sz="1200" b="0" i="0" u="none" strike="noStrike" cap="none" dirty="0" err="1">
                <a:solidFill>
                  <a:schemeClr val="dk1"/>
                </a:solidFill>
                <a:effectLst/>
                <a:latin typeface="Calibri"/>
                <a:ea typeface="Calibri"/>
                <a:cs typeface="Calibri"/>
                <a:sym typeface="Calibri"/>
              </a:rPr>
              <a:t>home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themen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wirtschaft</a:t>
            </a:r>
            <a:r>
              <a:rPr lang="de-DE" sz="1200" b="0" i="0" u="none" strike="noStrike" cap="none" dirty="0">
                <a:solidFill>
                  <a:schemeClr val="dk1"/>
                </a:solidFill>
                <a:effectLst/>
                <a:latin typeface="Calibri"/>
                <a:ea typeface="Calibri"/>
                <a:cs typeface="Calibri"/>
                <a:sym typeface="Calibri"/>
              </a:rPr>
              <a:t>-konsum/</a:t>
            </a:r>
            <a:r>
              <a:rPr lang="de-DE" sz="1200" b="0" i="0" u="none" strike="noStrike" cap="none" dirty="0" err="1">
                <a:solidFill>
                  <a:schemeClr val="dk1"/>
                </a:solidFill>
                <a:effectLst/>
                <a:latin typeface="Calibri"/>
                <a:ea typeface="Calibri"/>
                <a:cs typeface="Calibri"/>
                <a:sym typeface="Calibri"/>
              </a:rPr>
              <a:t>fachinformationen</a:t>
            </a:r>
            <a:r>
              <a:rPr lang="de-DE" sz="1200" b="0" i="0" u="none" strike="noStrike" cap="none" dirty="0">
                <a:solidFill>
                  <a:schemeClr val="dk1"/>
                </a:solidFill>
                <a:effectLst/>
                <a:latin typeface="Calibri"/>
                <a:ea typeface="Calibri"/>
                <a:cs typeface="Calibri"/>
                <a:sym typeface="Calibri"/>
              </a:rPr>
              <a:t>/methodische-grundlagen-von-</a:t>
            </a:r>
            <a:r>
              <a:rPr lang="de-DE" sz="1200" b="0" i="0" u="none" strike="noStrike" cap="none" dirty="0" err="1">
                <a:solidFill>
                  <a:schemeClr val="dk1"/>
                </a:solidFill>
                <a:effectLst/>
                <a:latin typeface="Calibri"/>
                <a:ea typeface="Calibri"/>
                <a:cs typeface="Calibri"/>
                <a:sym typeface="Calibri"/>
              </a:rPr>
              <a:t>oekobilanzen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methode</a:t>
            </a:r>
            <a:r>
              <a:rPr lang="de-DE" sz="1200" b="0" i="0" u="none" strike="noStrike" cap="none" dirty="0">
                <a:solidFill>
                  <a:schemeClr val="dk1"/>
                </a:solidFill>
                <a:effectLst/>
                <a:latin typeface="Calibri"/>
                <a:ea typeface="Calibri"/>
                <a:cs typeface="Calibri"/>
                <a:sym typeface="Calibri"/>
              </a:rPr>
              <a:t>-der-</a:t>
            </a:r>
            <a:r>
              <a:rPr lang="de-DE" sz="1200" b="0" i="0" u="none" strike="noStrike" cap="none" dirty="0" err="1">
                <a:solidFill>
                  <a:schemeClr val="dk1"/>
                </a:solidFill>
                <a:effectLst/>
                <a:latin typeface="Calibri"/>
                <a:ea typeface="Calibri"/>
                <a:cs typeface="Calibri"/>
                <a:sym typeface="Calibri"/>
              </a:rPr>
              <a:t>oekologischen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knappheit.html</a:t>
            </a:r>
            <a:endParaRPr lang="de-DE" sz="1200" b="0" i="0" u="none" strike="noStrike" cap="none" dirty="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err="1">
                <a:solidFill>
                  <a:schemeClr val="dk1"/>
                </a:solidFill>
                <a:effectLst/>
                <a:latin typeface="Calibri"/>
                <a:ea typeface="Calibri"/>
                <a:cs typeface="Calibri"/>
                <a:sym typeface="Calibri"/>
              </a:rPr>
              <a:t>ecobau.ch</a:t>
            </a:r>
            <a:r>
              <a:rPr lang="de-DE" sz="1200" b="0" i="0" u="none" strike="noStrike" cap="none" dirty="0">
                <a:solidFill>
                  <a:schemeClr val="dk1"/>
                </a:solidFill>
                <a:effectLst/>
                <a:latin typeface="Calibri"/>
                <a:ea typeface="Calibri"/>
                <a:cs typeface="Calibri"/>
                <a:sym typeface="Calibri"/>
              </a:rPr>
              <a:t> (2021): Ökobilanzdaten im Baubereich  2009-1-2022. Koordinationskonferenz der Bau- und Liegenschaftsorgane der öffentlichen Bauherren KBOB Bundesbehörde der Schweizerischen Eidgenossenschaft. CH-3003 Bern. Online: </a:t>
            </a:r>
            <a:r>
              <a:rPr lang="de-DE" sz="1200" b="0" i="0" u="none" strike="noStrike" cap="none" dirty="0" err="1">
                <a:solidFill>
                  <a:schemeClr val="dk1"/>
                </a:solidFill>
                <a:effectLst/>
                <a:latin typeface="Calibri"/>
                <a:ea typeface="Calibri"/>
                <a:cs typeface="Calibri"/>
                <a:sym typeface="Calibri"/>
              </a:rPr>
              <a:t>www.kbob.admin.ch</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kbob</a:t>
            </a:r>
            <a:r>
              <a:rPr lang="de-DE" sz="1200" b="0" i="0" u="none" strike="noStrike" cap="none" dirty="0">
                <a:solidFill>
                  <a:schemeClr val="dk1"/>
                </a:solidFill>
                <a:effectLst/>
                <a:latin typeface="Calibri"/>
                <a:ea typeface="Calibri"/>
                <a:cs typeface="Calibri"/>
                <a:sym typeface="Calibri"/>
              </a:rPr>
              <a:t>/de/</a:t>
            </a:r>
            <a:r>
              <a:rPr lang="de-DE" sz="1200" b="0" i="0" u="none" strike="noStrike" cap="none" dirty="0" err="1">
                <a:solidFill>
                  <a:schemeClr val="dk1"/>
                </a:solidFill>
                <a:effectLst/>
                <a:latin typeface="Calibri"/>
                <a:ea typeface="Calibri"/>
                <a:cs typeface="Calibri"/>
                <a:sym typeface="Calibri"/>
              </a:rPr>
              <a:t>home</a:t>
            </a:r>
            <a:r>
              <a:rPr lang="de-DE" sz="1200" b="0" i="0" u="none" strike="noStrike" cap="none" dirty="0">
                <a:solidFill>
                  <a:schemeClr val="dk1"/>
                </a:solidFill>
                <a:effectLst/>
                <a:latin typeface="Calibri"/>
                <a:ea typeface="Calibri"/>
                <a:cs typeface="Calibri"/>
                <a:sym typeface="Calibri"/>
              </a:rPr>
              <a:t>/themen-leistungen/nachhaltiges-bauen/</a:t>
            </a:r>
            <a:r>
              <a:rPr lang="de-DE" sz="1200" b="0" i="0" u="none" strike="noStrike" cap="none" dirty="0" err="1">
                <a:solidFill>
                  <a:schemeClr val="dk1"/>
                </a:solidFill>
                <a:effectLst/>
                <a:latin typeface="Calibri"/>
                <a:ea typeface="Calibri"/>
                <a:cs typeface="Calibri"/>
                <a:sym typeface="Calibri"/>
              </a:rPr>
              <a:t>oekobilanzdaten_baubereich.html</a:t>
            </a:r>
            <a:endParaRPr lang="de-DE" sz="1200" b="0" i="0" u="none" strike="noStrike" cap="none" dirty="0">
              <a:solidFill>
                <a:schemeClr val="dk1"/>
              </a:solidFill>
              <a:effectLst/>
              <a:latin typeface="Calibri"/>
              <a:ea typeface="Calibri"/>
              <a:cs typeface="Calibri"/>
              <a:sym typeface="Calibri"/>
            </a:endParaRPr>
          </a:p>
          <a:p>
            <a:pPr marL="171450" lvl="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Philippe, Frischknecht Rolf (2019): Ökobilanz von Aluminiumtüren. </a:t>
            </a:r>
            <a:r>
              <a:rPr lang="de-DE" sz="1200" b="0" i="0" u="none" strike="noStrike" cap="none" dirty="0" err="1">
                <a:solidFill>
                  <a:schemeClr val="dk1"/>
                </a:solidFill>
                <a:effectLst/>
                <a:latin typeface="Calibri"/>
                <a:ea typeface="Calibri"/>
                <a:cs typeface="Calibri"/>
                <a:sym typeface="Calibri"/>
              </a:rPr>
              <a:t>treeze</a:t>
            </a:r>
            <a:r>
              <a:rPr lang="de-DE" sz="1200" b="0" i="0" u="none" strike="noStrike" cap="none" dirty="0">
                <a:solidFill>
                  <a:schemeClr val="dk1"/>
                </a:solidFill>
                <a:effectLst/>
                <a:latin typeface="Calibri"/>
                <a:ea typeface="Calibri"/>
                <a:cs typeface="Calibri"/>
                <a:sym typeface="Calibri"/>
              </a:rPr>
              <a:t> Ltd., fair </a:t>
            </a:r>
            <a:r>
              <a:rPr lang="de-DE" sz="1200" b="0" i="0" u="none" strike="noStrike" cap="none" dirty="0" err="1">
                <a:solidFill>
                  <a:schemeClr val="dk1"/>
                </a:solidFill>
                <a:effectLst/>
                <a:latin typeface="Calibri"/>
                <a:ea typeface="Calibri"/>
                <a:cs typeface="Calibri"/>
                <a:sym typeface="Calibri"/>
              </a:rPr>
              <a:t>life</a:t>
            </a:r>
            <a:r>
              <a:rPr lang="de-DE" sz="1200" b="0" i="0" u="none" strike="noStrike" cap="none" dirty="0">
                <a:solidFill>
                  <a:schemeClr val="dk1"/>
                </a:solidFill>
                <a:effectLst/>
                <a:latin typeface="Calibri"/>
                <a:ea typeface="Calibri"/>
                <a:cs typeface="Calibri"/>
                <a:sym typeface="Calibri"/>
              </a:rPr>
              <a:t> </a:t>
            </a:r>
            <a:r>
              <a:rPr lang="de-DE" sz="1200" b="0" i="0" u="none" strike="noStrike" cap="none" dirty="0" err="1">
                <a:solidFill>
                  <a:schemeClr val="dk1"/>
                </a:solidFill>
                <a:effectLst/>
                <a:latin typeface="Calibri"/>
                <a:ea typeface="Calibri"/>
                <a:cs typeface="Calibri"/>
                <a:sym typeface="Calibri"/>
              </a:rPr>
              <a:t>cycle</a:t>
            </a:r>
            <a:r>
              <a:rPr lang="de-DE" sz="1200" b="0" i="0" u="none" strike="noStrike" cap="none" dirty="0">
                <a:solidFill>
                  <a:schemeClr val="dk1"/>
                </a:solidFill>
                <a:effectLst/>
                <a:latin typeface="Calibri"/>
                <a:ea typeface="Calibri"/>
                <a:cs typeface="Calibri"/>
                <a:sym typeface="Calibri"/>
              </a:rPr>
              <a:t> </a:t>
            </a:r>
            <a:r>
              <a:rPr lang="de-DE" sz="1200" b="0" i="0" u="none" strike="noStrike" cap="none" dirty="0" err="1">
                <a:solidFill>
                  <a:schemeClr val="dk1"/>
                </a:solidFill>
                <a:effectLst/>
                <a:latin typeface="Calibri"/>
                <a:ea typeface="Calibri"/>
                <a:cs typeface="Calibri"/>
                <a:sym typeface="Calibri"/>
              </a:rPr>
              <a:t>thinking</a:t>
            </a:r>
            <a:r>
              <a:rPr lang="de-DE" sz="1200" b="0" i="0" u="none" strike="noStrike" cap="none" dirty="0">
                <a:solidFill>
                  <a:schemeClr val="dk1"/>
                </a:solidFill>
                <a:effectLst/>
                <a:latin typeface="Calibri"/>
                <a:ea typeface="Calibri"/>
                <a:cs typeface="Calibri"/>
                <a:sym typeface="Calibri"/>
              </a:rPr>
              <a:t>. CH-8610 Uster. 26.08.2019. Online: </a:t>
            </a:r>
            <a:r>
              <a:rPr lang="de-DE" sz="1200" b="0" i="0" u="sng" strike="noStrike" cap="none" dirty="0">
                <a:solidFill>
                  <a:schemeClr val="dk1"/>
                </a:solidFill>
                <a:effectLst/>
                <a:latin typeface="Calibri"/>
                <a:ea typeface="Calibri"/>
                <a:cs typeface="Calibri"/>
                <a:sym typeface="Calibri"/>
                <a:hlinkClick r:id="rId3"/>
              </a:rPr>
              <a:t>https://treeze.ch/fileadmin/user_upload/downloads/Publications/Case_Studies/Building_and_Construction/575-Oekobilanz-Aluminiumt%C3%BCren-v1.3.pdf</a:t>
            </a:r>
            <a:r>
              <a:rPr lang="de-DE" i="0" dirty="0">
                <a:effectLst/>
              </a:rPr>
              <a:t> </a:t>
            </a:r>
            <a:endParaRPr lang="de-DE" i="0" dirty="0"/>
          </a:p>
          <a:p>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69</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01623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Die obige Tabelle stellt die Umweltbelastungspunkte und die THG-Emissionen von verschiedenen Bauteilen gegenüber (ecobau.ch). Sie zeigt, dass der Beitrag zum Klimawandel (THG-Emissionen) nicht unbedingt gleich der Umweltbelastung (Umweltbelastungspunkte) ist,</a:t>
            </a:r>
          </a:p>
          <a:p>
            <a:pPr marL="628650" lvl="1" indent="-171450">
              <a:buFont typeface="Arial" panose="020B0604020202020204" pitchFamily="34" charset="0"/>
              <a:buChar char="•"/>
            </a:pPr>
            <a:r>
              <a:rPr lang="de-DE" dirty="0"/>
              <a:t>Hinsichtlich von Metallprofilen wäre eine Stahlprofil die umweltfreundlichere Variante als die aus Aluminium.</a:t>
            </a:r>
          </a:p>
          <a:p>
            <a:pPr marL="628650" lvl="1" indent="-171450">
              <a:buFont typeface="Arial" panose="020B0604020202020204" pitchFamily="34" charset="0"/>
              <a:buChar char="•"/>
            </a:pPr>
            <a:r>
              <a:rPr lang="de-DE" dirty="0"/>
              <a:t>Bei den Außentüren ist die Holz-Glas-Variante die umweltfreundlichere sowohl hinsichtlich der TGH-Emissionen als auch der UBP.</a:t>
            </a:r>
          </a:p>
          <a:p>
            <a:pPr marL="628650" lvl="1" indent="-171450">
              <a:buFont typeface="Arial" panose="020B0604020202020204" pitchFamily="34" charset="0"/>
              <a:buChar char="•"/>
            </a:pPr>
            <a:r>
              <a:rPr lang="de-DE" dirty="0"/>
              <a:t>Gleiches gilt für die Fensterrahmen – die Holzvarianten sind die umweltfreundlichsten. Die Kunststoffvariante hat aber auch deutlich weniger UBP als z.B. die Aluminiumvariante.</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Der Nachteil der UBP liegt darin, dass er in Verbindung mit den nationalen Gesetzen steht: Wenn diese nur geringe Grenzwerte vorschreiben ergeben sich auch geringe UBP</a:t>
            </a:r>
          </a:p>
          <a:p>
            <a:pPr marL="171450" lvl="0" indent="-171450">
              <a:buFont typeface="Arial" panose="020B0604020202020204" pitchFamily="34" charset="0"/>
              <a:buChar char="•"/>
            </a:pPr>
            <a:endParaRPr lang="de-DE" dirty="0"/>
          </a:p>
          <a:p>
            <a:pPr marL="0" lvl="0" indent="0">
              <a:buFont typeface="Arial" panose="020B0604020202020204" pitchFamily="34" charset="0"/>
              <a:buNone/>
            </a:pPr>
            <a:r>
              <a:rPr lang="de-DE" b="1" dirty="0"/>
              <a:t>Quellen</a:t>
            </a:r>
            <a:r>
              <a:rPr lang="de-DE" dirty="0"/>
              <a: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BAFU (2023): Methode der ökologischen Knappheit. Online: https://</a:t>
            </a:r>
            <a:r>
              <a:rPr lang="de-DE" sz="1200" b="0" i="0" u="none" strike="noStrike" cap="none" dirty="0" err="1">
                <a:solidFill>
                  <a:schemeClr val="dk1"/>
                </a:solidFill>
                <a:effectLst/>
                <a:latin typeface="Calibri"/>
                <a:ea typeface="Calibri"/>
                <a:cs typeface="Calibri"/>
                <a:sym typeface="Calibri"/>
              </a:rPr>
              <a:t>www.bafu.admin.ch</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bafu</a:t>
            </a:r>
            <a:r>
              <a:rPr lang="de-DE" sz="1200" b="0" i="0" u="none" strike="noStrike" cap="none" dirty="0">
                <a:solidFill>
                  <a:schemeClr val="dk1"/>
                </a:solidFill>
                <a:effectLst/>
                <a:latin typeface="Calibri"/>
                <a:ea typeface="Calibri"/>
                <a:cs typeface="Calibri"/>
                <a:sym typeface="Calibri"/>
              </a:rPr>
              <a:t>/de/</a:t>
            </a:r>
            <a:r>
              <a:rPr lang="de-DE" sz="1200" b="0" i="0" u="none" strike="noStrike" cap="none" dirty="0" err="1">
                <a:solidFill>
                  <a:schemeClr val="dk1"/>
                </a:solidFill>
                <a:effectLst/>
                <a:latin typeface="Calibri"/>
                <a:ea typeface="Calibri"/>
                <a:cs typeface="Calibri"/>
                <a:sym typeface="Calibri"/>
              </a:rPr>
              <a:t>home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themen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wirtschaft</a:t>
            </a:r>
            <a:r>
              <a:rPr lang="de-DE" sz="1200" b="0" i="0" u="none" strike="noStrike" cap="none" dirty="0">
                <a:solidFill>
                  <a:schemeClr val="dk1"/>
                </a:solidFill>
                <a:effectLst/>
                <a:latin typeface="Calibri"/>
                <a:ea typeface="Calibri"/>
                <a:cs typeface="Calibri"/>
                <a:sym typeface="Calibri"/>
              </a:rPr>
              <a:t>-konsum/</a:t>
            </a:r>
            <a:r>
              <a:rPr lang="de-DE" sz="1200" b="0" i="0" u="none" strike="noStrike" cap="none" dirty="0" err="1">
                <a:solidFill>
                  <a:schemeClr val="dk1"/>
                </a:solidFill>
                <a:effectLst/>
                <a:latin typeface="Calibri"/>
                <a:ea typeface="Calibri"/>
                <a:cs typeface="Calibri"/>
                <a:sym typeface="Calibri"/>
              </a:rPr>
              <a:t>fachinformationen</a:t>
            </a:r>
            <a:r>
              <a:rPr lang="de-DE" sz="1200" b="0" i="0" u="none" strike="noStrike" cap="none" dirty="0">
                <a:solidFill>
                  <a:schemeClr val="dk1"/>
                </a:solidFill>
                <a:effectLst/>
                <a:latin typeface="Calibri"/>
                <a:ea typeface="Calibri"/>
                <a:cs typeface="Calibri"/>
                <a:sym typeface="Calibri"/>
              </a:rPr>
              <a:t>/methodische-grundlagen-von-</a:t>
            </a:r>
            <a:r>
              <a:rPr lang="de-DE" sz="1200" b="0" i="0" u="none" strike="noStrike" cap="none" dirty="0" err="1">
                <a:solidFill>
                  <a:schemeClr val="dk1"/>
                </a:solidFill>
                <a:effectLst/>
                <a:latin typeface="Calibri"/>
                <a:ea typeface="Calibri"/>
                <a:cs typeface="Calibri"/>
                <a:sym typeface="Calibri"/>
              </a:rPr>
              <a:t>oekobilanzen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methode</a:t>
            </a:r>
            <a:r>
              <a:rPr lang="de-DE" sz="1200" b="0" i="0" u="none" strike="noStrike" cap="none" dirty="0">
                <a:solidFill>
                  <a:schemeClr val="dk1"/>
                </a:solidFill>
                <a:effectLst/>
                <a:latin typeface="Calibri"/>
                <a:ea typeface="Calibri"/>
                <a:cs typeface="Calibri"/>
                <a:sym typeface="Calibri"/>
              </a:rPr>
              <a:t>-der-</a:t>
            </a:r>
            <a:r>
              <a:rPr lang="de-DE" sz="1200" b="0" i="0" u="none" strike="noStrike" cap="none" dirty="0" err="1">
                <a:solidFill>
                  <a:schemeClr val="dk1"/>
                </a:solidFill>
                <a:effectLst/>
                <a:latin typeface="Calibri"/>
                <a:ea typeface="Calibri"/>
                <a:cs typeface="Calibri"/>
                <a:sym typeface="Calibri"/>
              </a:rPr>
              <a:t>oekologischen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knappheit.html</a:t>
            </a:r>
            <a:endParaRPr lang="de-DE" sz="1200" b="0" i="0" u="none" strike="noStrike" cap="none" dirty="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err="1">
                <a:solidFill>
                  <a:schemeClr val="dk1"/>
                </a:solidFill>
                <a:effectLst/>
                <a:latin typeface="Calibri"/>
                <a:ea typeface="Calibri"/>
                <a:cs typeface="Calibri"/>
                <a:sym typeface="Calibri"/>
              </a:rPr>
              <a:t>ecobau.ch</a:t>
            </a:r>
            <a:r>
              <a:rPr lang="de-DE" sz="1200" b="0" i="0" u="none" strike="noStrike" cap="none" dirty="0">
                <a:solidFill>
                  <a:schemeClr val="dk1"/>
                </a:solidFill>
                <a:effectLst/>
                <a:latin typeface="Calibri"/>
                <a:ea typeface="Calibri"/>
                <a:cs typeface="Calibri"/>
                <a:sym typeface="Calibri"/>
              </a:rPr>
              <a:t> (2021): Ökobilanzdaten im Baubereich  2009-1-2022. Koordinationskonferenz der Bau- und Liegenschaftsorgane der öffentlichen Bauherren KBOB Bundesbehörde der Schweizerischen Eidgenossenschaft. CH-3003 Bern. Online: </a:t>
            </a:r>
            <a:r>
              <a:rPr lang="de-DE" sz="1200" b="0" i="0" u="none" strike="noStrike" cap="none" dirty="0" err="1">
                <a:solidFill>
                  <a:schemeClr val="dk1"/>
                </a:solidFill>
                <a:effectLst/>
                <a:latin typeface="Calibri"/>
                <a:ea typeface="Calibri"/>
                <a:cs typeface="Calibri"/>
                <a:sym typeface="Calibri"/>
              </a:rPr>
              <a:t>www.kbob.admin.ch</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kbob</a:t>
            </a:r>
            <a:r>
              <a:rPr lang="de-DE" sz="1200" b="0" i="0" u="none" strike="noStrike" cap="none" dirty="0">
                <a:solidFill>
                  <a:schemeClr val="dk1"/>
                </a:solidFill>
                <a:effectLst/>
                <a:latin typeface="Calibri"/>
                <a:ea typeface="Calibri"/>
                <a:cs typeface="Calibri"/>
                <a:sym typeface="Calibri"/>
              </a:rPr>
              <a:t>/de/</a:t>
            </a:r>
            <a:r>
              <a:rPr lang="de-DE" sz="1200" b="0" i="0" u="none" strike="noStrike" cap="none" dirty="0" err="1">
                <a:solidFill>
                  <a:schemeClr val="dk1"/>
                </a:solidFill>
                <a:effectLst/>
                <a:latin typeface="Calibri"/>
                <a:ea typeface="Calibri"/>
                <a:cs typeface="Calibri"/>
                <a:sym typeface="Calibri"/>
              </a:rPr>
              <a:t>home</a:t>
            </a:r>
            <a:r>
              <a:rPr lang="de-DE" sz="1200" b="0" i="0" u="none" strike="noStrike" cap="none" dirty="0">
                <a:solidFill>
                  <a:schemeClr val="dk1"/>
                </a:solidFill>
                <a:effectLst/>
                <a:latin typeface="Calibri"/>
                <a:ea typeface="Calibri"/>
                <a:cs typeface="Calibri"/>
                <a:sym typeface="Calibri"/>
              </a:rPr>
              <a:t>/themen-leistungen/nachhaltiges-bauen/</a:t>
            </a:r>
            <a:r>
              <a:rPr lang="de-DE" sz="1200" b="0" i="0" u="none" strike="noStrike" cap="none" dirty="0" err="1">
                <a:solidFill>
                  <a:schemeClr val="dk1"/>
                </a:solidFill>
                <a:effectLst/>
                <a:latin typeface="Calibri"/>
                <a:ea typeface="Calibri"/>
                <a:cs typeface="Calibri"/>
                <a:sym typeface="Calibri"/>
              </a:rPr>
              <a:t>oekobilanzdaten_baubereich.html</a:t>
            </a:r>
            <a:endParaRPr lang="de-DE" sz="1200" b="0" i="0" u="none" strike="noStrike" cap="none" dirty="0">
              <a:solidFill>
                <a:schemeClr val="dk1"/>
              </a:solidFill>
              <a:effectLst/>
              <a:latin typeface="Calibri"/>
              <a:ea typeface="Calibri"/>
              <a:cs typeface="Calibri"/>
              <a:sym typeface="Calibri"/>
            </a:endParaRPr>
          </a:p>
          <a:p>
            <a:pPr marL="171450" lvl="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Philippe, Frischknecht Rolf (2019): Ökobilanz von Aluminiumtüren. </a:t>
            </a:r>
            <a:r>
              <a:rPr lang="de-DE" sz="1200" b="0" i="0" u="none" strike="noStrike" cap="none" dirty="0" err="1">
                <a:solidFill>
                  <a:schemeClr val="dk1"/>
                </a:solidFill>
                <a:effectLst/>
                <a:latin typeface="Calibri"/>
                <a:ea typeface="Calibri"/>
                <a:cs typeface="Calibri"/>
                <a:sym typeface="Calibri"/>
              </a:rPr>
              <a:t>treeze</a:t>
            </a:r>
            <a:r>
              <a:rPr lang="de-DE" sz="1200" b="0" i="0" u="none" strike="noStrike" cap="none" dirty="0">
                <a:solidFill>
                  <a:schemeClr val="dk1"/>
                </a:solidFill>
                <a:effectLst/>
                <a:latin typeface="Calibri"/>
                <a:ea typeface="Calibri"/>
                <a:cs typeface="Calibri"/>
                <a:sym typeface="Calibri"/>
              </a:rPr>
              <a:t> Ltd., fair </a:t>
            </a:r>
            <a:r>
              <a:rPr lang="de-DE" sz="1200" b="0" i="0" u="none" strike="noStrike" cap="none" dirty="0" err="1">
                <a:solidFill>
                  <a:schemeClr val="dk1"/>
                </a:solidFill>
                <a:effectLst/>
                <a:latin typeface="Calibri"/>
                <a:ea typeface="Calibri"/>
                <a:cs typeface="Calibri"/>
                <a:sym typeface="Calibri"/>
              </a:rPr>
              <a:t>life</a:t>
            </a:r>
            <a:r>
              <a:rPr lang="de-DE" sz="1200" b="0" i="0" u="none" strike="noStrike" cap="none" dirty="0">
                <a:solidFill>
                  <a:schemeClr val="dk1"/>
                </a:solidFill>
                <a:effectLst/>
                <a:latin typeface="Calibri"/>
                <a:ea typeface="Calibri"/>
                <a:cs typeface="Calibri"/>
                <a:sym typeface="Calibri"/>
              </a:rPr>
              <a:t> </a:t>
            </a:r>
            <a:r>
              <a:rPr lang="de-DE" sz="1200" b="0" i="0" u="none" strike="noStrike" cap="none" dirty="0" err="1">
                <a:solidFill>
                  <a:schemeClr val="dk1"/>
                </a:solidFill>
                <a:effectLst/>
                <a:latin typeface="Calibri"/>
                <a:ea typeface="Calibri"/>
                <a:cs typeface="Calibri"/>
                <a:sym typeface="Calibri"/>
              </a:rPr>
              <a:t>cycle</a:t>
            </a:r>
            <a:r>
              <a:rPr lang="de-DE" sz="1200" b="0" i="0" u="none" strike="noStrike" cap="none" dirty="0">
                <a:solidFill>
                  <a:schemeClr val="dk1"/>
                </a:solidFill>
                <a:effectLst/>
                <a:latin typeface="Calibri"/>
                <a:ea typeface="Calibri"/>
                <a:cs typeface="Calibri"/>
                <a:sym typeface="Calibri"/>
              </a:rPr>
              <a:t> </a:t>
            </a:r>
            <a:r>
              <a:rPr lang="de-DE" sz="1200" b="0" i="0" u="none" strike="noStrike" cap="none" dirty="0" err="1">
                <a:solidFill>
                  <a:schemeClr val="dk1"/>
                </a:solidFill>
                <a:effectLst/>
                <a:latin typeface="Calibri"/>
                <a:ea typeface="Calibri"/>
                <a:cs typeface="Calibri"/>
                <a:sym typeface="Calibri"/>
              </a:rPr>
              <a:t>thinking</a:t>
            </a:r>
            <a:r>
              <a:rPr lang="de-DE" sz="1200" b="0" i="0" u="none" strike="noStrike" cap="none" dirty="0">
                <a:solidFill>
                  <a:schemeClr val="dk1"/>
                </a:solidFill>
                <a:effectLst/>
                <a:latin typeface="Calibri"/>
                <a:ea typeface="Calibri"/>
                <a:cs typeface="Calibri"/>
                <a:sym typeface="Calibri"/>
              </a:rPr>
              <a:t>. CH-8610 Uster. 26.08.2019. Online: </a:t>
            </a:r>
            <a:r>
              <a:rPr lang="de-DE" sz="1200" b="0" i="0" u="sng" strike="noStrike" cap="none" dirty="0">
                <a:solidFill>
                  <a:schemeClr val="dk1"/>
                </a:solidFill>
                <a:effectLst/>
                <a:latin typeface="Calibri"/>
                <a:ea typeface="Calibri"/>
                <a:cs typeface="Calibri"/>
                <a:sym typeface="Calibri"/>
                <a:hlinkClick r:id="rId3"/>
              </a:rPr>
              <a:t>https://treeze.ch/fileadmin/user_upload/downloads/Publications/Case_Studies/Building_and_Construction/575-Oekobilanz-Aluminiumt%C3%BCren-v1.3.pdf</a:t>
            </a:r>
            <a:r>
              <a:rPr lang="de-DE" i="0" dirty="0">
                <a:effectLst/>
              </a:rPr>
              <a:t> </a:t>
            </a:r>
            <a:endParaRPr lang="de-DE" i="0" dirty="0"/>
          </a:p>
          <a:p>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70</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80687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71</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C0AF91B-5B6D-86F4-790E-3BC8B79C2DED}"/>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3983EA8A-4AED-E76A-CFC8-8A1B974350F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67926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12553675649_2_41:notes"/>
          <p:cNvSpPr>
            <a:spLocks noGrp="1" noRot="1" noChangeAspect="1"/>
          </p:cNvSpPr>
          <p:nvPr>
            <p:ph type="sldImg" idx="2"/>
          </p:nvPr>
        </p:nvSpPr>
        <p:spPr>
          <a:xfrm>
            <a:off x="67786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8" name="Google Shape;848;g12553675649_2_41:notes"/>
          <p:cNvSpPr txBox="1">
            <a:spLocks noGrp="1"/>
          </p:cNvSpPr>
          <p:nvPr>
            <p:ph type="body" idx="1"/>
          </p:nvPr>
        </p:nvSpPr>
        <p:spPr>
          <a:xfrm>
            <a:off x="678511" y="4713144"/>
            <a:ext cx="5431248" cy="4465291"/>
          </a:xfrm>
          <a:prstGeom prst="rect">
            <a:avLst/>
          </a:prstGeom>
          <a:noFill/>
          <a:ln>
            <a:noFill/>
          </a:ln>
        </p:spPr>
        <p:txBody>
          <a:bodyPr spcFirstLastPara="1" wrap="square" lIns="88714" tIns="88714" rIns="88714" bIns="88714" anchor="t" anchorCtr="0">
            <a:noAutofit/>
          </a:bodyPr>
          <a:lstStyle/>
          <a:p>
            <a:pPr marL="182563" indent="-182563">
              <a:spcBef>
                <a:spcPts val="349"/>
              </a:spcBef>
              <a:buFont typeface="Arial" panose="020B0604020202020204" pitchFamily="34" charset="0"/>
              <a:buChar char="•"/>
            </a:pPr>
            <a:r>
              <a:rPr lang="de-DE" dirty="0"/>
              <a:t>Aluminium ist ein gutes Konstruktionsmaterial mit vielen Vorteilen, aber dem Nachteil der hohen Umweltwirkungen. Hierbei fallen insbesondere der hohe Energieverbrauch für die Schmelzflusselektrolyse, die Nutzung von Natriumhydroxid für die Abscheidung von Rotschlamm sowie der Abbau in biologisch sensitiven Gebieten (Urwäldern) ins Gewicht.</a:t>
            </a:r>
          </a:p>
          <a:p>
            <a:pPr marL="182563" indent="-182563">
              <a:spcBef>
                <a:spcPts val="349"/>
              </a:spcBef>
              <a:buFont typeface="Arial" panose="020B0604020202020204" pitchFamily="34" charset="0"/>
              <a:buChar char="•"/>
            </a:pPr>
            <a:r>
              <a:rPr lang="de-DE" dirty="0"/>
              <a:t>In der ersten Aufgabe sollen die Aufwendungen für die Ressourcen bestimmt werden. Hierbei wird die Annahme getroffen, dass die Emissionen für die Nutzung von Strom gemäß dem deutschen Strommix berechnet werden. Wenn das Aluminium in Norwegen oder Island hergestellt werden würde, würde der Stromfaktor deutlich geringer ausfallen das die beiden Länder über einen wesentlich höheren EE-Anteil verfügen. </a:t>
            </a:r>
          </a:p>
          <a:p>
            <a:pPr marL="182563" indent="-182563">
              <a:spcBef>
                <a:spcPts val="349"/>
              </a:spcBef>
              <a:buFont typeface="Arial" panose="020B0604020202020204" pitchFamily="34" charset="0"/>
              <a:buChar char="•"/>
            </a:pPr>
            <a:r>
              <a:rPr lang="de-DE" dirty="0"/>
              <a:t>Bitte berechnen Sie die den Energieaufwand und die damit verbunden Emissionen des Einsatzes von elektrischer Energie für die Produktion eines Fahrradrahmens in Deutschland ohne die Nutzung von Recyclingmaterial (nächste Aufgabe). </a:t>
            </a:r>
            <a:endParaRPr dirty="0"/>
          </a:p>
          <a:p>
            <a:pPr marL="182563" indent="-182563">
              <a:spcBef>
                <a:spcPts val="349"/>
              </a:spcBef>
              <a:buFont typeface="Arial" panose="020B0604020202020204" pitchFamily="34" charset="0"/>
              <a:buChar char="•"/>
            </a:pPr>
            <a:r>
              <a:rPr lang="de-DE" dirty="0"/>
              <a:t>Die Werte für die Aluminiumherstellung finden Sie in der Tabelle ober rechts auf dieser Folie.      </a:t>
            </a:r>
          </a:p>
          <a:p>
            <a:pPr marL="182563" indent="-182563">
              <a:spcBef>
                <a:spcPts val="349"/>
              </a:spcBef>
              <a:buFont typeface="Arial" panose="020B0604020202020204" pitchFamily="34" charset="0"/>
              <a:buChar char="•"/>
            </a:pPr>
            <a:endParaRPr lang="de-DE" dirty="0"/>
          </a:p>
          <a:p>
            <a:pPr marL="0" indent="0">
              <a:spcBef>
                <a:spcPts val="349"/>
              </a:spcBef>
              <a:buFont typeface="Arial" panose="020B0604020202020204" pitchFamily="34" charset="0"/>
              <a:buNone/>
            </a:pPr>
            <a:r>
              <a:rPr lang="de-DE" b="1" dirty="0"/>
              <a:t>Quellen</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Agora Energiewende / Fraunhofer ISI / Umweltbundesamt (2020): CO2-Minderung mit einer Wärmepumpe gegenüber Gaskessel + Solarthermie. Online: https://static.agora-energiewende.de/fileadmin/Projekte/2022/2022-04_DE_Scaling_up_heat_pumps/Waermepumpen_Praesentation.pdf</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Aluminiumführung (o.J.): Fahrradrahmenmaterialien. Online: https://aluminium-guide.com/de/velosipednaya-rama-alyuminievye-splavy-6061-i-7005/</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Mtb news (2007): Rahmengewicht – die ultimative Übersicht. Online: https://www.mtb-news.de/forum/t/rahmen-gewicht-die-ultimative-uebersicht.286216/</a:t>
            </a:r>
            <a:endParaRPr dirty="0"/>
          </a:p>
        </p:txBody>
      </p:sp>
      <p:sp>
        <p:nvSpPr>
          <p:cNvPr id="849" name="Google Shape;849;g12553675649_2_41: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72</a:t>
            </a:fld>
            <a:endParaRPr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D7BF4D89-F956-AAB5-B3EA-2422F68C11CC}"/>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60033E3A-5F41-6389-7D34-422D5751F54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7599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12553675649_2_52:notes"/>
          <p:cNvSpPr>
            <a:spLocks noGrp="1" noRot="1" noChangeAspect="1"/>
          </p:cNvSpPr>
          <p:nvPr>
            <p:ph type="sldImg" idx="2"/>
          </p:nvPr>
        </p:nvSpPr>
        <p:spPr>
          <a:xfrm>
            <a:off x="684213" y="547688"/>
            <a:ext cx="5400675" cy="4049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9" name="Google Shape;859;g12553675649_2_52:notes"/>
          <p:cNvSpPr txBox="1">
            <a:spLocks noGrp="1"/>
          </p:cNvSpPr>
          <p:nvPr>
            <p:ph type="body" idx="1"/>
          </p:nvPr>
        </p:nvSpPr>
        <p:spPr>
          <a:xfrm>
            <a:off x="678511" y="4713144"/>
            <a:ext cx="5431248" cy="4465291"/>
          </a:xfrm>
          <a:prstGeom prst="rect">
            <a:avLst/>
          </a:prstGeom>
          <a:noFill/>
          <a:ln>
            <a:noFill/>
          </a:ln>
        </p:spPr>
        <p:txBody>
          <a:bodyPr spcFirstLastPara="1" wrap="square" lIns="88714" tIns="88714" rIns="88714" bIns="88714" anchor="t" anchorCtr="0">
            <a:noAutofit/>
          </a:bodyPr>
          <a:lstStyle/>
          <a:p>
            <a:pPr marL="171450" lvl="0" indent="-171450">
              <a:spcBef>
                <a:spcPts val="360"/>
              </a:spcBef>
              <a:buSzPts val="2000"/>
              <a:buFont typeface="Arial" panose="020B0604020202020204" pitchFamily="34" charset="0"/>
              <a:buChar char="•"/>
            </a:pPr>
            <a:r>
              <a:rPr lang="de-DE" sz="1200" dirty="0"/>
              <a:t>Ergebnis: Die Produktion von neuem Material ist mir ca. 32 kg CO2-Äq, ca. 0,2 kg NaOH und Cao verbunden</a:t>
            </a:r>
          </a:p>
          <a:p>
            <a:pPr marL="171450" indent="-171450">
              <a:spcBef>
                <a:spcPts val="360"/>
              </a:spcBef>
              <a:buSzPts val="2000"/>
              <a:buFont typeface="Arial" panose="020B0604020202020204" pitchFamily="34" charset="0"/>
              <a:buChar char="•"/>
            </a:pPr>
            <a:r>
              <a:rPr lang="de-DE" sz="1200" dirty="0"/>
              <a:t>Aufgabe: Berechnen sie den Ressourcenverbrauch unter der Annahme von 75% Sekundäraluminium</a:t>
            </a:r>
          </a:p>
          <a:p>
            <a:pPr marL="171450" indent="-171450">
              <a:spcBef>
                <a:spcPts val="360"/>
              </a:spcBef>
              <a:buSzPts val="2000"/>
              <a:buFont typeface="Arial" panose="020B0604020202020204" pitchFamily="34" charset="0"/>
              <a:buChar char="•"/>
            </a:pPr>
            <a:r>
              <a:rPr lang="de-DE" sz="1200" dirty="0"/>
              <a:t>Bestimmen Sie die THG-Emissionen für den Stromverbrauch. </a:t>
            </a:r>
          </a:p>
          <a:p>
            <a:pPr marL="171450" indent="-171450">
              <a:spcBef>
                <a:spcPts val="360"/>
              </a:spcBef>
              <a:buSzPts val="2000"/>
              <a:buFont typeface="Arial" panose="020B0604020202020204" pitchFamily="34" charset="0"/>
              <a:buChar char="•"/>
            </a:pPr>
            <a:r>
              <a:rPr lang="de-DE" dirty="0"/>
              <a:t>Den Wasserverbrauch der verwendeten Chemikalien können Sie beim Recycling vernachlässigen.</a:t>
            </a:r>
          </a:p>
          <a:p>
            <a:pPr marL="0" indent="0">
              <a:spcBef>
                <a:spcPts val="349"/>
              </a:spcBef>
              <a:buFont typeface="Arial" panose="020B0604020202020204" pitchFamily="34" charset="0"/>
              <a:buNone/>
            </a:pPr>
            <a:r>
              <a:rPr lang="de-DE" b="1" dirty="0"/>
              <a:t>Quellen</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Agora Energiewende / Fraunhofer ISI / Umweltbundesamt (2020): CO2-Minderung mit einer Wärmepumpe gegenüber Gaskessel + Solarthermie. Online: https://</a:t>
            </a:r>
            <a:r>
              <a:rPr lang="de-DE" dirty="0" err="1"/>
              <a:t>static.agora-energiewende.de</a:t>
            </a:r>
            <a:r>
              <a:rPr lang="de-DE" dirty="0"/>
              <a:t>/</a:t>
            </a:r>
            <a:r>
              <a:rPr lang="de-DE" dirty="0" err="1"/>
              <a:t>fileadmin</a:t>
            </a:r>
            <a:r>
              <a:rPr lang="de-DE" dirty="0"/>
              <a:t>/Projekte/2022/2022-04_DE_Scaling_up_heat_pumps/</a:t>
            </a:r>
            <a:r>
              <a:rPr lang="de-DE" dirty="0" err="1"/>
              <a:t>Waermepumpen_Praesentation.pdf</a:t>
            </a:r>
            <a:endParaRPr lang="de-DE" dirty="0"/>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Aluminiumführung (o.J.): Fahrradrahmenmaterialien. Online: https://aluminium-</a:t>
            </a:r>
            <a:r>
              <a:rPr lang="de-DE" dirty="0" err="1"/>
              <a:t>guide.com</a:t>
            </a:r>
            <a:r>
              <a:rPr lang="de-DE" dirty="0"/>
              <a:t>/de/velosipednaya-rama-alyuminievye-splavy-6061-i-7005/</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err="1"/>
              <a:t>Mtb</a:t>
            </a:r>
            <a:r>
              <a:rPr lang="de-DE" dirty="0"/>
              <a:t> </a:t>
            </a:r>
            <a:r>
              <a:rPr lang="de-DE" dirty="0" err="1"/>
              <a:t>news</a:t>
            </a:r>
            <a:r>
              <a:rPr lang="de-DE" dirty="0"/>
              <a:t> (2007): Rahmengewicht – die ultimative Übersicht. Online: https://</a:t>
            </a:r>
            <a:r>
              <a:rPr lang="de-DE" dirty="0" err="1"/>
              <a:t>www.mtb-news.de</a:t>
            </a:r>
            <a:r>
              <a:rPr lang="de-DE" dirty="0"/>
              <a:t>/</a:t>
            </a:r>
            <a:r>
              <a:rPr lang="de-DE" dirty="0" err="1"/>
              <a:t>forum</a:t>
            </a:r>
            <a:r>
              <a:rPr lang="de-DE" dirty="0"/>
              <a:t>/t/rahmen-gewicht-die-ultimative-uebersicht.286216/</a:t>
            </a:r>
          </a:p>
          <a:p>
            <a:pPr marL="182563" indent="-182563">
              <a:spcBef>
                <a:spcPts val="349"/>
              </a:spcBef>
            </a:pPr>
            <a:endParaRPr dirty="0"/>
          </a:p>
        </p:txBody>
      </p:sp>
      <p:sp>
        <p:nvSpPr>
          <p:cNvPr id="860" name="Google Shape;860;g12553675649_2_52: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73</a:t>
            </a:fld>
            <a:endParaRPr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60DE5365-E11C-1F28-E030-0308A5955CED}"/>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70176DB5-C3DF-19EA-5625-21C99697E8F4}"/>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8625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12553675649_2_52:notes"/>
          <p:cNvSpPr>
            <a:spLocks noGrp="1" noRot="1" noChangeAspect="1"/>
          </p:cNvSpPr>
          <p:nvPr>
            <p:ph type="sldImg" idx="2"/>
          </p:nvPr>
        </p:nvSpPr>
        <p:spPr>
          <a:xfrm>
            <a:off x="684213" y="547688"/>
            <a:ext cx="5400675" cy="4049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9" name="Google Shape;859;g12553675649_2_52:notes"/>
          <p:cNvSpPr txBox="1">
            <a:spLocks noGrp="1"/>
          </p:cNvSpPr>
          <p:nvPr>
            <p:ph type="body" idx="1"/>
          </p:nvPr>
        </p:nvSpPr>
        <p:spPr>
          <a:xfrm>
            <a:off x="678511" y="4713144"/>
            <a:ext cx="5431248" cy="4465291"/>
          </a:xfrm>
          <a:prstGeom prst="rect">
            <a:avLst/>
          </a:prstGeom>
          <a:noFill/>
          <a:ln>
            <a:noFill/>
          </a:ln>
        </p:spPr>
        <p:txBody>
          <a:bodyPr spcFirstLastPara="1" wrap="square" lIns="88714" tIns="88714" rIns="88714" bIns="88714" anchor="t" anchorCtr="0">
            <a:noAutofit/>
          </a:bodyPr>
          <a:lstStyle/>
          <a:p>
            <a:pPr marL="171450" lvl="0" indent="-171450">
              <a:spcBef>
                <a:spcPts val="360"/>
              </a:spcBef>
              <a:buSzPts val="2000"/>
              <a:buFont typeface="Arial" panose="020B0604020202020204" pitchFamily="34" charset="0"/>
              <a:buChar char="•"/>
            </a:pPr>
            <a:r>
              <a:rPr lang="de-DE" sz="1200" dirty="0"/>
              <a:t>Ergebnis: Die Produktion von neuem Material ist mir ca. 32 kg CO</a:t>
            </a:r>
            <a:r>
              <a:rPr lang="de-DE" sz="1200" baseline="-25000" dirty="0"/>
              <a:t>2</a:t>
            </a:r>
            <a:r>
              <a:rPr lang="de-DE" sz="1200" dirty="0"/>
              <a:t>-Äq, ca. 0,2 kg NaOH und Cao verbunden</a:t>
            </a:r>
          </a:p>
          <a:p>
            <a:pPr marL="171450" lvl="0" indent="-171450">
              <a:spcBef>
                <a:spcPts val="360"/>
              </a:spcBef>
              <a:buSzPts val="2000"/>
              <a:buFont typeface="Arial" panose="020B0604020202020204" pitchFamily="34" charset="0"/>
              <a:buChar char="•"/>
            </a:pPr>
            <a:r>
              <a:rPr lang="de-DE" sz="1200" dirty="0"/>
              <a:t>Verwendet man hingegen 75% Sekundäraluminium, so reduzieren sich die THG-Emissionen auf 3,5 kg.</a:t>
            </a:r>
          </a:p>
          <a:p>
            <a:pPr marL="0" indent="0">
              <a:spcBef>
                <a:spcPts val="349"/>
              </a:spcBef>
              <a:buFont typeface="Arial" panose="020B0604020202020204" pitchFamily="34" charset="0"/>
              <a:buNone/>
            </a:pPr>
            <a:r>
              <a:rPr lang="de-DE" b="1" dirty="0"/>
              <a:t>Quellen</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Agora Energiewende / Fraunhofer ISI / Umweltbundesamt (2020): CO2-Minderung mit einer Wärmepumpe gegenüber Gaskessel + Solarthermie. Online: https://</a:t>
            </a:r>
            <a:r>
              <a:rPr lang="de-DE" dirty="0" err="1"/>
              <a:t>static.agora-energiewende.de</a:t>
            </a:r>
            <a:r>
              <a:rPr lang="de-DE" dirty="0"/>
              <a:t>/</a:t>
            </a:r>
            <a:r>
              <a:rPr lang="de-DE" dirty="0" err="1"/>
              <a:t>fileadmin</a:t>
            </a:r>
            <a:r>
              <a:rPr lang="de-DE" dirty="0"/>
              <a:t>/Projekte/2022/2022-04_DE_Scaling_up_heat_pumps/</a:t>
            </a:r>
            <a:r>
              <a:rPr lang="de-DE" dirty="0" err="1"/>
              <a:t>Waermepumpen_Praesentation.pdf</a:t>
            </a:r>
            <a:endParaRPr lang="de-DE" dirty="0"/>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Aluminiumführung (o.J.): Fahrradrahmenmaterialien. Online: https://aluminium-</a:t>
            </a:r>
            <a:r>
              <a:rPr lang="de-DE" dirty="0" err="1"/>
              <a:t>guide.com</a:t>
            </a:r>
            <a:r>
              <a:rPr lang="de-DE" dirty="0"/>
              <a:t>/de/velosipednaya-rama-alyuminievye-splavy-6061-i-7005/</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err="1"/>
              <a:t>Mtb</a:t>
            </a:r>
            <a:r>
              <a:rPr lang="de-DE" dirty="0"/>
              <a:t> </a:t>
            </a:r>
            <a:r>
              <a:rPr lang="de-DE" dirty="0" err="1"/>
              <a:t>news</a:t>
            </a:r>
            <a:r>
              <a:rPr lang="de-DE" dirty="0"/>
              <a:t> (2007): Rahmengewicht – die ultimative Übersicht. Online: https://</a:t>
            </a:r>
            <a:r>
              <a:rPr lang="de-DE" dirty="0" err="1"/>
              <a:t>www.mtb-news.de</a:t>
            </a:r>
            <a:r>
              <a:rPr lang="de-DE" dirty="0"/>
              <a:t>/</a:t>
            </a:r>
            <a:r>
              <a:rPr lang="de-DE" dirty="0" err="1"/>
              <a:t>forum</a:t>
            </a:r>
            <a:r>
              <a:rPr lang="de-DE" dirty="0"/>
              <a:t>/t/rahmen-gewicht-die-ultimative-uebersicht.286216/</a:t>
            </a:r>
          </a:p>
          <a:p>
            <a:pPr marL="182563" indent="-182563">
              <a:spcBef>
                <a:spcPts val="349"/>
              </a:spcBef>
            </a:pPr>
            <a:endParaRPr dirty="0"/>
          </a:p>
        </p:txBody>
      </p:sp>
      <p:sp>
        <p:nvSpPr>
          <p:cNvPr id="860" name="Google Shape;860;g12553675649_2_52: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74</a:t>
            </a:fld>
            <a:endParaRPr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60DE5365-E11C-1F28-E030-0308A5955CED}"/>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70176DB5-C3DF-19EA-5625-21C99697E8F4}"/>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20995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125fcd04b9a_0_59:notes"/>
          <p:cNvSpPr>
            <a:spLocks noGrp="1" noRot="1" noChangeAspect="1"/>
          </p:cNvSpPr>
          <p:nvPr>
            <p:ph type="sldImg" idx="2"/>
          </p:nvPr>
        </p:nvSpPr>
        <p:spPr>
          <a:xfrm>
            <a:off x="68421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0" name="Google Shape;880;g125fcd04b9a_0_59:notes"/>
          <p:cNvSpPr txBox="1">
            <a:spLocks noGrp="1"/>
          </p:cNvSpPr>
          <p:nvPr>
            <p:ph type="body" idx="1"/>
          </p:nvPr>
        </p:nvSpPr>
        <p:spPr>
          <a:xfrm>
            <a:off x="678511" y="4713144"/>
            <a:ext cx="5431248" cy="4465291"/>
          </a:xfrm>
          <a:prstGeom prst="rect">
            <a:avLst/>
          </a:prstGeom>
          <a:noFill/>
          <a:ln>
            <a:noFill/>
          </a:ln>
        </p:spPr>
        <p:txBody>
          <a:bodyPr spcFirstLastPara="1" wrap="square" lIns="88714" tIns="88714" rIns="88714" bIns="88714" anchor="t" anchorCtr="0">
            <a:noAutofit/>
          </a:bodyPr>
          <a:lstStyle/>
          <a:p>
            <a:pPr marL="171450" indent="-171450">
              <a:spcBef>
                <a:spcPts val="349"/>
              </a:spcBef>
              <a:buFont typeface="Arial" panose="020B0604020202020204" pitchFamily="34" charset="0"/>
              <a:buChar char="•"/>
            </a:pPr>
            <a:r>
              <a:rPr lang="de-DE" dirty="0"/>
              <a:t>Die ökologische Dimension ist aber nur eine der drei Dimensionen, die Einfluss hat sowohl auf das Angebot von Produzenten als auch auf der Käuferseite.</a:t>
            </a:r>
          </a:p>
          <a:p>
            <a:pPr marL="171450" indent="-171450">
              <a:spcBef>
                <a:spcPts val="349"/>
              </a:spcBef>
              <a:buFont typeface="Arial" panose="020B0604020202020204" pitchFamily="34" charset="0"/>
              <a:buChar char="•"/>
            </a:pPr>
            <a:r>
              <a:rPr lang="de-DE" dirty="0"/>
              <a:t>In der Wertschöpfungskette verteilen sich die ursprünglichen Rohstoffkosten auf viele Arbeitsschritte, die sehr arbeitsintensiv und damit auch von den Arbeitskosten bestimmt sind. </a:t>
            </a:r>
          </a:p>
          <a:p>
            <a:pPr marL="171450" indent="-171450">
              <a:spcBef>
                <a:spcPts val="349"/>
              </a:spcBef>
              <a:buFont typeface="Arial" panose="020B0604020202020204" pitchFamily="34" charset="0"/>
              <a:buChar char="•"/>
            </a:pPr>
            <a:r>
              <a:rPr lang="de-DE" dirty="0"/>
              <a:t>Umweltkosten werden nur in den seltensten Fällen in die Wertschöpfungskette integriert. Dies ist einer der Gründe, warum der Großteil der Fahrradrahmen in China gefertigt wird. China produzierte 2019 nahezu ein Drittel aller Fahrräder, danach folgen Taiwan und die Niederlande. Das weltweite Exportvolumen betrug ca. 7,9 Mrd. Euro (ohne E-Bikes).</a:t>
            </a:r>
            <a:endParaRPr dirty="0"/>
          </a:p>
          <a:p>
            <a:pPr marL="171450" indent="-171450">
              <a:spcBef>
                <a:spcPts val="349"/>
              </a:spcBef>
              <a:buFont typeface="Arial" panose="020B0604020202020204" pitchFamily="34" charset="0"/>
              <a:buChar char="•"/>
            </a:pPr>
            <a:r>
              <a:rPr lang="de-DE" dirty="0"/>
              <a:t>Bitte berechnen sie den Kosten-Anteil des "Rohstoffs Aluminium", der über die Wertschöpfungskette weitergegeben wird. </a:t>
            </a:r>
            <a:endParaRPr dirty="0"/>
          </a:p>
          <a:p>
            <a:pPr marL="182563" indent="-182563">
              <a:spcBef>
                <a:spcPts val="349"/>
              </a:spcBef>
            </a:pPr>
            <a:r>
              <a:rPr lang="de-DE" b="1" dirty="0"/>
              <a:t>Quellen:</a:t>
            </a:r>
            <a:endParaRPr b="1" dirty="0"/>
          </a:p>
          <a:p>
            <a:pPr marL="182563" marR="0" lvl="0" indent="-182563"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100" dirty="0"/>
              <a:t>Aluminiumführung (o.J.): Fahrradrahmenmaterialien. Online: https://aluminium-</a:t>
            </a:r>
            <a:r>
              <a:rPr lang="de-DE" sz="1100" dirty="0" err="1"/>
              <a:t>guide.com</a:t>
            </a:r>
            <a:r>
              <a:rPr lang="de-DE" sz="1100" dirty="0"/>
              <a:t>/de/velosipednaya-rama-alyuminievye-splavy-6061-i-7005/</a:t>
            </a:r>
          </a:p>
          <a:p>
            <a:pPr marL="182563" indent="-182563">
              <a:spcBef>
                <a:spcPts val="349"/>
              </a:spcBef>
              <a:buFont typeface="Arial" panose="020B0604020202020204" pitchFamily="34" charset="0"/>
              <a:buChar char="•"/>
            </a:pPr>
            <a:r>
              <a:rPr lang="de-DE" sz="1100" dirty="0"/>
              <a:t>GDA, 2005 "Die deutsche Aluminiumindustrie -  Bedeutender Wirtschaftsfaktor über die gesamte Wertschöpfungskette„ Online: </a:t>
            </a:r>
            <a:r>
              <a:rPr lang="de-DE" sz="1100" u="sng" dirty="0">
                <a:solidFill>
                  <a:schemeClr val="hlink"/>
                </a:solidFill>
                <a:hlinkClick r:id="rId3" invalidUrl="http://www.aluinfo.de/files/_media/dokumente/Downloads/Broschueren/Broschueren des GDA/GDA_Wertschoepfungskette.pdf"/>
              </a:rPr>
              <a:t>http://www.aluinfo.de/files/_media/dokumente/Downloads/Broschueren/Broschueren%20des%20GDA/GDA_Wertschoepfungskette.pdf</a:t>
            </a:r>
            <a:endParaRPr lang="de-DE" sz="1100" u="sng" dirty="0">
              <a:solidFill>
                <a:schemeClr val="hlink"/>
              </a:solidFill>
            </a:endParaRPr>
          </a:p>
          <a:p>
            <a:pPr marL="182563" marR="0" lvl="0" indent="-182563"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100" dirty="0"/>
              <a:t>Umweltbundesamt 2019: "Aluminium Factsheet„ Online: </a:t>
            </a:r>
            <a:r>
              <a:rPr lang="de-DE" sz="1100" u="sng" dirty="0">
                <a:solidFill>
                  <a:schemeClr val="hlink"/>
                </a:solidFill>
                <a:hlinkClick r:id="rId4"/>
              </a:rPr>
              <a:t>www.umweltbundesamt.de/sites/default/files/medien/3521/dokumente/factsheet-aluminium_fi_barrierefrei.pdf</a:t>
            </a:r>
            <a:r>
              <a:rPr lang="de-DE" sz="1100" dirty="0"/>
              <a:t> </a:t>
            </a:r>
          </a:p>
          <a:p>
            <a:pPr marL="182563" marR="0" lvl="0" indent="-182563"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100" b="0" u="none" dirty="0">
                <a:solidFill>
                  <a:schemeClr val="hlink"/>
                </a:solidFill>
              </a:rPr>
              <a:t>Weltexporte (2021): </a:t>
            </a:r>
            <a:r>
              <a:rPr lang="de-DE" sz="1200" b="0" i="0" u="none" strike="noStrike" cap="none" dirty="0">
                <a:solidFill>
                  <a:schemeClr val="dk1"/>
                </a:solidFill>
                <a:effectLst/>
                <a:latin typeface="Calibri"/>
                <a:ea typeface="Calibri"/>
                <a:cs typeface="Calibri"/>
                <a:sym typeface="Calibri"/>
              </a:rPr>
              <a:t>Die größten Exportländer von Fahrrädern</a:t>
            </a:r>
            <a:r>
              <a:rPr lang="de-DE" sz="1100" b="0" u="none" dirty="0"/>
              <a:t>. </a:t>
            </a:r>
            <a:r>
              <a:rPr lang="de-DE" sz="1100" u="none" dirty="0"/>
              <a:t>Online https://www.weltexporte.de/fahrrad-exporte/#</a:t>
            </a:r>
            <a:endParaRPr dirty="0"/>
          </a:p>
          <a:p>
            <a:pPr marL="443646" indent="-221823">
              <a:spcBef>
                <a:spcPts val="349"/>
              </a:spcBef>
            </a:pPr>
            <a:endParaRPr dirty="0"/>
          </a:p>
        </p:txBody>
      </p:sp>
      <p:sp>
        <p:nvSpPr>
          <p:cNvPr id="881" name="Google Shape;881;g125fcd04b9a_0_59: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75</a:t>
            </a:fld>
            <a:endParaRPr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AB76274B-9BEE-395D-816C-EEDACD77533F}"/>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605B5089-E16E-BB0D-E394-C52977DF51C3}"/>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022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125fcd04b9a_0_50:notes"/>
          <p:cNvSpPr>
            <a:spLocks noGrp="1" noRot="1" noChangeAspect="1"/>
          </p:cNvSpPr>
          <p:nvPr>
            <p:ph type="sldImg" idx="2"/>
          </p:nvPr>
        </p:nvSpPr>
        <p:spPr>
          <a:xfrm>
            <a:off x="68421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1" name="Google Shape;891;g125fcd04b9a_0_50:notes"/>
          <p:cNvSpPr txBox="1">
            <a:spLocks noGrp="1"/>
          </p:cNvSpPr>
          <p:nvPr>
            <p:ph type="body" idx="1"/>
          </p:nvPr>
        </p:nvSpPr>
        <p:spPr>
          <a:xfrm>
            <a:off x="678511" y="4713144"/>
            <a:ext cx="5431248" cy="4465291"/>
          </a:xfrm>
          <a:prstGeom prst="rect">
            <a:avLst/>
          </a:prstGeom>
          <a:noFill/>
          <a:ln>
            <a:noFill/>
          </a:ln>
        </p:spPr>
        <p:txBody>
          <a:bodyPr spcFirstLastPara="1" wrap="square" lIns="88714" tIns="88714" rIns="88714" bIns="88714" anchor="t" anchorCtr="0">
            <a:noAutofit/>
          </a:bodyPr>
          <a:lstStyle/>
          <a:p>
            <a:pPr marL="0" indent="0">
              <a:spcBef>
                <a:spcPts val="349"/>
              </a:spcBef>
            </a:pPr>
            <a:r>
              <a:rPr lang="de-DE" dirty="0"/>
              <a:t>Die ursprünglichen Materialkosten spielen im Endprodukt keine Rolle. Zentral ist deshalb die Frage: Welche Kosten könnte das Bauxit haben, wenn höhere Umweltstandards angelegt werden. Diskutieren Sie</a:t>
            </a:r>
            <a:endParaRPr dirty="0"/>
          </a:p>
          <a:p>
            <a:pPr marL="166368" indent="-166368">
              <a:spcBef>
                <a:spcPts val="349"/>
              </a:spcBef>
              <a:buFont typeface="Arial"/>
              <a:buChar char="•"/>
            </a:pPr>
            <a:r>
              <a:rPr lang="de-DE" dirty="0"/>
              <a:t>Welche Rolle spielt der Bauxitpreis beim Fahrradrahmen?</a:t>
            </a:r>
            <a:endParaRPr dirty="0"/>
          </a:p>
          <a:p>
            <a:pPr marL="166368" indent="-166368">
              <a:spcBef>
                <a:spcPts val="349"/>
              </a:spcBef>
              <a:buFont typeface="Arial"/>
              <a:buChar char="•"/>
            </a:pPr>
            <a:r>
              <a:rPr lang="de-DE" dirty="0"/>
              <a:t>Welche Kosten werden wesentlich von Arbeits- und welche von Energie- und Ressourcenkosten bestimmt?</a:t>
            </a:r>
          </a:p>
          <a:p>
            <a:pPr marL="166368" indent="-166368">
              <a:spcBef>
                <a:spcPts val="349"/>
              </a:spcBef>
              <a:buFont typeface="Arial"/>
              <a:buChar char="•"/>
            </a:pPr>
            <a:r>
              <a:rPr lang="de-DE" dirty="0"/>
              <a:t>An welchen Stellen könnten die Kosten für die Nachhaltigkeit eine Rolle spielen?</a:t>
            </a:r>
            <a:endParaRPr dirty="0"/>
          </a:p>
          <a:p>
            <a:pPr marL="166368" indent="-166368">
              <a:spcBef>
                <a:spcPts val="349"/>
              </a:spcBef>
              <a:buFont typeface="Arial"/>
              <a:buChar char="•"/>
            </a:pPr>
            <a:r>
              <a:rPr lang="de-DE" dirty="0"/>
              <a:t>Was hilft Ressourcenschutz und Nachhaltigkeit neben einem möglichst hohen Anteil an Recycling-Aluminium?  </a:t>
            </a:r>
            <a:endParaRPr dirty="0"/>
          </a:p>
          <a:p>
            <a:pPr marL="182563" indent="-182563">
              <a:spcBef>
                <a:spcPts val="349"/>
              </a:spcBef>
            </a:pPr>
            <a:r>
              <a:rPr lang="de-DE" b="1" dirty="0"/>
              <a:t>Quellen:</a:t>
            </a:r>
          </a:p>
          <a:p>
            <a:pPr marL="182563" marR="0" lvl="0" indent="-182563"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dirty="0"/>
              <a:t>Aluminiumführung (o.J.): Fahrradrahmenmaterialien. Online: https://aluminium-</a:t>
            </a:r>
            <a:r>
              <a:rPr lang="de-DE" sz="1200" dirty="0" err="1"/>
              <a:t>guide.com</a:t>
            </a:r>
            <a:r>
              <a:rPr lang="de-DE" sz="1200" dirty="0"/>
              <a:t>/de/velosipednaya-rama-alyuminievye-splavy-6061-i-7005/</a:t>
            </a:r>
          </a:p>
          <a:p>
            <a:pPr marL="182563" indent="-182563">
              <a:spcBef>
                <a:spcPts val="349"/>
              </a:spcBef>
              <a:buFont typeface="Arial" panose="020B0604020202020204" pitchFamily="34" charset="0"/>
              <a:buChar char="•"/>
            </a:pPr>
            <a:r>
              <a:rPr lang="de-DE" sz="1200" dirty="0"/>
              <a:t>GDA, 2005 "Die deutsche Aluminiumindustrie -  Bedeutender Wirtschaftsfaktor über die gesamte Wertschöpfungskette„ Online: </a:t>
            </a:r>
            <a:r>
              <a:rPr lang="de-DE" sz="1200" u="sng" dirty="0">
                <a:solidFill>
                  <a:schemeClr val="hlink"/>
                </a:solidFill>
                <a:hlinkClick r:id="rId3" invalidUrl="http://www.aluinfo.de/files/_media/dokumente/Downloads/Broschueren/Broschueren des GDA/GDA_Wertschoepfungskette.pdf"/>
              </a:rPr>
              <a:t>http://www.aluinfo.de/files/_media/dokumente/Downloads/Broschueren/Broschueren%20des%20GDA/GDA_Wertschoepfungskette.pdf</a:t>
            </a:r>
            <a:endParaRPr lang="de-DE" sz="1200" u="sng" dirty="0">
              <a:solidFill>
                <a:schemeClr val="hlink"/>
              </a:solidFill>
            </a:endParaRPr>
          </a:p>
          <a:p>
            <a:pPr marL="182563" marR="0" lvl="0" indent="-182563"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dirty="0"/>
              <a:t>Umweltbundesamt 2019: "Aluminium Factsheet„ Online: </a:t>
            </a:r>
            <a:r>
              <a:rPr lang="de-DE" sz="1200" u="sng" dirty="0">
                <a:solidFill>
                  <a:schemeClr val="hlink"/>
                </a:solidFill>
                <a:hlinkClick r:id="rId4"/>
              </a:rPr>
              <a:t>www.umweltbundesamt.de/sites/default/files/medien/3521/dokumente/factsheet-aluminium_fi_barrierefrei.pdf</a:t>
            </a:r>
            <a:r>
              <a:rPr lang="de-DE" sz="1200" dirty="0"/>
              <a:t> </a:t>
            </a:r>
          </a:p>
          <a:p>
            <a:pPr marL="182563" marR="0" lvl="0" indent="-182563"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b="0" u="none" dirty="0">
                <a:solidFill>
                  <a:schemeClr val="hlink"/>
                </a:solidFill>
              </a:rPr>
              <a:t>Weltexporte (2021): </a:t>
            </a:r>
            <a:r>
              <a:rPr lang="de-DE" sz="1400" b="0" i="0" u="none" strike="noStrike" cap="none" dirty="0">
                <a:solidFill>
                  <a:schemeClr val="dk1"/>
                </a:solidFill>
                <a:effectLst/>
                <a:latin typeface="Calibri"/>
                <a:ea typeface="Calibri"/>
                <a:cs typeface="Calibri"/>
                <a:sym typeface="Calibri"/>
              </a:rPr>
              <a:t>Die größten Exportländer von Fahrrädern</a:t>
            </a:r>
            <a:r>
              <a:rPr lang="de-DE" sz="1200" b="0" u="none" dirty="0"/>
              <a:t>. </a:t>
            </a:r>
            <a:r>
              <a:rPr lang="de-DE" sz="1200" u="none" dirty="0"/>
              <a:t>Online https://</a:t>
            </a:r>
            <a:r>
              <a:rPr lang="de-DE" sz="1200" u="none" dirty="0" err="1"/>
              <a:t>www.weltexporte.de</a:t>
            </a:r>
            <a:r>
              <a:rPr lang="de-DE" sz="1200" u="none" dirty="0"/>
              <a:t>/fahrrad-exporte/#</a:t>
            </a:r>
            <a:endParaRPr lang="de-DE" dirty="0"/>
          </a:p>
          <a:p>
            <a:pPr marL="443646" indent="-221823">
              <a:spcBef>
                <a:spcPts val="349"/>
              </a:spcBef>
            </a:pPr>
            <a:endParaRPr dirty="0"/>
          </a:p>
        </p:txBody>
      </p:sp>
      <p:sp>
        <p:nvSpPr>
          <p:cNvPr id="892" name="Google Shape;892;g125fcd04b9a_0_50: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76</a:t>
            </a:fld>
            <a:endParaRPr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6859B8DA-C7B9-A7A1-6FA1-FB18115278D5}"/>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AF2A6FC9-71C3-37A5-D571-3F1EAFBF4832}"/>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8815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Je nach Material verändern sich auch die Kostenstrukturen. Während Stahl leicht zu verarbeiten ist, ist die Verarbeitung von Aluminium aufwändiger. Noch viel aufwändiger – da es viele Arbeitsschritte sind – ist die Herstellung von Carbonrahmen. Dies zeigt sich in den Stückkosten auf Basis der Preise für ein Kilogramm Material wie die obige Tabelle zeigt.</a:t>
            </a:r>
          </a:p>
          <a:p>
            <a:pPr marL="171450" indent="-171450">
              <a:buFont typeface="Arial" panose="020B0604020202020204" pitchFamily="34" charset="0"/>
              <a:buChar char="•"/>
            </a:pPr>
            <a:r>
              <a:rPr lang="de-DE" dirty="0"/>
              <a:t>Pro Kilogramm Material sind Aluminium und Carbon teurer als Stahl. Dabei ist vor allem der Preis von Carbon auffällig. Dieser ist unter anderem deswegen noch so hoch, da das Material noch nicht lange serienmäßig verwendet wird. Es wird erwartet, dass der Preis in den nächsten Jahren deutlich fallen wird.</a:t>
            </a:r>
          </a:p>
          <a:p>
            <a:pPr marL="171450" indent="-171450">
              <a:buFont typeface="Arial" panose="020B0604020202020204" pitchFamily="34" charset="0"/>
              <a:buChar char="•"/>
            </a:pPr>
            <a:r>
              <a:rPr lang="de-DE" dirty="0"/>
              <a:t>Aluminium und Carbon sind leichter als Stahl, haben jedoch eine geringere Festigkeit, weshalb die Stangen dicker gebaut werden müssen, um die gleiche Last auszuhalten. Dennoch sind Stahlrahmen insgesamt schwerer, da die Dichte von Stahl deutlich größer ist als von Aluminium (Al = 2,7 g/cm</a:t>
            </a:r>
            <a:r>
              <a:rPr lang="de-DE" baseline="30000" dirty="0"/>
              <a:t>3</a:t>
            </a:r>
            <a:r>
              <a:rPr lang="de-DE" baseline="0" dirty="0"/>
              <a:t>; Stahl 7,8 </a:t>
            </a:r>
            <a:r>
              <a:rPr lang="de-DE" dirty="0"/>
              <a:t>g/cm</a:t>
            </a:r>
            <a:r>
              <a:rPr lang="de-DE" baseline="30000" dirty="0"/>
              <a:t>3</a:t>
            </a:r>
            <a:r>
              <a:rPr lang="de-DE" baseline="0" dirty="0"/>
              <a:t>) </a:t>
            </a:r>
          </a:p>
          <a:p>
            <a:pPr marL="171450" indent="-171450">
              <a:buFont typeface="Arial" panose="020B0604020202020204" pitchFamily="34" charset="0"/>
              <a:buChar char="•"/>
            </a:pPr>
            <a:r>
              <a:rPr lang="de-DE" dirty="0"/>
              <a:t>Trotzdem sind die Materialkosten für einen Aluminiumrahmen nur knapp teurer als die für einen Stahlrahmen (+30%).</a:t>
            </a:r>
          </a:p>
          <a:p>
            <a:pPr marL="182563" indent="-171450"/>
            <a:endParaRPr lang="de-DE" dirty="0"/>
          </a:p>
          <a:p>
            <a:pPr marL="182563" indent="-171450"/>
            <a:r>
              <a:rPr lang="de-DE" b="1" dirty="0"/>
              <a:t>Quellen:</a:t>
            </a:r>
            <a:endParaRPr lang="en-US" b="1" dirty="0"/>
          </a:p>
          <a:p>
            <a:pPr marL="182563" indent="-171450">
              <a:buFont typeface="Arial,Sans-Serif"/>
              <a:buChar char="•"/>
            </a:pPr>
            <a:r>
              <a:rPr lang="de-DE" sz="1050" dirty="0"/>
              <a:t>Statista (2011). "Kosten eines Aluminium- oder Carbonteils im Vergleich zu einem Stahlteil im Jahr 2010 und Prognose für das Jahr 2030". Online: </a:t>
            </a:r>
            <a:r>
              <a:rPr lang="de-DE" sz="1050" dirty="0">
                <a:hlinkClick r:id="rId3"/>
              </a:rPr>
              <a:t>https://de.statista.com/statistik/daten/studie/221687/umfrage/vergleich-der-kosten-von-carbon-aluminum-und-stahl/</a:t>
            </a:r>
            <a:endParaRPr lang="en-US" sz="1050" dirty="0"/>
          </a:p>
          <a:p>
            <a:pPr marL="182563" indent="-171450">
              <a:buFont typeface="Arial,Sans-Serif"/>
              <a:buChar char="•"/>
            </a:pPr>
            <a:r>
              <a:rPr lang="de-DE" sz="1050" dirty="0"/>
              <a:t>LME (2022). "LME Steel HRC NW Europe (Argus)". Online: </a:t>
            </a:r>
            <a:r>
              <a:rPr lang="de-DE" sz="1050" dirty="0">
                <a:hlinkClick r:id="rId4"/>
              </a:rPr>
              <a:t>https://www.lme.com/en/Metals/Ferrous/LME-Steel-HRC-NW-Europe-Argus#Price+graph</a:t>
            </a:r>
            <a:endParaRPr lang="de-DE" sz="105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77</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BC481E5C-F78C-4772-FE38-E9CCC77C5D12}"/>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8D7C5969-C8F7-7ECD-BA84-B39D7899D6C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6250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Die Materialkosten sind nur ein kleiner Teil der Gesamtkosten für ein Fahrrad.</a:t>
            </a:r>
          </a:p>
          <a:p>
            <a:pPr marL="171450" indent="-171450">
              <a:buFont typeface="Arial" panose="020B0604020202020204" pitchFamily="34" charset="0"/>
              <a:buChar char="•"/>
            </a:pPr>
            <a:r>
              <a:rPr lang="de-DE" dirty="0"/>
              <a:t>Der Vergleich der Materialkosten von Stahl und Aluminium für einen Rahmen (2,54 Euro zu 2,44) spiegelt sich nicht wieder in den Angeboten wie die obige Tabelle auf Basis einer Recherche bei idealo.de zeigt. </a:t>
            </a:r>
          </a:p>
          <a:p>
            <a:pPr marL="171450" indent="-171450">
              <a:buFont typeface="Arial" panose="020B0604020202020204" pitchFamily="34" charset="0"/>
              <a:buChar char="•"/>
            </a:pPr>
            <a:r>
              <a:rPr lang="de-DE" dirty="0"/>
              <a:t>Fahrräder mit Stahlrahmen werden immer unter 1.000 Euro angeboten, das Gros der Angebote liegt zwischen 150 und 360 Euro.</a:t>
            </a:r>
          </a:p>
          <a:p>
            <a:pPr marL="171450" indent="-171450">
              <a:buFont typeface="Arial" panose="020B0604020202020204" pitchFamily="34" charset="0"/>
              <a:buChar char="•"/>
            </a:pPr>
            <a:r>
              <a:rPr lang="de-DE" dirty="0"/>
              <a:t>Fahrräder mit Aluminiumrahmen sind aber der Standard, wie die große Zahl der Angebote von fast 7.000 Angeboten zeigt. Die größte Auswahl liegt hier auch im Segment unter 1.000 Euro.</a:t>
            </a:r>
          </a:p>
          <a:p>
            <a:pPr marL="171450" indent="-171450">
              <a:buFont typeface="Arial" panose="020B0604020202020204" pitchFamily="34" charset="0"/>
              <a:buChar char="•"/>
            </a:pPr>
            <a:r>
              <a:rPr lang="de-DE" dirty="0"/>
              <a:t>Fahrräder mit Carbon-Rahmen sind eigentlich nur ab 2.000 Euro im größerer Auswahl zu finden. Interessant ist, dass sie die Angebote in gleicher Mächtigkeit über einen breiten Kostenrahmen finden.</a:t>
            </a:r>
          </a:p>
          <a:p>
            <a:pPr marL="182563" indent="-171450"/>
            <a:endParaRPr lang="de-DE" dirty="0"/>
          </a:p>
          <a:p>
            <a:pPr marL="182563" indent="-171450"/>
            <a:r>
              <a:rPr lang="de-DE" b="1" dirty="0"/>
              <a:t>Quellen:</a:t>
            </a:r>
            <a:endParaRPr lang="en-US" b="1" dirty="0"/>
          </a:p>
          <a:p>
            <a:pPr marL="182563" indent="-171450">
              <a:buFont typeface="Arial,Sans-Serif"/>
              <a:buChar char="•"/>
            </a:pPr>
            <a:r>
              <a:rPr lang="de-DE" sz="1050" dirty="0"/>
              <a:t>Idealo.de (o.J.): Eigene Recherche der Angebot von Fahrrädern mit Stahlrahmen, Aluminiumrahmen und Carbonrahmen.</a:t>
            </a:r>
            <a:endParaRPr lang="en-US" sz="105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78</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BC481E5C-F78C-4772-FE38-E9CCC77C5D12}"/>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8D7C5969-C8F7-7ECD-BA84-B39D7899D6C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9392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125fcd04b9a_0_0:notes"/>
          <p:cNvSpPr>
            <a:spLocks noGrp="1" noRot="1" noChangeAspect="1"/>
          </p:cNvSpPr>
          <p:nvPr>
            <p:ph type="sldImg" idx="2"/>
          </p:nvPr>
        </p:nvSpPr>
        <p:spPr>
          <a:xfrm>
            <a:off x="684213" y="538163"/>
            <a:ext cx="5400675" cy="4049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g125fcd04b9a_0_0: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79</a:t>
            </a:fld>
            <a:endParaRPr>
              <a:solidFill>
                <a:schemeClr val="dk1"/>
              </a:solidFill>
              <a:latin typeface="Calibri"/>
              <a:ea typeface="Calibri"/>
              <a:cs typeface="Calibri"/>
              <a:sym typeface="Calibri"/>
            </a:endParaRPr>
          </a:p>
        </p:txBody>
      </p:sp>
      <p:sp>
        <p:nvSpPr>
          <p:cNvPr id="7" name="Google Shape;949;g125fcd04b9a_0_23:notes">
            <a:extLst>
              <a:ext uri="{FF2B5EF4-FFF2-40B4-BE49-F238E27FC236}">
                <a16:creationId xmlns:a16="http://schemas.microsoft.com/office/drawing/2014/main" id="{E3030412-D2B6-4A6C-A0C1-9CB32F9DBB4F}"/>
              </a:ext>
            </a:extLst>
          </p:cNvPr>
          <p:cNvSpPr txBox="1">
            <a:spLocks/>
          </p:cNvSpPr>
          <p:nvPr/>
        </p:nvSpPr>
        <p:spPr>
          <a:xfrm>
            <a:off x="693737" y="4587875"/>
            <a:ext cx="5400675" cy="5011918"/>
          </a:xfrm>
          <a:prstGeom prst="rect">
            <a:avLst/>
          </a:prstGeom>
          <a:noFill/>
          <a:ln>
            <a:noFill/>
          </a:ln>
        </p:spPr>
        <p:txBody>
          <a:bodyPr spcFirstLastPara="1" wrap="square" lIns="88714" tIns="88714" rIns="88714" bIns="88714"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360"/>
              </a:spcBef>
              <a:spcAft>
                <a:spcPts val="0"/>
              </a:spcAft>
              <a:buClr>
                <a:schemeClr val="dk1"/>
              </a:buClr>
              <a:buSzPts val="1200"/>
              <a:buFont typeface="Calibri"/>
              <a:buNone/>
              <a:tabLst/>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9pPr>
          </a:lstStyle>
          <a:p>
            <a:pPr marL="179388" indent="-179388">
              <a:spcBef>
                <a:spcPts val="349"/>
              </a:spcBef>
            </a:pPr>
            <a:r>
              <a:rPr lang="de-DE" dirty="0"/>
              <a:t>Für den genaueren Vergleich der drei Stoffvarianten wurden mittlere Angaben über Recyclingraten genutzt sowie ein direkter Vergleich von CFK- und Aluminiumnutzung im Flugzeugbau (FZ Karlsruhe, 2005) . Nach dieser Untersuchung "...weist CFK gegenüber Aluminium in Bezug auf ökologische </a:t>
            </a:r>
            <a:r>
              <a:rPr lang="de-DE" dirty="0" err="1"/>
              <a:t>Aepwkte</a:t>
            </a:r>
            <a:r>
              <a:rPr lang="de-DE" dirty="0"/>
              <a:t> in erster Näherung weder Vor- noch Nachteile auf." Demnach benötigt die Herstellung der CFK-Struktur die gleiche Primärenergie, wie die Herstellung der entsprechenden Aluminiumstruktur. </a:t>
            </a:r>
          </a:p>
          <a:p>
            <a:pPr marL="179388" indent="-179388">
              <a:spcBef>
                <a:spcPts val="349"/>
              </a:spcBef>
            </a:pPr>
            <a:r>
              <a:rPr lang="de-DE" dirty="0"/>
              <a:t>Aus Sicht des Ressourcenschutzes spricht dies insgesamt gegen die Carbon-Materialien, da diese nur unzureichend </a:t>
            </a:r>
            <a:r>
              <a:rPr lang="de-DE" dirty="0" err="1"/>
              <a:t>recycled</a:t>
            </a:r>
            <a:r>
              <a:rPr lang="de-DE" dirty="0"/>
              <a:t> werden können. </a:t>
            </a:r>
          </a:p>
          <a:p>
            <a:pPr marL="179388" indent="-179388">
              <a:spcBef>
                <a:spcPts val="349"/>
              </a:spcBef>
            </a:pPr>
            <a:r>
              <a:rPr lang="de-DE" dirty="0"/>
              <a:t>Im Vergleich Aluminium zu Stahl ist insgesamt Stahl aktuell der  nachhaltigere Rohstoff mit höherer Recyclingrate und niedrigerem Energieverbrauch. Häufig werden </a:t>
            </a:r>
            <a:r>
              <a:rPr lang="de-DE" dirty="0" err="1"/>
              <a:t>darüberhinaus</a:t>
            </a:r>
            <a:r>
              <a:rPr lang="de-DE" dirty="0"/>
              <a:t> bei dem steiferen Aluminium zusätzliche gefederte Sattelstützen notwendig, was den Gewichtsvorteil wieder auffrisst.</a:t>
            </a:r>
          </a:p>
          <a:p>
            <a:pPr marL="179388" indent="-179388">
              <a:spcBef>
                <a:spcPts val="349"/>
              </a:spcBef>
            </a:pPr>
            <a:r>
              <a:rPr lang="de-DE" dirty="0"/>
              <a:t>In der Praxis unterscheiden sich Aluminium und Stahl durch unterschiedliche Steifheit bzw. Tendenz zu Schwingungen, so dass dies den Ausschlag für den Kauf geben wird.    </a:t>
            </a:r>
          </a:p>
          <a:p>
            <a:pPr marL="443646" indent="-221823">
              <a:spcBef>
                <a:spcPts val="349"/>
              </a:spcBef>
            </a:pPr>
            <a:endParaRPr lang="de-DE" dirty="0"/>
          </a:p>
          <a:p>
            <a:pPr marL="442913" indent="-357188">
              <a:spcBef>
                <a:spcPts val="349"/>
              </a:spcBef>
            </a:pPr>
            <a:r>
              <a:rPr lang="de-DE" b="1" dirty="0"/>
              <a:t>Quellen: </a:t>
            </a:r>
          </a:p>
          <a:p>
            <a:pPr marL="179388" indent="-179388">
              <a:spcBef>
                <a:spcPts val="349"/>
              </a:spcBef>
              <a:buFont typeface="Arial" panose="020B0604020202020204" pitchFamily="34" charset="0"/>
              <a:buChar char="•"/>
            </a:pPr>
            <a:r>
              <a:rPr lang="de-DE" sz="1100" dirty="0"/>
              <a:t>FZ Karlsruhe, 2005: Analyse der Umweltauswirkungen bei der Herstellung, dem Einsatz und der Entsorgung von CFK- bzw. Aluminiumrumpfkomponenten Online: </a:t>
            </a:r>
            <a:r>
              <a:rPr lang="de-DE" sz="1100" u="sng" dirty="0">
                <a:solidFill>
                  <a:schemeClr val="hlink"/>
                </a:solidFill>
                <a:hlinkClick r:id="rId3"/>
              </a:rPr>
              <a:t>www.publikationen.bibliothek.kit.edu/270055403</a:t>
            </a:r>
            <a:r>
              <a:rPr lang="de-DE" sz="1100" dirty="0"/>
              <a:t> </a:t>
            </a:r>
          </a:p>
          <a:p>
            <a:pPr marL="179388" indent="-179388">
              <a:spcBef>
                <a:spcPts val="349"/>
              </a:spcBef>
              <a:buFont typeface="Arial" panose="020B0604020202020204" pitchFamily="34" charset="0"/>
              <a:buChar char="•"/>
            </a:pPr>
            <a:r>
              <a:rPr lang="de-DE" sz="1100" dirty="0"/>
              <a:t>Umweltbundesamt 2019: "Aluminium Factsheet„ Online: </a:t>
            </a:r>
            <a:r>
              <a:rPr lang="de-DE" sz="1100" u="sng" dirty="0">
                <a:solidFill>
                  <a:schemeClr val="hlink"/>
                </a:solidFill>
                <a:hlinkClick r:id="rId4"/>
              </a:rPr>
              <a:t>www.umweltbundesamt.de/sites/default/files/medien/3521/dokumente/factsheet-aluminium_fi_barrierefrei.pdf</a:t>
            </a:r>
            <a:r>
              <a:rPr lang="de-DE" sz="1100" dirty="0"/>
              <a:t> </a:t>
            </a:r>
          </a:p>
          <a:p>
            <a:pPr marL="443646" indent="-221823">
              <a:spcBef>
                <a:spcPts val="349"/>
              </a:spcBef>
            </a:pPr>
            <a:endParaRPr lang="de-DE" dirty="0"/>
          </a:p>
          <a:p>
            <a:pPr marL="443646" indent="-221823">
              <a:spcBef>
                <a:spcPts val="349"/>
              </a:spcBef>
            </a:pPr>
            <a:endParaRPr lang="de-DE" dirty="0"/>
          </a:p>
        </p:txBody>
      </p:sp>
      <p:sp>
        <p:nvSpPr>
          <p:cNvPr id="2" name="Fußzeilenplatzhalter 1">
            <a:extLst>
              <a:ext uri="{FF2B5EF4-FFF2-40B4-BE49-F238E27FC236}">
                <a16:creationId xmlns:a16="http://schemas.microsoft.com/office/drawing/2014/main" id="{D5151772-22BB-897A-0AC7-AAAB6A57A27F}"/>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949B3CAC-2BA6-8C23-93F9-336CDA041A5F}"/>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 name="Notizenplatzhalter 3">
            <a:extLst>
              <a:ext uri="{FF2B5EF4-FFF2-40B4-BE49-F238E27FC236}">
                <a16:creationId xmlns:a16="http://schemas.microsoft.com/office/drawing/2014/main" id="{06A6B0DE-4281-8C4D-9B5D-48085EBF9B5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Fahrradrahmen werden üblicherweise aus Stahl hergestellt. Die Vorteile sind die geringeren Kosten, die Nachteile sind das höhere Gewicht. Aluminium ist deshalb im hochpreisigen Segment eine Alternative. Aluminiumrahmen haben ein Gewicht von Gewicht von 1,5 bis 3 kg (Aluminiumführung o.J.), Stahlrahmen liegen zwischen 1,6 und 2,6 kg (mtb news 2012). Da Stahl fester als Aluminium ist, kann die Wandungsstärke der Rohre dünner sein – hierdurch wird Gewicht eingespart, so dass nicht unbedingt ein Gewichtsunterschied zwischen Aluminium und Stahl ist.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Eine weitere Alternative sind Carbon-Rahmen. Carbon-Werkstoffe bestehen aus Kohlenstoff und einer Bettungsmasse. Carbon wird aus Poylacrylnitril hergestellt (Hintsteiner o.J.), welches wiederum aus Acrylnitril hergestellt wird, einem Grundstoff der chemischen Industrie zur Herstellung von Chemiefasern und Kunststoffprodukten (Helmich o.J.). Das Polyacrylnitril wird unter Druck auf ca. 1.300 Grad Celsius erhitzt, es bilden sich dann Kohlefasern aus (Carbonisierung). Die Fasern werden in Bündeln zusammengefasst auf Spulen gewickelt. Dies Fasern werden dann zu einem Gewebe gelegt (flächige Textilien) und mit einem Binder zu sogenannten Prepregs verarbeitet und auf Rollen gewickelt. Das eigentliche Carbon-Produkt wird über verschiedene Stufen hergestellt (Pre-Forming, Pressverfahren, Autoklav-Technik). Im Ergebnis sind es Bindemittel wie Epoxid-Harz oder Phenolharz sowie Druck und Temperatur, die den Werkstoffen die Form geben und die die Fasern zusammenhalten, die ihrerseits für die Stabilität und Form sorgen (Hintsteiner Group o.J.).</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Weltweit soll die Recyclingquote von Aluminium bei 30-40% liegen (DERA 2020:7). Gewiss wäre die Recyclingquote noch höher – aber weltweit sollen noch dreiviertel des gesamten produzierten Aluminiums seit den 1880 Jahren noch im im Einsatz sein (ebd.). Der globale Bestand ist vermutlich auf rund 700 Mio. t angewachsen und wird  vermutlich erst in Dekaden wieder zurückfließen. Dominierend beim Recycling sind China (43% des weltweiten Recyclings von 14,4 Mio. t Sekundär-Aluminium) und die USA (25%). In Deutschland wurden ca. 5,3% bzw. 760.000 t Sekundärmaterial eingesetzt bzw. hergestellt (Hinweis: In DERA wird kein Jahresbezug für die Daten angegeben, eventuell stammen sie aus 2011. Bezug ist der Anteil des weltweiten Recyclings, national liegt der Einsatz von Sekundärmaterial über einem Drittel, DERA 2020). Die Recyclingquote im Bau- und Transportsektor soll bei 90% liegen (2018; EuRIC 2020:5). Elektrostahl wird gleichfalls zu einem Drittel in Deutschland hergestellt (UBA 2020)</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Für den genaueren Vergleich der drei Stoffvarianten wurden mittlere Angaben über Recyclingraten genutzt sowie ein direkter Vergleich von Carbonfaserkunststoffe (CFK) und Aluminiumnutzung im Flugzeugbau (FZ Karlsruhe, 2005). Nach dieser Untersuchung "...weist CFK gegenüber Aluminium in Bezug auf ökologische Aspekte in erster Näherung weder Vor- noch Nachteile auf." Demnach benötigt die Herstellung der CFK-Struktur die gleiche Primärenergie, wie die Herstellung der entsprechenden Aluminiumstruktur.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Sehr unsicher ist die Frage des Strommixes – d.h. des Anteils an erneuerbaren Energien an der Gesamtstromproduktion. In Deutschland lagen die Emissionen pro kWh Strom in 2021 bei 370 g CO</a:t>
            </a:r>
            <a:r>
              <a:rPr lang="de-DE" baseline="-25000" dirty="0"/>
              <a:t>2</a:t>
            </a:r>
            <a:r>
              <a:rPr lang="de-DE" dirty="0"/>
              <a:t>-Äq. Fahrradrahmen werden global hergestellt, aber China hat einen sehr großen Anteil. China baut zwar im weltweit gesehen größten Maßstab die Erneuerbaren Energien aus, aber valide überprüfte Daten liegen nicht öffentlich vor. Deshalb wurde in obiger Tabelle mit dem deutschen Mix gerechnet.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1" dirty="0"/>
              <a:t>Frage: Wie bewerten Sie die drei Materialien aus der Perspektive der Nachhaltigkeit?</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endParaRPr lang="de-DE" b="1" dirty="0"/>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endParaRPr lang="de-DE" dirty="0"/>
          </a:p>
          <a:p>
            <a:pPr marL="0" indent="0">
              <a:spcBef>
                <a:spcPts val="349"/>
              </a:spcBef>
              <a:buFont typeface="Arial" panose="020B0604020202020204" pitchFamily="34" charset="0"/>
              <a:buNone/>
            </a:pPr>
            <a:r>
              <a:rPr lang="de-DE" b="1" dirty="0"/>
              <a:t>Quellen</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Agora Energiewende / Fraunhofer ISI / Umweltbundesamt (2020): CO2-Minderung mit einer Wärmepumpe gegenüber Gaskessel + Solarthermie. Online: https://</a:t>
            </a:r>
            <a:r>
              <a:rPr lang="de-DE" dirty="0" err="1"/>
              <a:t>static.agora-energiewende.de</a:t>
            </a:r>
            <a:r>
              <a:rPr lang="de-DE" dirty="0"/>
              <a:t>/</a:t>
            </a:r>
            <a:r>
              <a:rPr lang="de-DE" dirty="0" err="1"/>
              <a:t>fileadmin</a:t>
            </a:r>
            <a:r>
              <a:rPr lang="de-DE" dirty="0"/>
              <a:t>/Projekte/2022/2022-04_DE_Scaling_up_heat_pumps/</a:t>
            </a:r>
            <a:r>
              <a:rPr lang="de-DE" dirty="0" err="1"/>
              <a:t>Waermepumpen_Praesentation.pdf</a:t>
            </a:r>
            <a:endParaRPr lang="de-DE" dirty="0"/>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Aluminiumführung (o.J.): Fahrradrahmenmaterialien. Online: https://aluminium-</a:t>
            </a:r>
            <a:r>
              <a:rPr lang="de-DE" dirty="0" err="1"/>
              <a:t>guide.com</a:t>
            </a:r>
            <a:r>
              <a:rPr lang="de-DE" dirty="0"/>
              <a:t>/de/velosipednaya-rama-alyuminievye-splavy-6061-i-7005/</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en-US" sz="1200" b="0" dirty="0" err="1"/>
              <a:t>Alu.ch</a:t>
            </a:r>
            <a:r>
              <a:rPr lang="en-US" sz="1200" b="0" dirty="0"/>
              <a:t> (o.J.): Recycling von </a:t>
            </a:r>
            <a:r>
              <a:rPr lang="en-US" sz="1200" b="0" dirty="0" err="1"/>
              <a:t>Aluminium</a:t>
            </a:r>
            <a:r>
              <a:rPr lang="en-US" sz="1200" b="0" dirty="0"/>
              <a:t>. Online: https://</a:t>
            </a:r>
            <a:r>
              <a:rPr lang="en-US" sz="1200" b="0" dirty="0" err="1"/>
              <a:t>alu.ch</a:t>
            </a:r>
            <a:r>
              <a:rPr lang="en-US" sz="1200" b="0" dirty="0"/>
              <a:t>/</a:t>
            </a:r>
            <a:r>
              <a:rPr lang="en-US" sz="1200" b="0" dirty="0" err="1"/>
              <a:t>werkstoff</a:t>
            </a:r>
            <a:r>
              <a:rPr lang="en-US" sz="1200" b="0" dirty="0"/>
              <a:t>/recycling/</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en-US" sz="1200" b="0" dirty="0"/>
              <a:t>DERA Deutsche </a:t>
            </a:r>
            <a:r>
              <a:rPr lang="en-US" sz="1200" b="0" dirty="0" err="1"/>
              <a:t>Rohstoff-Agentur</a:t>
            </a:r>
            <a:r>
              <a:rPr lang="en-US" sz="1200" b="0" dirty="0"/>
              <a:t> (2020): </a:t>
            </a:r>
            <a:r>
              <a:rPr lang="en-US" sz="1200" b="0" dirty="0" err="1"/>
              <a:t>Aluminium</a:t>
            </a:r>
            <a:r>
              <a:rPr lang="en-US" sz="1200" b="0" dirty="0"/>
              <a:t> – </a:t>
            </a:r>
            <a:r>
              <a:rPr lang="en-US" sz="1200" b="0" dirty="0" err="1"/>
              <a:t>Informationen</a:t>
            </a:r>
            <a:r>
              <a:rPr lang="en-US" sz="1200" b="0" dirty="0"/>
              <a:t> </a:t>
            </a:r>
            <a:r>
              <a:rPr lang="en-US" sz="1200" b="0" dirty="0" err="1"/>
              <a:t>zur</a:t>
            </a:r>
            <a:r>
              <a:rPr lang="en-US" sz="1200" b="0" dirty="0"/>
              <a:t> </a:t>
            </a:r>
            <a:r>
              <a:rPr lang="en-US" sz="1200" b="0" dirty="0" err="1"/>
              <a:t>Nachhaltigkeit</a:t>
            </a:r>
            <a:r>
              <a:rPr lang="en-US" sz="1200" b="0" dirty="0"/>
              <a:t>. Online: https://</a:t>
            </a:r>
            <a:r>
              <a:rPr lang="en-US" sz="1200" b="0" dirty="0" err="1"/>
              <a:t>www.deutsche-rohstoffagentur.de</a:t>
            </a:r>
            <a:r>
              <a:rPr lang="en-US" sz="1200" b="0" dirty="0"/>
              <a:t>/DE/</a:t>
            </a:r>
            <a:r>
              <a:rPr lang="en-US" sz="1200" b="0" dirty="0" err="1"/>
              <a:t>Gemeinsames</a:t>
            </a:r>
            <a:r>
              <a:rPr lang="en-US" sz="1200" b="0" dirty="0"/>
              <a:t>/</a:t>
            </a:r>
            <a:r>
              <a:rPr lang="en-US" sz="1200" b="0" dirty="0" err="1"/>
              <a:t>Produkte</a:t>
            </a:r>
            <a:r>
              <a:rPr lang="en-US" sz="1200" b="0" dirty="0"/>
              <a:t>/Downloads/</a:t>
            </a:r>
            <a:r>
              <a:rPr lang="en-US" sz="1200" b="0" dirty="0" err="1"/>
              <a:t>Informationen_Nachhaltigkeit</a:t>
            </a:r>
            <a:r>
              <a:rPr lang="en-US" sz="1200" b="0" dirty="0"/>
              <a:t>/</a:t>
            </a:r>
            <a:r>
              <a:rPr lang="en-US" sz="1200" b="0" dirty="0" err="1"/>
              <a:t>aluminium.pdf</a:t>
            </a:r>
            <a:endParaRPr lang="en-US" sz="1200" b="0" dirty="0"/>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en-US" sz="1200" b="0" dirty="0" err="1"/>
              <a:t>EuRIC</a:t>
            </a:r>
            <a:r>
              <a:rPr lang="en-US" sz="1200" b="0" dirty="0"/>
              <a:t> (2020): </a:t>
            </a:r>
            <a:r>
              <a:rPr lang="en-US" sz="1200" b="0" dirty="0" err="1"/>
              <a:t>Fakten</a:t>
            </a:r>
            <a:r>
              <a:rPr lang="en-US" sz="1200" b="0" dirty="0"/>
              <a:t> </a:t>
            </a:r>
            <a:r>
              <a:rPr lang="en-US" sz="1200" b="0" dirty="0" err="1"/>
              <a:t>Metallrecycling</a:t>
            </a:r>
            <a:r>
              <a:rPr lang="en-US" sz="1200" b="0" dirty="0"/>
              <a:t>. Online: https://</a:t>
            </a:r>
            <a:r>
              <a:rPr lang="en-US" sz="1200" b="0" dirty="0" err="1"/>
              <a:t>www.bvse.de</a:t>
            </a:r>
            <a:r>
              <a:rPr lang="en-US" sz="1200" b="0" dirty="0"/>
              <a:t>/dateien2020/2-PDF/06-Publikationen/04-Broschueren/0608-EuRIC_Metal_Recycling_Factsheet_GER_002.pdf </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Helmich (o.J.): Polyacrylnitril. Online: https://</a:t>
            </a:r>
            <a:r>
              <a:rPr lang="de-DE" dirty="0" err="1"/>
              <a:t>www.u-helmich.de</a:t>
            </a:r>
            <a:r>
              <a:rPr lang="de-DE" dirty="0"/>
              <a:t>/</a:t>
            </a:r>
            <a:r>
              <a:rPr lang="de-DE" dirty="0" err="1"/>
              <a:t>che</a:t>
            </a:r>
            <a:r>
              <a:rPr lang="de-DE" dirty="0"/>
              <a:t>/Q2/</a:t>
            </a:r>
            <a:r>
              <a:rPr lang="de-DE" dirty="0" err="1"/>
              <a:t>kunststoffe</a:t>
            </a:r>
            <a:r>
              <a:rPr lang="de-DE" dirty="0"/>
              <a:t>/</a:t>
            </a:r>
            <a:r>
              <a:rPr lang="de-DE" dirty="0" err="1"/>
              <a:t>verbindungen</a:t>
            </a:r>
            <a:r>
              <a:rPr lang="de-DE" dirty="0"/>
              <a:t>/</a:t>
            </a:r>
            <a:r>
              <a:rPr lang="de-DE" dirty="0" err="1"/>
              <a:t>polyacrylnitril.html</a:t>
            </a:r>
            <a:endParaRPr lang="de-DE" dirty="0"/>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err="1"/>
              <a:t>Hintsteiner</a:t>
            </a:r>
            <a:r>
              <a:rPr lang="de-DE" dirty="0"/>
              <a:t> Group (o.J.): Carbon – Der Wunderwerkstoff der Zukunft. Online: https://</a:t>
            </a:r>
            <a:r>
              <a:rPr lang="de-DE" dirty="0" err="1"/>
              <a:t>www.hintsteiner-group.com</a:t>
            </a:r>
            <a:r>
              <a:rPr lang="de-DE" dirty="0"/>
              <a:t>/</a:t>
            </a:r>
            <a:r>
              <a:rPr lang="de-DE" dirty="0" err="1"/>
              <a:t>carbon</a:t>
            </a:r>
            <a:r>
              <a:rPr lang="de-DE" dirty="0"/>
              <a:t>#</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Fraunhofer ISI / M. Arens, W. Eichhammer (o.J.): Eisen und Stahlindustrie. Online: https://</a:t>
            </a:r>
            <a:r>
              <a:rPr lang="de-DE" dirty="0" err="1"/>
              <a:t>publica.fraunhofer.de</a:t>
            </a:r>
            <a:r>
              <a:rPr lang="de-DE" dirty="0"/>
              <a:t>/</a:t>
            </a:r>
            <a:r>
              <a:rPr lang="de-DE" dirty="0" err="1"/>
              <a:t>bitstreams</a:t>
            </a:r>
            <a:r>
              <a:rPr lang="de-DE" dirty="0"/>
              <a:t>/251e82a7-480b-4aaf-ba8b-5023bac66ac7/</a:t>
            </a:r>
            <a:r>
              <a:rPr lang="de-DE" dirty="0" err="1"/>
              <a:t>download</a:t>
            </a:r>
            <a:endParaRPr lang="de-DE" dirty="0"/>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err="1"/>
              <a:t>Mtb</a:t>
            </a:r>
            <a:r>
              <a:rPr lang="de-DE" dirty="0"/>
              <a:t> </a:t>
            </a:r>
            <a:r>
              <a:rPr lang="de-DE" dirty="0" err="1"/>
              <a:t>news</a:t>
            </a:r>
            <a:r>
              <a:rPr lang="de-DE" dirty="0"/>
              <a:t> (2007): Rahmengewicht – die ultimative Übersicht. Online: https://</a:t>
            </a:r>
            <a:r>
              <a:rPr lang="de-DE" dirty="0" err="1"/>
              <a:t>www.mtb-news.de</a:t>
            </a:r>
            <a:r>
              <a:rPr lang="de-DE" dirty="0"/>
              <a:t>/</a:t>
            </a:r>
            <a:r>
              <a:rPr lang="de-DE" dirty="0" err="1"/>
              <a:t>forum</a:t>
            </a:r>
            <a:r>
              <a:rPr lang="de-DE" dirty="0"/>
              <a:t>/t/rahmen-gewicht-die-ultimative-uebersicht.286216/</a:t>
            </a:r>
            <a:endParaRPr lang="de-DE" sz="1200" b="0" i="0" u="none" strike="noStrike" cap="none" dirty="0">
              <a:solidFill>
                <a:schemeClr val="dk1"/>
              </a:solidFill>
              <a:effectLst/>
              <a:latin typeface="Calibri"/>
              <a:cs typeface="Calibri"/>
              <a:sym typeface="Calibri"/>
            </a:endParaRP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cs typeface="Calibri"/>
                <a:sym typeface="Calibri"/>
              </a:rPr>
              <a:t>Recycling </a:t>
            </a:r>
            <a:r>
              <a:rPr lang="de-DE" sz="1200" b="0" i="0" u="none" strike="noStrike" cap="none" dirty="0" err="1">
                <a:solidFill>
                  <a:schemeClr val="dk1"/>
                </a:solidFill>
                <a:effectLst/>
                <a:latin typeface="Calibri"/>
                <a:cs typeface="Calibri"/>
                <a:sym typeface="Calibri"/>
              </a:rPr>
              <a:t>news</a:t>
            </a:r>
            <a:r>
              <a:rPr lang="de-DE" sz="1200" b="0" i="0" u="none" strike="noStrike" cap="none" dirty="0">
                <a:solidFill>
                  <a:schemeClr val="dk1"/>
                </a:solidFill>
                <a:effectLst/>
                <a:latin typeface="Calibri"/>
                <a:cs typeface="Calibri"/>
                <a:sym typeface="Calibri"/>
              </a:rPr>
              <a:t> (2022): </a:t>
            </a:r>
            <a:r>
              <a:rPr lang="de-DE" sz="1200" b="0" i="0" u="none" strike="noStrike" cap="none" dirty="0">
                <a:solidFill>
                  <a:schemeClr val="dk1"/>
                </a:solidFill>
                <a:effectLst/>
                <a:latin typeface="Calibri"/>
                <a:ea typeface="Calibri"/>
                <a:cs typeface="Calibri"/>
                <a:sym typeface="Calibri"/>
              </a:rPr>
              <a:t>564 Mio. Tonnen Stahl im Elektroverfahren produziert – Stahlindustrie setzt weltweit mehr Schrott ein. Online: https://</a:t>
            </a:r>
            <a:r>
              <a:rPr lang="de-DE" sz="1200" b="0" i="0" u="none" strike="noStrike" cap="none" dirty="0" err="1">
                <a:solidFill>
                  <a:schemeClr val="dk1"/>
                </a:solidFill>
                <a:effectLst/>
                <a:latin typeface="Calibri"/>
                <a:ea typeface="Calibri"/>
                <a:cs typeface="Calibri"/>
                <a:sym typeface="Calibri"/>
              </a:rPr>
              <a:t>www.recyclingnews.de</a:t>
            </a:r>
            <a:r>
              <a:rPr lang="de-DE" sz="1200" b="0" i="0" u="none" strike="noStrike" cap="none" dirty="0">
                <a:solidFill>
                  <a:schemeClr val="dk1"/>
                </a:solidFill>
                <a:effectLst/>
                <a:latin typeface="Calibri"/>
                <a:ea typeface="Calibri"/>
                <a:cs typeface="Calibri"/>
                <a:sym typeface="Calibri"/>
              </a:rPr>
              <a:t>/zahl-des-monats/564-mio-tonnen-stahl-im-elektroverfahren-produziert-stahlindustrie-setzt-weltweit-mehr-schrott-ein/</a:t>
            </a: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UBA (2020): Eisen und Stahl. Online: https://www.umweltbundesamt.de/</a:t>
            </a:r>
            <a:r>
              <a:rPr lang="de-DE" sz="1200" b="0" i="0" u="none" strike="noStrike" cap="none" dirty="0" err="1">
                <a:solidFill>
                  <a:schemeClr val="dk1"/>
                </a:solidFill>
                <a:effectLst/>
                <a:latin typeface="Calibri"/>
                <a:ea typeface="Calibri"/>
                <a:cs typeface="Calibri"/>
                <a:sym typeface="Calibri"/>
              </a:rPr>
              <a:t>eisen-stahl#hinweise-zum-recycling</a:t>
            </a:r>
            <a:endParaRPr lang="de-DE" sz="1200" b="0" i="0" u="none" strike="noStrike" cap="none" dirty="0">
              <a:solidFill>
                <a:schemeClr val="dk1"/>
              </a:solidFill>
              <a:effectLst/>
              <a:latin typeface="Calibri"/>
              <a:cs typeface="Calibri"/>
              <a:sym typeface="Calibri"/>
            </a:endParaRPr>
          </a:p>
          <a:p>
            <a:pPr marL="171450" marR="0" lvl="0" indent="-171450"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cs typeface="Calibri"/>
                <a:sym typeface="Calibri"/>
              </a:rPr>
              <a:t>UBA (2019): Factsheet Aluminium. Online: https://www.umweltbundesamt.de/</a:t>
            </a:r>
            <a:r>
              <a:rPr lang="de-DE" sz="1200" b="0" i="0" u="none" strike="noStrike" cap="none" dirty="0" err="1">
                <a:solidFill>
                  <a:schemeClr val="dk1"/>
                </a:solidFill>
                <a:effectLst/>
                <a:latin typeface="Calibri"/>
                <a:cs typeface="Calibri"/>
                <a:sym typeface="Calibri"/>
              </a:rPr>
              <a:t>sites</a:t>
            </a:r>
            <a:r>
              <a:rPr lang="de-DE" sz="1200" b="0" i="0" u="none" strike="noStrike" cap="none" dirty="0">
                <a:solidFill>
                  <a:schemeClr val="dk1"/>
                </a:solidFill>
                <a:effectLst/>
                <a:latin typeface="Calibri"/>
                <a:cs typeface="Calibri"/>
                <a:sym typeface="Calibri"/>
              </a:rPr>
              <a:t>/</a:t>
            </a:r>
            <a:r>
              <a:rPr lang="de-DE" sz="1200" b="0" i="0" u="none" strike="noStrike" cap="none" dirty="0" err="1">
                <a:solidFill>
                  <a:schemeClr val="dk1"/>
                </a:solidFill>
                <a:effectLst/>
                <a:latin typeface="Calibri"/>
                <a:cs typeface="Calibri"/>
                <a:sym typeface="Calibri"/>
              </a:rPr>
              <a:t>default</a:t>
            </a:r>
            <a:r>
              <a:rPr lang="de-DE" sz="1200" b="0" i="0" u="none" strike="noStrike" cap="none" dirty="0">
                <a:solidFill>
                  <a:schemeClr val="dk1"/>
                </a:solidFill>
                <a:effectLst/>
                <a:latin typeface="Calibri"/>
                <a:cs typeface="Calibri"/>
                <a:sym typeface="Calibri"/>
              </a:rPr>
              <a:t>/</a:t>
            </a:r>
            <a:r>
              <a:rPr lang="de-DE" sz="1200" b="0" i="0" u="none" strike="noStrike" cap="none" dirty="0" err="1">
                <a:solidFill>
                  <a:schemeClr val="dk1"/>
                </a:solidFill>
                <a:effectLst/>
                <a:latin typeface="Calibri"/>
                <a:cs typeface="Calibri"/>
                <a:sym typeface="Calibri"/>
              </a:rPr>
              <a:t>files</a:t>
            </a:r>
            <a:r>
              <a:rPr lang="de-DE" sz="1200" b="0" i="0" u="none" strike="noStrike" cap="none" dirty="0">
                <a:solidFill>
                  <a:schemeClr val="dk1"/>
                </a:solidFill>
                <a:effectLst/>
                <a:latin typeface="Calibri"/>
                <a:cs typeface="Calibri"/>
                <a:sym typeface="Calibri"/>
              </a:rPr>
              <a:t>/</a:t>
            </a:r>
            <a:r>
              <a:rPr lang="de-DE" sz="1200" b="0" i="0" u="none" strike="noStrike" cap="none" dirty="0" err="1">
                <a:solidFill>
                  <a:schemeClr val="dk1"/>
                </a:solidFill>
                <a:effectLst/>
                <a:latin typeface="Calibri"/>
                <a:cs typeface="Calibri"/>
                <a:sym typeface="Calibri"/>
              </a:rPr>
              <a:t>medien</a:t>
            </a:r>
            <a:r>
              <a:rPr lang="de-DE" sz="1200" b="0" i="0" u="none" strike="noStrike" cap="none" dirty="0">
                <a:solidFill>
                  <a:schemeClr val="dk1"/>
                </a:solidFill>
                <a:effectLst/>
                <a:latin typeface="Calibri"/>
                <a:cs typeface="Calibri"/>
                <a:sym typeface="Calibri"/>
              </a:rPr>
              <a:t>/3521/</a:t>
            </a:r>
            <a:r>
              <a:rPr lang="de-DE" sz="1200" b="0" i="0" u="none" strike="noStrike" cap="none" dirty="0" err="1">
                <a:solidFill>
                  <a:schemeClr val="dk1"/>
                </a:solidFill>
                <a:effectLst/>
                <a:latin typeface="Calibri"/>
                <a:cs typeface="Calibri"/>
                <a:sym typeface="Calibri"/>
              </a:rPr>
              <a:t>dokumente</a:t>
            </a:r>
            <a:r>
              <a:rPr lang="de-DE" sz="1200" b="0" i="0" u="none" strike="noStrike" cap="none" dirty="0">
                <a:solidFill>
                  <a:schemeClr val="dk1"/>
                </a:solidFill>
                <a:effectLst/>
                <a:latin typeface="Calibri"/>
                <a:cs typeface="Calibri"/>
                <a:sym typeface="Calibri"/>
              </a:rPr>
              <a:t>/</a:t>
            </a:r>
            <a:r>
              <a:rPr lang="de-DE" sz="1200" b="0" i="0" u="none" strike="noStrike" cap="none" dirty="0" err="1">
                <a:solidFill>
                  <a:schemeClr val="dk1"/>
                </a:solidFill>
                <a:effectLst/>
                <a:latin typeface="Calibri"/>
                <a:cs typeface="Calibri"/>
                <a:sym typeface="Calibri"/>
              </a:rPr>
              <a:t>factsheet-aluminium_fi_barrierefrei.pdf</a:t>
            </a:r>
            <a:endParaRPr lang="de-DE" dirty="0"/>
          </a:p>
          <a:p>
            <a:endParaRPr lang="de-DE" dirty="0"/>
          </a:p>
        </p:txBody>
      </p:sp>
    </p:spTree>
    <p:extLst>
      <p:ext uri="{BB962C8B-B14F-4D97-AF65-F5344CB8AC3E}">
        <p14:creationId xmlns:p14="http://schemas.microsoft.com/office/powerpoint/2010/main" val="17123793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125fcd04b9a_0_23:notes"/>
          <p:cNvSpPr>
            <a:spLocks noGrp="1" noRot="1" noChangeAspect="1"/>
          </p:cNvSpPr>
          <p:nvPr>
            <p:ph type="sldImg" idx="2"/>
          </p:nvPr>
        </p:nvSpPr>
        <p:spPr>
          <a:xfrm>
            <a:off x="68421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9" name="Google Shape;949;g125fcd04b9a_0_23:notes"/>
          <p:cNvSpPr txBox="1">
            <a:spLocks noGrp="1"/>
          </p:cNvSpPr>
          <p:nvPr>
            <p:ph type="body" idx="1"/>
          </p:nvPr>
        </p:nvSpPr>
        <p:spPr>
          <a:xfrm>
            <a:off x="684212" y="4598988"/>
            <a:ext cx="5400675" cy="5066305"/>
          </a:xfrm>
          <a:prstGeom prst="rect">
            <a:avLst/>
          </a:prstGeom>
          <a:noFill/>
          <a:ln>
            <a:noFill/>
          </a:ln>
        </p:spPr>
        <p:txBody>
          <a:bodyPr spcFirstLastPara="1" wrap="square" lIns="88714" tIns="88714" rIns="88714" bIns="88714" anchor="t" anchorCtr="0">
            <a:noAutofit/>
          </a:bodyPr>
          <a:lstStyle/>
          <a:p>
            <a:pPr marL="171450" indent="-171450">
              <a:spcBef>
                <a:spcPts val="349"/>
              </a:spcBef>
              <a:buFont typeface="Arial" panose="020B0604020202020204" pitchFamily="34" charset="0"/>
              <a:buChar char="•"/>
            </a:pPr>
            <a:r>
              <a:rPr lang="de-DE" dirty="0"/>
              <a:t>Auf der Folie oben sind die wesentlichen Argumente aufgeführt (vgl. u.a. </a:t>
            </a:r>
            <a:r>
              <a:rPr lang="de-DE" dirty="0" err="1"/>
              <a:t>kurbelix</a:t>
            </a:r>
            <a:r>
              <a:rPr lang="de-DE" dirty="0"/>
              <a:t> o.J.). Letztendlich wird es eine individuelle Entscheidung der Konsument*innen sein, welchen Fahrradtyp sie auswählen.</a:t>
            </a:r>
          </a:p>
          <a:p>
            <a:pPr marL="171450" indent="-171450">
              <a:spcBef>
                <a:spcPts val="349"/>
              </a:spcBef>
              <a:buFont typeface="Arial" panose="020B0604020202020204" pitchFamily="34" charset="0"/>
              <a:buChar char="•"/>
            </a:pPr>
            <a:r>
              <a:rPr lang="de-DE" dirty="0"/>
              <a:t>Aus Sicht des Ressourcenschutzes spricht das bisher nicht mögliche Recycling gegen Carbonfaser-Rahmen. Allerdings hat dieses im Hochleistungssport (Rennradfahren) und für ambitionierte Mountain-Biker, die ihr Fahrrad auch tatsächlich im Gebirge nutzen, Vorteile.</a:t>
            </a:r>
          </a:p>
          <a:p>
            <a:pPr marL="171450" indent="-171450">
              <a:spcBef>
                <a:spcPts val="349"/>
              </a:spcBef>
              <a:buFont typeface="Arial" panose="020B0604020202020204" pitchFamily="34" charset="0"/>
              <a:buChar char="•"/>
            </a:pPr>
            <a:r>
              <a:rPr lang="de-DE" dirty="0"/>
              <a:t>Im Vergleich Aluminium zu Stahl ist insgesamt Stahl aktuell der  nachhaltigere Rohstoff aufgrund der geringeren THG-Emissionen. Ob die höhere allgemeine Recyclingrate von Stahl auch auf Fahrräder zutrifft, ist unklar</a:t>
            </a:r>
          </a:p>
          <a:p>
            <a:pPr marL="171450" indent="-171450">
              <a:spcBef>
                <a:spcPts val="349"/>
              </a:spcBef>
              <a:buFont typeface="Arial" panose="020B0604020202020204" pitchFamily="34" charset="0"/>
              <a:buChar char="•"/>
            </a:pPr>
            <a:r>
              <a:rPr lang="de-DE" dirty="0"/>
              <a:t>In der Praxis unterscheiden sich Aluminium und Stahl durch unterschiedliche Steifheit bzw. Tendenz zu Schwingungen, so dass dies den Ausschlag für den Kauf geben wird.    </a:t>
            </a:r>
          </a:p>
          <a:p>
            <a:pPr marL="443646" indent="-221823">
              <a:spcBef>
                <a:spcPts val="349"/>
              </a:spcBef>
            </a:pPr>
            <a:endParaRPr lang="de-DE" dirty="0"/>
          </a:p>
          <a:p>
            <a:pPr marL="442913" indent="-357188">
              <a:spcBef>
                <a:spcPts val="349"/>
              </a:spcBef>
            </a:pPr>
            <a:r>
              <a:rPr lang="de-DE" b="1" dirty="0"/>
              <a:t>Quellen: </a:t>
            </a:r>
          </a:p>
          <a:p>
            <a:pPr marL="179388" indent="-179388">
              <a:spcBef>
                <a:spcPts val="349"/>
              </a:spcBef>
              <a:buFont typeface="Arial" panose="020B0604020202020204" pitchFamily="34" charset="0"/>
              <a:buChar char="•"/>
            </a:pPr>
            <a:r>
              <a:rPr lang="de-DE" sz="1100" dirty="0"/>
              <a:t>FZ Karlsruhe, 2005: Analyse der Umweltauswirkungen bei der Herstellung, dem Einsatz und der Entsorgung von CFK- bzw. Aluminiumrumpfkomponenten. Online: </a:t>
            </a:r>
            <a:r>
              <a:rPr lang="de-DE" sz="1100" u="sng" dirty="0">
                <a:solidFill>
                  <a:schemeClr val="hlink"/>
                </a:solidFill>
                <a:hlinkClick r:id="rId3"/>
              </a:rPr>
              <a:t>www.publikationen.bibliothek.kit.edu/270055403</a:t>
            </a:r>
            <a:r>
              <a:rPr lang="de-DE" sz="1100" dirty="0"/>
              <a:t> </a:t>
            </a:r>
          </a:p>
          <a:p>
            <a:pPr marL="179388" indent="-179388">
              <a:spcBef>
                <a:spcPts val="349"/>
              </a:spcBef>
              <a:buFont typeface="Arial" panose="020B0604020202020204" pitchFamily="34" charset="0"/>
              <a:buChar char="•"/>
            </a:pPr>
            <a:r>
              <a:rPr lang="de-DE" sz="1100" dirty="0"/>
              <a:t>Umweltbundesamt 2019: Aluminium Factsheet. Online: </a:t>
            </a:r>
            <a:r>
              <a:rPr lang="de-DE" sz="1100" u="sng" dirty="0">
                <a:solidFill>
                  <a:schemeClr val="hlink"/>
                </a:solidFill>
                <a:hlinkClick r:id="rId4"/>
              </a:rPr>
              <a:t>www.umweltbundesamt.de/sites/default/files/medien/3521/dokumente/factsheet-aluminium_fi_barrierefrei.pdf</a:t>
            </a:r>
            <a:r>
              <a:rPr lang="de-DE" sz="1100" dirty="0"/>
              <a:t> </a:t>
            </a:r>
          </a:p>
          <a:p>
            <a:pPr marL="179388" marR="0" lvl="0" indent="-179388" algn="l" defTabSz="914400"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100" b="0" dirty="0" err="1"/>
              <a:t>Kurbelix</a:t>
            </a:r>
            <a:r>
              <a:rPr lang="de-DE" sz="1100" b="0" dirty="0"/>
              <a:t>: </a:t>
            </a:r>
            <a:r>
              <a:rPr lang="de-DE" sz="1200" b="0" i="0" u="none" strike="noStrike" cap="none" dirty="0">
                <a:solidFill>
                  <a:schemeClr val="dk1"/>
                </a:solidFill>
                <a:effectLst/>
                <a:latin typeface="Calibri"/>
                <a:ea typeface="Calibri"/>
                <a:cs typeface="Calibri"/>
                <a:sym typeface="Calibri"/>
              </a:rPr>
              <a:t>Vor- und Nachteile der unterschiedlichen Materialien von Fahrradrahmen. Online: https://</a:t>
            </a:r>
            <a:r>
              <a:rPr lang="de-DE" sz="1200" b="0" i="0" u="none" strike="noStrike" cap="none" dirty="0" err="1">
                <a:solidFill>
                  <a:schemeClr val="dk1"/>
                </a:solidFill>
                <a:effectLst/>
                <a:latin typeface="Calibri"/>
                <a:ea typeface="Calibri"/>
                <a:cs typeface="Calibri"/>
                <a:sym typeface="Calibri"/>
              </a:rPr>
              <a:t>www.kurbelix.de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blog</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ratgeber</a:t>
            </a:r>
            <a:r>
              <a:rPr lang="de-DE" sz="1200" b="0" i="0" u="none" strike="noStrike" cap="none" dirty="0">
                <a:solidFill>
                  <a:schemeClr val="dk1"/>
                </a:solidFill>
                <a:effectLst/>
                <a:latin typeface="Calibri"/>
                <a:ea typeface="Calibri"/>
                <a:cs typeface="Calibri"/>
                <a:sym typeface="Calibri"/>
              </a:rPr>
              <a:t>/allgemein/vor-und-nachteile-der-unterschiedlichen-materialien-von-fahrradrahmen/</a:t>
            </a:r>
          </a:p>
          <a:p>
            <a:pPr marL="179388" indent="-179388">
              <a:spcBef>
                <a:spcPts val="349"/>
              </a:spcBef>
              <a:buFont typeface="Arial" panose="020B0604020202020204" pitchFamily="34" charset="0"/>
              <a:buChar char="•"/>
            </a:pPr>
            <a:endParaRPr lang="de-DE" sz="1100" dirty="0"/>
          </a:p>
          <a:p>
            <a:pPr marL="443646" indent="-221823">
              <a:spcBef>
                <a:spcPts val="349"/>
              </a:spcBef>
            </a:pPr>
            <a:endParaRPr lang="de-DE" dirty="0"/>
          </a:p>
          <a:p>
            <a:pPr marL="443646" indent="-221823">
              <a:spcBef>
                <a:spcPts val="349"/>
              </a:spcBef>
            </a:pPr>
            <a:endParaRPr dirty="0"/>
          </a:p>
        </p:txBody>
      </p:sp>
      <p:sp>
        <p:nvSpPr>
          <p:cNvPr id="950" name="Google Shape;950;g125fcd04b9a_0_23:notes"/>
          <p:cNvSpPr txBox="1">
            <a:spLocks noGrp="1"/>
          </p:cNvSpPr>
          <p:nvPr>
            <p:ph type="sldNum" idx="12"/>
          </p:nvPr>
        </p:nvSpPr>
        <p:spPr>
          <a:xfrm>
            <a:off x="3844899" y="9426289"/>
            <a:ext cx="2941661" cy="495660"/>
          </a:xfrm>
          <a:prstGeom prst="rect">
            <a:avLst/>
          </a:prstGeom>
          <a:noFill/>
          <a:ln>
            <a:noFill/>
          </a:ln>
        </p:spPr>
        <p:txBody>
          <a:bodyPr spcFirstLastPara="1" wrap="square" lIns="96090" tIns="48032" rIns="96090" bIns="48032" anchor="b" anchorCtr="0">
            <a:noAutofit/>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80</a:t>
            </a:fld>
            <a:endParaRPr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B89E5DEF-68A9-E0A5-C6CD-3AB3E8A28EC8}"/>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F2C7B1D5-CDBD-5F1D-A689-0A15F1A63E27}"/>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1967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r>
              <a:rPr lang="de-DE" dirty="0"/>
              <a:t>Bilder</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To-go-Verpackungen (o.J.): </a:t>
            </a:r>
            <a:r>
              <a:rPr lang="de-DE" sz="1200" b="0" i="0" u="none" strike="noStrike" cap="none" dirty="0">
                <a:solidFill>
                  <a:schemeClr val="dk1"/>
                </a:solidFill>
                <a:effectLst/>
                <a:latin typeface="Calibri"/>
                <a:ea typeface="Calibri"/>
                <a:cs typeface="Calibri"/>
                <a:sym typeface="Calibri"/>
              </a:rPr>
              <a:t>Kaffeebecher / Pappbecher "COFFEE TO GO" 12oz / 300ml. </a:t>
            </a:r>
            <a:r>
              <a:rPr lang="de-DE" dirty="0"/>
              <a:t>Online: https://www.to-go-verpackungen.de/verpackungen/kaffeebecher/kaffeebecher-pappbecher-coffee-to-go-12oz-300ml</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Hach (o.J.): Thermobecher Aluminium. Online: https://www.hach.de/thermobecher-fur-coffee-to-go-mit-aluminium-beschichtung-450-ml.html</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81</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C0AF91B-5B6D-86F4-790E-3BC8B79C2DED}"/>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3983EA8A-4AED-E76A-CFC8-8A1B974350F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35606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9"/>
            <a:ext cx="5683892" cy="4579486"/>
          </a:xfrm>
        </p:spPr>
        <p:txBody>
          <a:bodyPr/>
          <a:lstStyle/>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latin typeface="Calibri" panose="020F0502020204030204" pitchFamily="34" charset="0"/>
                <a:ea typeface="Calibri" panose="020F0502020204030204" pitchFamily="34" charset="0"/>
                <a:cs typeface="Calibri" panose="020F0502020204030204" pitchFamily="34" charset="0"/>
              </a:rPr>
              <a:t>Der zunehmende Verbrauch an Coffee-To-Go-Einwegbechern ergibt sich durch eine  Veränderung des Lebensstile und des Konsumverhaltes </a:t>
            </a:r>
            <a:r>
              <a:rPr lang="de-DE" kern="1200" dirty="0">
                <a:solidFill>
                  <a:schemeClr val="tx1"/>
                </a:solidFill>
                <a:latin typeface="Calibri" panose="020F0502020204030204" pitchFamily="34" charset="0"/>
                <a:ea typeface="Calibri" panose="020F0502020204030204" pitchFamily="34" charset="0"/>
                <a:cs typeface="Calibri" panose="020F0502020204030204" pitchFamily="34" charset="0"/>
              </a:rPr>
              <a:t>(DUH 2015: 3).</a:t>
            </a:r>
            <a:endParaRPr lang="de-DE" dirty="0">
              <a:latin typeface="Calibri" panose="020F0502020204030204" pitchFamily="34" charset="0"/>
              <a:ea typeface="Calibri" panose="020F0502020204030204" pitchFamily="34" charset="0"/>
              <a:cs typeface="Calibri" panose="020F0502020204030204" pitchFamily="34" charset="0"/>
            </a:endParaRPr>
          </a:p>
          <a:p>
            <a:pPr marL="182563" indent="-182563">
              <a:buFont typeface="Arial" panose="020B0604020202020204" pitchFamily="34" charset="0"/>
              <a:buChar char="•"/>
              <a:defRPr/>
            </a:pPr>
            <a:r>
              <a:rPr lang="de-DE" sz="1200" b="0" i="0" u="none" strike="noStrike" cap="none" dirty="0">
                <a:solidFill>
                  <a:schemeClr val="dk1"/>
                </a:solidFill>
                <a:effectLst/>
                <a:latin typeface="Calibri"/>
                <a:ea typeface="Calibri"/>
                <a:cs typeface="Calibri"/>
                <a:sym typeface="Calibri"/>
              </a:rPr>
              <a:t>In Deutschland werden stündlich rund 320.000 Einweg-Becher für Heißgetränke verbraucht, hiervon sind bis zu 140.000 Becher "To-Go". Pro Jahr sind das fast drei Milliarden Einwegbecher (BMUV o.J. </a:t>
            </a:r>
            <a:r>
              <a:rPr lang="de-DE" kern="1200" dirty="0">
                <a:solidFill>
                  <a:schemeClr val="tx1"/>
                </a:solidFill>
                <a:latin typeface="Calibri" panose="020F0502020204030204" pitchFamily="34" charset="0"/>
                <a:ea typeface="Calibri" panose="020F0502020204030204" pitchFamily="34" charset="0"/>
                <a:cs typeface="Calibri" panose="020F0502020204030204" pitchFamily="34" charset="0"/>
              </a:rPr>
              <a:t>In Deutschland werden stündlich 320.000 der Einwegbecher verbraucht (DUH 2015: 3).</a:t>
            </a:r>
          </a:p>
          <a:p>
            <a:pPr marL="182563" indent="-182563">
              <a:buFont typeface="Arial" panose="020B0604020202020204" pitchFamily="34" charset="0"/>
              <a:buChar char="•"/>
              <a:defRPr/>
            </a:pPr>
            <a:r>
              <a:rPr lang="de-DE" kern="1200" dirty="0">
                <a:solidFill>
                  <a:schemeClr val="tx1"/>
                </a:solidFill>
                <a:latin typeface="Calibri" panose="020F0502020204030204" pitchFamily="34" charset="0"/>
                <a:ea typeface="Calibri" panose="020F0502020204030204" pitchFamily="34" charset="0"/>
                <a:cs typeface="Calibri" panose="020F0502020204030204" pitchFamily="34" charset="0"/>
              </a:rPr>
              <a:t>Pro Person wären dies 34 To-Go-Becher. Nimmt man an, dass To-Go-Kaffee vor allem in der Altersgruppe von 18 bis 64 getrunken wird, so wären es (ca. 51,5 Mio. Bürger*innen in 2022, statista o.J.)</a:t>
            </a:r>
          </a:p>
          <a:p>
            <a:pPr marL="182563" indent="-182563">
              <a:buFont typeface="Arial" panose="020B0604020202020204" pitchFamily="34" charset="0"/>
              <a:buChar char="•"/>
              <a:defRPr/>
            </a:pPr>
            <a:r>
              <a:rPr lang="de-DE" kern="1200" dirty="0">
                <a:solidFill>
                  <a:schemeClr val="tx1"/>
                </a:solidFill>
                <a:latin typeface="Calibri" panose="020F0502020204030204" pitchFamily="34" charset="0"/>
                <a:ea typeface="Calibri" panose="020F0502020204030204" pitchFamily="34" charset="0"/>
                <a:cs typeface="Calibri" panose="020F0502020204030204" pitchFamily="34" charset="0"/>
              </a:rPr>
              <a:t>To-Go-Becher bestehen zu 95% aus Papier und aus einer Kunststoffbeschichtung (Polyethylen), damit der Becher Flüssigkeiten aufnehmen kann (DUH 2015:5. Diese Verbindung von Papier und Kunststoff ist sehr fest, weshalb ein Recycling in Papier und Kunststoff sehr schwierig ist (Papier kann mehr o.J.). Zunächst muss eine sortenreine Erfassung vorliegen und dann muss der Kunststoff vollständig von den Papierfasern gelöst werden. </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kern="1200" dirty="0">
                <a:solidFill>
                  <a:schemeClr val="tx1"/>
                </a:solidFill>
                <a:latin typeface="Calibri" panose="020F0502020204030204" pitchFamily="34" charset="0"/>
                <a:ea typeface="Calibri" panose="020F0502020204030204" pitchFamily="34" charset="0"/>
                <a:cs typeface="Calibri" panose="020F0502020204030204" pitchFamily="34" charset="0"/>
              </a:rPr>
              <a:t>Ein weiteres Problem sind die unzureichenden Mengen an sortenreinem Material. Die beliebteste Größe unter den Coffee-To-Go-Bechern ist mit 63 % die 300 ml Variante (Aral 2013). Ein 300-ml-becher wiegt ca. 11,6 Gramm (To-Go Verpackungen o.J.). Das Gewicht der geschätzt 3 Milliarden Becher wäre somit rechnerisch 32.480 t – eine Menge, die sich bestenfalls für eine Recyclinganlage lohnen würde.</a:t>
            </a:r>
          </a:p>
          <a:p>
            <a:pPr marL="182563" indent="-182563">
              <a:buFont typeface="Arial" panose="020B0604020202020204" pitchFamily="34" charset="0"/>
              <a:buChar char="•"/>
              <a:defRPr/>
            </a:pPr>
            <a:r>
              <a:rPr lang="de-DE" kern="1200" dirty="0">
                <a:solidFill>
                  <a:schemeClr val="tx1"/>
                </a:solidFill>
                <a:latin typeface="Calibri" panose="020F0502020204030204" pitchFamily="34" charset="0"/>
                <a:ea typeface="Calibri" panose="020F0502020204030204" pitchFamily="34" charset="0"/>
                <a:cs typeface="Calibri" panose="020F0502020204030204" pitchFamily="34" charset="0"/>
              </a:rPr>
              <a:t>Wenn aber ein zentrales Recycling möglich wäre, so müssten diese Pappbecher bundesweit gesammelt und zu der zentralen Recyclinganlage verbracht werden – dies würde zu wesentlich höheren Emissionen führen als die Neuproduktion.</a:t>
            </a:r>
          </a:p>
          <a:p>
            <a:pPr marL="182563" indent="-182563" defTabSz="443646" eaLnBrk="0" fontAlgn="base" hangingPunct="0">
              <a:spcBef>
                <a:spcPct val="30000"/>
              </a:spcBef>
              <a:spcAft>
                <a:spcPct val="0"/>
              </a:spcAft>
              <a:buClrTx/>
              <a:buSzTx/>
              <a:defRPr/>
            </a:pPr>
            <a:endParaRPr lang="de-DE" b="1" kern="1200" dirty="0">
              <a:latin typeface="Calibri" panose="020F0502020204030204" pitchFamily="34" charset="0"/>
              <a:ea typeface="Calibri" panose="020F0502020204030204" pitchFamily="34" charset="0"/>
              <a:cs typeface="Calibri" panose="020F0502020204030204" pitchFamily="34" charset="0"/>
            </a:endParaRPr>
          </a:p>
          <a:p>
            <a:pPr marL="182563" indent="-182563" defTabSz="443646" eaLnBrk="0" fontAlgn="base" hangingPunct="0">
              <a:spcBef>
                <a:spcPct val="30000"/>
              </a:spcBef>
              <a:spcAft>
                <a:spcPct val="0"/>
              </a:spcAft>
              <a:buClrTx/>
              <a:buSzTx/>
              <a:defRPr/>
            </a:pPr>
            <a:r>
              <a:rPr lang="de-DE" b="1" dirty="0">
                <a:latin typeface="Calibri" panose="020F0502020204030204" pitchFamily="34" charset="0"/>
                <a:ea typeface="Calibri" panose="020F0502020204030204" pitchFamily="34" charset="0"/>
                <a:cs typeface="Calibri" panose="020F0502020204030204" pitchFamily="34" charset="0"/>
              </a:rPr>
              <a:t>Quellen</a:t>
            </a:r>
          </a:p>
          <a:p>
            <a:pPr marL="182563" marR="0" lvl="0" indent="-182563" algn="l" defTabSz="443646"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sz="1100" kern="1200" dirty="0">
                <a:solidFill>
                  <a:schemeClr val="tx1"/>
                </a:solidFill>
                <a:latin typeface="Calibri" panose="020F0502020204030204" pitchFamily="34" charset="0"/>
                <a:ea typeface="Calibri" panose="020F0502020204030204" pitchFamily="34" charset="0"/>
                <a:cs typeface="Calibri" panose="020F0502020204030204" pitchFamily="34" charset="0"/>
              </a:rPr>
              <a:t>Aral AG (Hrsg.) (2013). Aral Studie. Trends beim Kaffee-Genuss. Online: </a:t>
            </a:r>
            <a:r>
              <a:rPr lang="de-DE" sz="1100" kern="12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3"/>
              </a:rPr>
              <a:t>http://www.aral.de/content/dam/aral/Presse%20Assets/pdfs%20Brosch%C3%BCren/aral_kaffeestudie_2013.pdf</a:t>
            </a:r>
            <a:endParaRPr lang="de-DE" sz="1100" kern="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82563" marR="0" lvl="0" indent="-182563" algn="l" defTabSz="443646"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sz="1100" b="0" kern="1200" dirty="0">
                <a:latin typeface="Calibri" panose="020F0502020204030204" pitchFamily="34" charset="0"/>
                <a:ea typeface="Calibri" panose="020F0502020204030204" pitchFamily="34" charset="0"/>
                <a:cs typeface="Calibri" panose="020F0502020204030204" pitchFamily="34" charset="0"/>
              </a:rPr>
              <a:t>BMUV (o.J.): </a:t>
            </a:r>
            <a:r>
              <a:rPr lang="de-DE" sz="1200" b="0" i="0" u="none" strike="noStrike" cap="none" dirty="0">
                <a:solidFill>
                  <a:schemeClr val="dk1"/>
                </a:solidFill>
                <a:effectLst/>
                <a:latin typeface="Calibri"/>
                <a:ea typeface="Calibri"/>
                <a:cs typeface="Calibri"/>
                <a:sym typeface="Calibri"/>
              </a:rPr>
              <a:t>Wie viele Einweg-Becher werden jährlich verbraucht? Wie viele landen davon in der Umwelt? Online: https://</a:t>
            </a:r>
            <a:r>
              <a:rPr lang="de-DE" sz="1200" b="0" i="0" u="none" strike="noStrike" cap="none" dirty="0" err="1">
                <a:solidFill>
                  <a:schemeClr val="dk1"/>
                </a:solidFill>
                <a:effectLst/>
                <a:latin typeface="Calibri"/>
                <a:ea typeface="Calibri"/>
                <a:cs typeface="Calibri"/>
                <a:sym typeface="Calibri"/>
              </a:rPr>
              <a:t>www.bmuv.de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faq</a:t>
            </a:r>
            <a:r>
              <a:rPr lang="de-DE" sz="1200" b="0" i="0" u="none" strike="noStrike" cap="none" dirty="0">
                <a:solidFill>
                  <a:schemeClr val="dk1"/>
                </a:solidFill>
                <a:effectLst/>
                <a:latin typeface="Calibri"/>
                <a:ea typeface="Calibri"/>
                <a:cs typeface="Calibri"/>
                <a:sym typeface="Calibri"/>
              </a:rPr>
              <a:t>/wie-viele-einweg-becher-werden-jaehrlich-verbraucht-wie-viele-landen-davon-in-der-umwelt.</a:t>
            </a:r>
            <a:endParaRPr lang="de-DE" sz="1100" kern="1200" dirty="0">
              <a:latin typeface="Calibri" panose="020F0502020204030204" pitchFamily="34" charset="0"/>
              <a:ea typeface="Calibri" panose="020F0502020204030204" pitchFamily="34" charset="0"/>
              <a:cs typeface="Calibri" panose="020F0502020204030204" pitchFamily="34" charset="0"/>
            </a:endParaRPr>
          </a:p>
          <a:p>
            <a:pPr marL="182563" indent="-182563" defTabSz="443646" eaLnBrk="0" fontAlgn="base" hangingPunct="0">
              <a:spcBef>
                <a:spcPct val="30000"/>
              </a:spcBef>
              <a:spcAft>
                <a:spcPct val="0"/>
              </a:spcAft>
              <a:buClrTx/>
              <a:buSzTx/>
              <a:buFont typeface="Arial" panose="020B0604020202020204" pitchFamily="34" charset="0"/>
              <a:buChar char="•"/>
              <a:defRPr/>
            </a:pPr>
            <a:r>
              <a:rPr lang="de-DE" sz="1100" kern="1200" dirty="0">
                <a:latin typeface="Calibri" panose="020F0502020204030204" pitchFamily="34" charset="0"/>
                <a:ea typeface="Calibri" panose="020F0502020204030204" pitchFamily="34" charset="0"/>
                <a:cs typeface="Calibri" panose="020F0502020204030204" pitchFamily="34" charset="0"/>
              </a:rPr>
              <a:t>BR. Puls. Themen (2016). Umweltsauerei für unterwegs. Wie Coffee-</a:t>
            </a:r>
            <a:r>
              <a:rPr lang="de-DE" sz="1100" kern="1200" dirty="0" err="1">
                <a:latin typeface="Calibri" panose="020F0502020204030204" pitchFamily="34" charset="0"/>
                <a:ea typeface="Calibri" panose="020F0502020204030204" pitchFamily="34" charset="0"/>
                <a:cs typeface="Calibri" panose="020F0502020204030204" pitchFamily="34" charset="0"/>
              </a:rPr>
              <a:t>to</a:t>
            </a:r>
            <a:r>
              <a:rPr lang="de-DE" sz="1100" kern="1200" dirty="0">
                <a:latin typeface="Calibri" panose="020F0502020204030204" pitchFamily="34" charset="0"/>
                <a:ea typeface="Calibri" panose="020F0502020204030204" pitchFamily="34" charset="0"/>
                <a:cs typeface="Calibri" panose="020F0502020204030204" pitchFamily="34" charset="0"/>
              </a:rPr>
              <a:t>-Go-Becher die Welt kaputt machen. Online: </a:t>
            </a:r>
            <a:r>
              <a:rPr lang="de-DE" sz="1100" kern="1200" dirty="0">
                <a:latin typeface="Calibri" panose="020F0502020204030204" pitchFamily="34" charset="0"/>
                <a:ea typeface="Calibri" panose="020F0502020204030204" pitchFamily="34" charset="0"/>
                <a:cs typeface="Calibri" panose="020F0502020204030204" pitchFamily="34" charset="0"/>
                <a:hlinkClick r:id="rId4"/>
              </a:rPr>
              <a:t>http://www.br.de/puls/themen/welt/coffee-to-go-macht-muell-100.html</a:t>
            </a:r>
            <a:endParaRPr lang="de-DE" sz="1100" kern="1200" dirty="0">
              <a:latin typeface="Calibri" panose="020F0502020204030204" pitchFamily="34" charset="0"/>
              <a:ea typeface="Calibri" panose="020F0502020204030204" pitchFamily="34" charset="0"/>
              <a:cs typeface="Calibri" panose="020F0502020204030204" pitchFamily="34" charset="0"/>
            </a:endParaRPr>
          </a:p>
          <a:p>
            <a:pPr marL="182563" marR="0" lvl="0" indent="-182563" algn="l" defTabSz="443646"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sz="1100" kern="1200" dirty="0">
                <a:solidFill>
                  <a:srgbClr val="000000"/>
                </a:solidFill>
                <a:latin typeface="Calibri" panose="020F0502020204030204" pitchFamily="34" charset="0"/>
                <a:ea typeface="Calibri" panose="020F0502020204030204" pitchFamily="34" charset="0"/>
                <a:cs typeface="Calibri" panose="020F0502020204030204" pitchFamily="34" charset="0"/>
              </a:rPr>
              <a:t>DUH (2015). Coffee </a:t>
            </a:r>
            <a:r>
              <a:rPr lang="de-DE" sz="1100" kern="1200" dirty="0" err="1">
                <a:solidFill>
                  <a:srgbClr val="000000"/>
                </a:solidFill>
                <a:latin typeface="Calibri" panose="020F0502020204030204" pitchFamily="34" charset="0"/>
                <a:ea typeface="Calibri" panose="020F0502020204030204" pitchFamily="34" charset="0"/>
                <a:cs typeface="Calibri" panose="020F0502020204030204" pitchFamily="34" charset="0"/>
              </a:rPr>
              <a:t>to</a:t>
            </a:r>
            <a:r>
              <a:rPr lang="de-DE" sz="1100" kern="12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de-DE" sz="1100" kern="1200" dirty="0" err="1">
                <a:solidFill>
                  <a:srgbClr val="000000"/>
                </a:solidFill>
                <a:latin typeface="Calibri" panose="020F0502020204030204" pitchFamily="34" charset="0"/>
                <a:ea typeface="Calibri" panose="020F0502020204030204" pitchFamily="34" charset="0"/>
                <a:cs typeface="Calibri" panose="020F0502020204030204" pitchFamily="34" charset="0"/>
              </a:rPr>
              <a:t>go</a:t>
            </a:r>
            <a:r>
              <a:rPr lang="de-DE" sz="1100" kern="1200" dirty="0">
                <a:solidFill>
                  <a:srgbClr val="000000"/>
                </a:solidFill>
                <a:latin typeface="Calibri" panose="020F0502020204030204" pitchFamily="34" charset="0"/>
                <a:ea typeface="Calibri" panose="020F0502020204030204" pitchFamily="34" charset="0"/>
                <a:cs typeface="Calibri" panose="020F0502020204030204" pitchFamily="34" charset="0"/>
              </a:rPr>
              <a:t>-Einwegbecher – Umweltauswirkungen und Alternativen Hintergrundpapier der Deutschen Umwelthilfe. Online: </a:t>
            </a:r>
            <a:r>
              <a:rPr lang="de-DE" sz="1100" kern="12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5"/>
              </a:rPr>
              <a:t>http://www.duh.de/uploads/tx_duhdownloads/DUH_Coffee-to-go_Hintergrund_01.pdf</a:t>
            </a:r>
            <a:endParaRPr lang="de-DE" sz="1100" u="sng" dirty="0">
              <a:latin typeface="Calibri" panose="020F0502020204030204" pitchFamily="34" charset="0"/>
              <a:ea typeface="Calibri" panose="020F0502020204030204" pitchFamily="34" charset="0"/>
              <a:cs typeface="Calibri" panose="020F0502020204030204" pitchFamily="34" charset="0"/>
            </a:endParaRPr>
          </a:p>
          <a:p>
            <a:pPr marL="182563" marR="0" lvl="0" indent="-182563" algn="l" defTabSz="443646"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sz="1100" b="0" kern="1200" dirty="0">
                <a:latin typeface="Calibri" panose="020F0502020204030204" pitchFamily="34" charset="0"/>
                <a:ea typeface="Calibri" panose="020F0502020204030204" pitchFamily="34" charset="0"/>
                <a:cs typeface="Calibri" panose="020F0502020204030204" pitchFamily="34" charset="0"/>
              </a:rPr>
              <a:t>Papier kann mehr (o.J.): </a:t>
            </a:r>
            <a:r>
              <a:rPr lang="de-DE" sz="1200" b="0" i="0" u="none" strike="noStrike" cap="none" dirty="0">
                <a:solidFill>
                  <a:schemeClr val="dk1"/>
                </a:solidFill>
                <a:effectLst/>
                <a:latin typeface="Calibri"/>
                <a:ea typeface="Calibri"/>
                <a:cs typeface="Calibri"/>
                <a:sym typeface="Calibri"/>
              </a:rPr>
              <a:t>Wie Pappbecher wieder zu Papier werden. </a:t>
            </a:r>
            <a:r>
              <a:rPr lang="de-DE" sz="1100" kern="1200" dirty="0">
                <a:latin typeface="Calibri" panose="020F0502020204030204" pitchFamily="34" charset="0"/>
                <a:ea typeface="Calibri" panose="020F0502020204030204" pitchFamily="34" charset="0"/>
                <a:cs typeface="Calibri" panose="020F0502020204030204" pitchFamily="34" charset="0"/>
              </a:rPr>
              <a:t>Online: https://</a:t>
            </a:r>
            <a:r>
              <a:rPr lang="de-DE" sz="1100" kern="1200" dirty="0" err="1">
                <a:latin typeface="Calibri" panose="020F0502020204030204" pitchFamily="34" charset="0"/>
                <a:ea typeface="Calibri" panose="020F0502020204030204" pitchFamily="34" charset="0"/>
                <a:cs typeface="Calibri" panose="020F0502020204030204" pitchFamily="34" charset="0"/>
              </a:rPr>
              <a:t>papierkannmehr.de</a:t>
            </a:r>
            <a:r>
              <a:rPr lang="de-DE" sz="1100" kern="1200" dirty="0">
                <a:latin typeface="Calibri" panose="020F0502020204030204" pitchFamily="34" charset="0"/>
                <a:ea typeface="Calibri" panose="020F0502020204030204" pitchFamily="34" charset="0"/>
                <a:cs typeface="Calibri" panose="020F0502020204030204" pitchFamily="34" charset="0"/>
              </a:rPr>
              <a:t>/</a:t>
            </a:r>
            <a:r>
              <a:rPr lang="de-DE" sz="1100" kern="1200" dirty="0" err="1">
                <a:latin typeface="Calibri" panose="020F0502020204030204" pitchFamily="34" charset="0"/>
                <a:ea typeface="Calibri" panose="020F0502020204030204" pitchFamily="34" charset="0"/>
                <a:cs typeface="Calibri" panose="020F0502020204030204" pitchFamily="34" charset="0"/>
              </a:rPr>
              <a:t>nachhaltigkeit</a:t>
            </a:r>
            <a:r>
              <a:rPr lang="de-DE" sz="1100" kern="1200" dirty="0">
                <a:latin typeface="Calibri" panose="020F0502020204030204" pitchFamily="34" charset="0"/>
                <a:ea typeface="Calibri" panose="020F0502020204030204" pitchFamily="34" charset="0"/>
                <a:cs typeface="Calibri" panose="020F0502020204030204" pitchFamily="34" charset="0"/>
              </a:rPr>
              <a:t>/to-go-becher-und-recycling-wie-pappbecher-wieder-zu-papier-werden</a:t>
            </a:r>
          </a:p>
          <a:p>
            <a:pPr marL="182563" marR="0" lvl="0" indent="-182563" algn="l" defTabSz="443646"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sz="1100" b="0" kern="1200" dirty="0">
                <a:latin typeface="Calibri" panose="020F0502020204030204" pitchFamily="34" charset="0"/>
                <a:ea typeface="Calibri" panose="020F0502020204030204" pitchFamily="34" charset="0"/>
                <a:cs typeface="Calibri" panose="020F0502020204030204" pitchFamily="34" charset="0"/>
              </a:rPr>
              <a:t>Statista (2023): Anzahl relevanter Bevölkerungsgruppen 2022. Online: https://</a:t>
            </a:r>
            <a:r>
              <a:rPr lang="de-DE" sz="1100" b="0" kern="1200" dirty="0" err="1">
                <a:latin typeface="Calibri" panose="020F0502020204030204" pitchFamily="34" charset="0"/>
                <a:ea typeface="Calibri" panose="020F0502020204030204" pitchFamily="34" charset="0"/>
                <a:cs typeface="Calibri" panose="020F0502020204030204" pitchFamily="34" charset="0"/>
              </a:rPr>
              <a:t>de.statista.com</a:t>
            </a:r>
            <a:r>
              <a:rPr lang="de-DE" sz="1100" b="0" kern="1200" dirty="0">
                <a:latin typeface="Calibri" panose="020F0502020204030204" pitchFamily="34" charset="0"/>
                <a:ea typeface="Calibri" panose="020F0502020204030204" pitchFamily="34" charset="0"/>
                <a:cs typeface="Calibri" panose="020F0502020204030204" pitchFamily="34" charset="0"/>
              </a:rPr>
              <a:t>/</a:t>
            </a:r>
            <a:r>
              <a:rPr lang="de-DE" sz="1100" b="0" kern="1200" dirty="0" err="1">
                <a:latin typeface="Calibri" panose="020F0502020204030204" pitchFamily="34" charset="0"/>
                <a:ea typeface="Calibri" panose="020F0502020204030204" pitchFamily="34" charset="0"/>
                <a:cs typeface="Calibri" panose="020F0502020204030204" pitchFamily="34" charset="0"/>
              </a:rPr>
              <a:t>statistik</a:t>
            </a:r>
            <a:r>
              <a:rPr lang="de-DE" sz="1100" b="0" kern="1200" dirty="0">
                <a:latin typeface="Calibri" panose="020F0502020204030204" pitchFamily="34" charset="0"/>
                <a:ea typeface="Calibri" panose="020F0502020204030204" pitchFamily="34" charset="0"/>
                <a:cs typeface="Calibri" panose="020F0502020204030204" pitchFamily="34" charset="0"/>
              </a:rPr>
              <a:t>/</a:t>
            </a:r>
            <a:r>
              <a:rPr lang="de-DE" sz="1100" b="0" kern="1200" dirty="0" err="1">
                <a:latin typeface="Calibri" panose="020F0502020204030204" pitchFamily="34" charset="0"/>
                <a:ea typeface="Calibri" panose="020F0502020204030204" pitchFamily="34" charset="0"/>
                <a:cs typeface="Calibri" panose="020F0502020204030204" pitchFamily="34" charset="0"/>
              </a:rPr>
              <a:t>daten</a:t>
            </a:r>
            <a:r>
              <a:rPr lang="de-DE" sz="1100" b="0" kern="1200" dirty="0">
                <a:latin typeface="Calibri" panose="020F0502020204030204" pitchFamily="34" charset="0"/>
                <a:ea typeface="Calibri" panose="020F0502020204030204" pitchFamily="34" charset="0"/>
                <a:cs typeface="Calibri" panose="020F0502020204030204" pitchFamily="34" charset="0"/>
              </a:rPr>
              <a:t>/</a:t>
            </a:r>
            <a:r>
              <a:rPr lang="de-DE" sz="1100" b="0" kern="1200" dirty="0" err="1">
                <a:latin typeface="Calibri" panose="020F0502020204030204" pitchFamily="34" charset="0"/>
                <a:ea typeface="Calibri" panose="020F0502020204030204" pitchFamily="34" charset="0"/>
                <a:cs typeface="Calibri" panose="020F0502020204030204" pitchFamily="34" charset="0"/>
              </a:rPr>
              <a:t>studie</a:t>
            </a:r>
            <a:r>
              <a:rPr lang="de-DE" sz="1100" b="0" kern="1200" dirty="0">
                <a:latin typeface="Calibri" panose="020F0502020204030204" pitchFamily="34" charset="0"/>
                <a:ea typeface="Calibri" panose="020F0502020204030204" pitchFamily="34" charset="0"/>
                <a:cs typeface="Calibri" panose="020F0502020204030204" pitchFamily="34" charset="0"/>
              </a:rPr>
              <a:t>/1365/</a:t>
            </a:r>
            <a:r>
              <a:rPr lang="de-DE" sz="1100" b="0" kern="1200" dirty="0" err="1">
                <a:latin typeface="Calibri" panose="020F0502020204030204" pitchFamily="34" charset="0"/>
                <a:ea typeface="Calibri" panose="020F0502020204030204" pitchFamily="34" charset="0"/>
                <a:cs typeface="Calibri" panose="020F0502020204030204" pitchFamily="34" charset="0"/>
              </a:rPr>
              <a:t>umfrage</a:t>
            </a:r>
            <a:r>
              <a:rPr lang="de-DE" sz="1100" b="0" kern="1200" dirty="0">
                <a:latin typeface="Calibri" panose="020F0502020204030204" pitchFamily="34" charset="0"/>
                <a:ea typeface="Calibri" panose="020F0502020204030204" pitchFamily="34" charset="0"/>
                <a:cs typeface="Calibri" panose="020F0502020204030204" pitchFamily="34" charset="0"/>
              </a:rPr>
              <a:t>/</a:t>
            </a:r>
            <a:r>
              <a:rPr lang="de-DE" sz="1100" b="0" kern="1200" dirty="0" err="1">
                <a:latin typeface="Calibri" panose="020F0502020204030204" pitchFamily="34" charset="0"/>
                <a:ea typeface="Calibri" panose="020F0502020204030204" pitchFamily="34" charset="0"/>
                <a:cs typeface="Calibri" panose="020F0502020204030204" pitchFamily="34" charset="0"/>
              </a:rPr>
              <a:t>bevoelkerung</a:t>
            </a:r>
            <a:r>
              <a:rPr lang="de-DE" sz="1100" b="0" kern="1200" dirty="0">
                <a:latin typeface="Calibri" panose="020F0502020204030204" pitchFamily="34" charset="0"/>
                <a:ea typeface="Calibri" panose="020F0502020204030204" pitchFamily="34" charset="0"/>
                <a:cs typeface="Calibri" panose="020F0502020204030204" pitchFamily="34" charset="0"/>
              </a:rPr>
              <a:t>-deutschlands-nach-</a:t>
            </a:r>
            <a:r>
              <a:rPr lang="de-DE" sz="1100" b="0" kern="1200" dirty="0" err="1">
                <a:latin typeface="Calibri" panose="020F0502020204030204" pitchFamily="34" charset="0"/>
                <a:ea typeface="Calibri" panose="020F0502020204030204" pitchFamily="34" charset="0"/>
                <a:cs typeface="Calibri" panose="020F0502020204030204" pitchFamily="34" charset="0"/>
              </a:rPr>
              <a:t>altersgruppen</a:t>
            </a:r>
            <a:r>
              <a:rPr lang="de-DE" sz="1100" b="0" kern="1200" dirty="0">
                <a:latin typeface="Calibri" panose="020F0502020204030204" pitchFamily="34" charset="0"/>
                <a:ea typeface="Calibri" panose="020F0502020204030204" pitchFamily="34" charset="0"/>
                <a:cs typeface="Calibri" panose="020F0502020204030204" pitchFamily="34" charset="0"/>
              </a:rPr>
              <a:t>/</a:t>
            </a:r>
          </a:p>
          <a:p>
            <a:pPr marL="182563" marR="0" lvl="0" indent="-182563" algn="l" defTabSz="443646"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sz="1100" b="0" kern="1200" dirty="0" err="1">
                <a:latin typeface="Calibri" panose="020F0502020204030204" pitchFamily="34" charset="0"/>
                <a:ea typeface="Calibri" panose="020F0502020204030204" pitchFamily="34" charset="0"/>
                <a:cs typeface="Calibri" panose="020F0502020204030204" pitchFamily="34" charset="0"/>
              </a:rPr>
              <a:t>To-go</a:t>
            </a:r>
            <a:r>
              <a:rPr lang="de-DE" sz="1100" b="0" kern="1200" dirty="0">
                <a:latin typeface="Calibri" panose="020F0502020204030204" pitchFamily="34" charset="0"/>
                <a:ea typeface="Calibri" panose="020F0502020204030204" pitchFamily="34" charset="0"/>
                <a:cs typeface="Calibri" panose="020F0502020204030204" pitchFamily="34" charset="0"/>
              </a:rPr>
              <a:t> Verpackungen (o.J.): </a:t>
            </a:r>
            <a:r>
              <a:rPr lang="de-DE" sz="1200" b="0" i="0" u="none" strike="noStrike" cap="none" dirty="0">
                <a:solidFill>
                  <a:schemeClr val="dk1"/>
                </a:solidFill>
                <a:effectLst/>
                <a:latin typeface="Calibri"/>
                <a:ea typeface="Calibri"/>
                <a:cs typeface="Calibri"/>
                <a:sym typeface="Calibri"/>
              </a:rPr>
              <a:t>Kaffeebecher / Pappbecher "COFFEE TO GO" 12oz / 300ml. </a:t>
            </a:r>
            <a:r>
              <a:rPr lang="de-DE" sz="1100" kern="1200" dirty="0">
                <a:latin typeface="Calibri" panose="020F0502020204030204" pitchFamily="34" charset="0"/>
                <a:ea typeface="Calibri" panose="020F0502020204030204" pitchFamily="34" charset="0"/>
                <a:cs typeface="Calibri" panose="020F0502020204030204" pitchFamily="34" charset="0"/>
              </a:rPr>
              <a:t>Online: https://</a:t>
            </a:r>
            <a:r>
              <a:rPr lang="de-DE" sz="1100" kern="1200" dirty="0" err="1">
                <a:latin typeface="Calibri" panose="020F0502020204030204" pitchFamily="34" charset="0"/>
                <a:ea typeface="Calibri" panose="020F0502020204030204" pitchFamily="34" charset="0"/>
                <a:cs typeface="Calibri" panose="020F0502020204030204" pitchFamily="34" charset="0"/>
              </a:rPr>
              <a:t>www.to-go-verpackungen.de</a:t>
            </a:r>
            <a:r>
              <a:rPr lang="de-DE" sz="1100" kern="1200" dirty="0">
                <a:latin typeface="Calibri" panose="020F0502020204030204" pitchFamily="34" charset="0"/>
                <a:ea typeface="Calibri" panose="020F0502020204030204" pitchFamily="34" charset="0"/>
                <a:cs typeface="Calibri" panose="020F0502020204030204" pitchFamily="34" charset="0"/>
              </a:rPr>
              <a:t>/</a:t>
            </a:r>
            <a:r>
              <a:rPr lang="de-DE" sz="1100" kern="1200" dirty="0" err="1">
                <a:latin typeface="Calibri" panose="020F0502020204030204" pitchFamily="34" charset="0"/>
                <a:ea typeface="Calibri" panose="020F0502020204030204" pitchFamily="34" charset="0"/>
                <a:cs typeface="Calibri" panose="020F0502020204030204" pitchFamily="34" charset="0"/>
              </a:rPr>
              <a:t>verpackungen</a:t>
            </a:r>
            <a:r>
              <a:rPr lang="de-DE" sz="1100" kern="1200" dirty="0">
                <a:latin typeface="Calibri" panose="020F0502020204030204" pitchFamily="34" charset="0"/>
                <a:ea typeface="Calibri" panose="020F0502020204030204" pitchFamily="34" charset="0"/>
                <a:cs typeface="Calibri" panose="020F0502020204030204" pitchFamily="34" charset="0"/>
              </a:rPr>
              <a:t>/</a:t>
            </a:r>
            <a:r>
              <a:rPr lang="de-DE" sz="1100" kern="1200" dirty="0" err="1">
                <a:latin typeface="Calibri" panose="020F0502020204030204" pitchFamily="34" charset="0"/>
                <a:ea typeface="Calibri" panose="020F0502020204030204" pitchFamily="34" charset="0"/>
                <a:cs typeface="Calibri" panose="020F0502020204030204" pitchFamily="34" charset="0"/>
              </a:rPr>
              <a:t>kaffeebecher</a:t>
            </a:r>
            <a:r>
              <a:rPr lang="de-DE" sz="1100" kern="1200" dirty="0">
                <a:latin typeface="Calibri" panose="020F0502020204030204" pitchFamily="34" charset="0"/>
                <a:ea typeface="Calibri" panose="020F0502020204030204" pitchFamily="34" charset="0"/>
                <a:cs typeface="Calibri" panose="020F0502020204030204" pitchFamily="34" charset="0"/>
              </a:rPr>
              <a:t>/kaffeebecher-pappbecher-coffee-to-go-12oz-300ml</a:t>
            </a:r>
          </a:p>
          <a:p>
            <a:pPr marL="182563" indent="-182563" defTabSz="443646" eaLnBrk="0" fontAlgn="base" hangingPunct="0">
              <a:spcBef>
                <a:spcPct val="30000"/>
              </a:spcBef>
              <a:spcAft>
                <a:spcPct val="0"/>
              </a:spcAft>
              <a:buClrTx/>
              <a:buSzTx/>
              <a:buFont typeface="Arial" panose="020B0604020202020204" pitchFamily="34" charset="0"/>
              <a:buChar char="•"/>
              <a:defRPr/>
            </a:pPr>
            <a:endParaRPr lang="de-DE" sz="1100" dirty="0"/>
          </a:p>
        </p:txBody>
      </p:sp>
      <p:sp>
        <p:nvSpPr>
          <p:cNvPr id="4" name="Foliennummernplatzhalter 3"/>
          <p:cNvSpPr>
            <a:spLocks noGrp="1"/>
          </p:cNvSpPr>
          <p:nvPr>
            <p:ph type="sldNum" sz="quarter" idx="10"/>
          </p:nvPr>
        </p:nvSpPr>
        <p:spPr/>
        <p:txBody>
          <a:bodyPr/>
          <a:lstStyle/>
          <a:p>
            <a:fld id="{6B19C70B-66E5-42C9-B82C-467C685AF104}" type="slidenum">
              <a:rPr lang="de-DE" altLang="de-DE" smtClean="0"/>
              <a:pPr/>
              <a:t>82</a:t>
            </a:fld>
            <a:endParaRPr lang="de-DE" altLang="de-DE" dirty="0"/>
          </a:p>
        </p:txBody>
      </p:sp>
      <p:sp>
        <p:nvSpPr>
          <p:cNvPr id="5" name="Fußzeilenplatzhalter 4">
            <a:extLst>
              <a:ext uri="{FF2B5EF4-FFF2-40B4-BE49-F238E27FC236}">
                <a16:creationId xmlns:a16="http://schemas.microsoft.com/office/drawing/2014/main" id="{051B16D7-9C6B-7828-AC6B-FBC3C39A53A0}"/>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E51625DD-344E-F6A1-CE2B-4F6768500CA8}"/>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5856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Bei der Nutzung von Coffee-To-Go gibt es verschiedene Möglichkeiten: Einwegbecher aus Frischfaserpapier oder Recyclingpapier, Einweg-Becher aus Kunststoff oder Bio-Kunststoff oder Mehrwegbecher.</a:t>
            </a:r>
          </a:p>
          <a:p>
            <a:pPr marL="171450" indent="-171450">
              <a:buFont typeface="Arial" panose="020B0604020202020204" pitchFamily="34" charset="0"/>
              <a:buChar char="•"/>
            </a:pPr>
            <a:r>
              <a:rPr lang="de-DE" b="0" dirty="0"/>
              <a:t>In dem ersten Szenario berechnen wir die verschiedenen Einweg-Varianten auf Basis der verschiedenen Materialien. Auf Basis der jährlichen Nutzung von Coffee-To-Go-Bechern pro Person (18-64 Jahre) berechnen Sie bitte die THG-Emissionen für die unterschiedlichen Bechertypen.</a:t>
            </a:r>
          </a:p>
          <a:p>
            <a:pPr marL="182563" indent="-182563"/>
            <a:endParaRPr lang="de-DE" b="0" dirty="0"/>
          </a:p>
          <a:p>
            <a:pPr marL="182563" indent="-182563"/>
            <a:r>
              <a:rPr lang="de-DE" b="1" dirty="0"/>
              <a:t>Quellen:</a:t>
            </a:r>
          </a:p>
          <a:p>
            <a:pPr marL="182563" indent="-182563">
              <a:buFont typeface="Arial" panose="020B0604020202020204" pitchFamily="34" charset="0"/>
              <a:buChar char="•"/>
            </a:pPr>
            <a:r>
              <a:rPr lang="de-DE" dirty="0" err="1"/>
              <a:t>Ezeep</a:t>
            </a:r>
            <a:r>
              <a:rPr lang="de-DE" dirty="0"/>
              <a:t> (o.J.) „</a:t>
            </a:r>
            <a:r>
              <a:rPr lang="de-DE" dirty="0" err="1"/>
              <a:t>ezeep</a:t>
            </a:r>
            <a:r>
              <a:rPr lang="de-DE" dirty="0"/>
              <a:t> setzt sich für CO2-neutrales Drucken ein.“ Online: </a:t>
            </a:r>
            <a:r>
              <a:rPr lang="de-DE" dirty="0">
                <a:hlinkClick r:id="rId3"/>
              </a:rPr>
              <a:t>www.ezeep.com/de/co2-neutral-drucken/</a:t>
            </a: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err="1"/>
              <a:t>Detzel</a:t>
            </a:r>
            <a:r>
              <a:rPr lang="de-DE" dirty="0"/>
              <a:t>, </a:t>
            </a:r>
            <a:r>
              <a:rPr lang="de-DE" dirty="0" err="1"/>
              <a:t>Kauertz</a:t>
            </a:r>
            <a:r>
              <a:rPr lang="de-DE" dirty="0"/>
              <a:t> und </a:t>
            </a:r>
            <a:r>
              <a:rPr lang="de-DE" dirty="0" err="1"/>
              <a:t>Derreza-Greeven</a:t>
            </a:r>
            <a:r>
              <a:rPr lang="de-DE" dirty="0"/>
              <a:t> (2012). „Untersuchung der Umweltwirkungen von Verpackungen aus biologisch abbaubaren Kunststoffen.“ Umweltbundesamt. Online: </a:t>
            </a:r>
            <a:r>
              <a:rPr lang="de-DE" dirty="0">
                <a:hlinkClick r:id="rId4"/>
              </a:rPr>
              <a:t>https://www.umweltbundesamt.de/sites/default/files/medien/461/publikationen/3986.pdf</a:t>
            </a: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en-US" dirty="0" err="1"/>
              <a:t>Projekt</a:t>
            </a:r>
            <a:r>
              <a:rPr lang="en-US" dirty="0"/>
              <a:t> </a:t>
            </a:r>
            <a:r>
              <a:rPr lang="en-US" dirty="0" err="1"/>
              <a:t>LehrRess</a:t>
            </a:r>
            <a:r>
              <a:rPr lang="en-US" dirty="0"/>
              <a:t> (o.J.) Online: </a:t>
            </a:r>
            <a:r>
              <a:rPr lang="en-US" dirty="0">
                <a:hlinkClick r:id="rId5"/>
              </a:rPr>
              <a:t>www.www.bilress.de/lehrress-66.html</a:t>
            </a:r>
            <a:endParaRPr lang="en-US" dirty="0"/>
          </a:p>
          <a:p>
            <a:pPr marL="182563" indent="-182563">
              <a:buFont typeface="Arial" panose="020B0604020202020204" pitchFamily="34" charset="0"/>
              <a:buChar char="•"/>
            </a:pPr>
            <a:r>
              <a:rPr lang="en-US" dirty="0" err="1"/>
              <a:t>Umweltbundesamt</a:t>
            </a:r>
            <a:r>
              <a:rPr lang="en-US" dirty="0"/>
              <a:t> 2019: "</a:t>
            </a:r>
            <a:r>
              <a:rPr lang="en-US" dirty="0" err="1"/>
              <a:t>Aluminium</a:t>
            </a:r>
            <a:r>
              <a:rPr lang="en-US" dirty="0"/>
              <a:t> Factsheet“ Online: </a:t>
            </a:r>
            <a:r>
              <a:rPr lang="en-US" dirty="0">
                <a:hlinkClick r:id="rId6"/>
              </a:rPr>
              <a:t>www.umweltbundesamt.de/sites/default/files/medien/3521/dokumente/factsheet-aluminium_fi_barrierefrei.pdf</a:t>
            </a:r>
            <a:r>
              <a:rPr lang="en-US" dirty="0"/>
              <a:t> </a:t>
            </a:r>
          </a:p>
          <a:p>
            <a:pPr marL="182563" indent="-182563">
              <a:buFont typeface="Arial" panose="020B0604020202020204" pitchFamily="34" charset="0"/>
              <a:buChar char="•"/>
            </a:pPr>
            <a:r>
              <a:rPr lang="en-US" b="0" dirty="0" err="1"/>
              <a:t>Umweltbundesamt</a:t>
            </a:r>
            <a:r>
              <a:rPr lang="en-US" b="0" dirty="0"/>
              <a:t> / </a:t>
            </a:r>
            <a:r>
              <a:rPr lang="en-US" b="0" dirty="0" err="1"/>
              <a:t>recup</a:t>
            </a:r>
            <a:r>
              <a:rPr lang="en-US" b="0" dirty="0"/>
              <a:t> (o.J.): </a:t>
            </a:r>
            <a:r>
              <a:rPr lang="de-DE" sz="1200" b="0" i="0" u="none" strike="noStrike" cap="none" dirty="0">
                <a:solidFill>
                  <a:schemeClr val="dk1"/>
                </a:solidFill>
                <a:effectLst/>
                <a:latin typeface="Calibri"/>
                <a:ea typeface="Calibri"/>
                <a:cs typeface="Calibri"/>
                <a:sym typeface="Calibri"/>
              </a:rPr>
              <a:t>RECUP Mehrwegbecher-Pfandsystem. </a:t>
            </a:r>
            <a:r>
              <a:rPr lang="en-US" dirty="0"/>
              <a:t>Online: https://</a:t>
            </a:r>
            <a:r>
              <a:rPr lang="en-US" dirty="0" err="1"/>
              <a:t>www.blauer-engel.de</a:t>
            </a:r>
            <a:r>
              <a:rPr lang="en-US" dirty="0"/>
              <a:t>/de/</a:t>
            </a:r>
            <a:r>
              <a:rPr lang="en-US" dirty="0" err="1"/>
              <a:t>produkte</a:t>
            </a:r>
            <a:r>
              <a:rPr lang="en-US" dirty="0"/>
              <a:t>/</a:t>
            </a:r>
            <a:r>
              <a:rPr lang="en-US" dirty="0" err="1"/>
              <a:t>recup-mehrwegbecher-pfandsystem</a:t>
            </a:r>
            <a:endParaRPr lang="en-US" dirty="0"/>
          </a:p>
          <a:p>
            <a:pPr marL="182563" indent="-182563">
              <a:buFont typeface="Arial" panose="020B0604020202020204" pitchFamily="34" charset="0"/>
              <a:buChar char="•"/>
            </a:pPr>
            <a:endParaRPr lang="en-US" dirty="0"/>
          </a:p>
          <a:p>
            <a:pPr marL="0" indent="0">
              <a:buFont typeface="Arial" panose="020B0604020202020204" pitchFamily="34" charset="0"/>
              <a:buNone/>
            </a:pPr>
            <a:r>
              <a:rPr lang="en-US" b="1" dirty="0" err="1"/>
              <a:t>Daten</a:t>
            </a:r>
            <a:endParaRPr lang="en-US" b="1" dirty="0"/>
          </a:p>
          <a:p>
            <a:pPr marL="182563" indent="-182563">
              <a:buFont typeface="Arial" panose="020B0604020202020204" pitchFamily="34" charset="0"/>
              <a:buChar char="•"/>
            </a:pPr>
            <a:r>
              <a:rPr lang="en-US" dirty="0"/>
              <a:t>THG von </a:t>
            </a:r>
            <a:r>
              <a:rPr lang="en-US" dirty="0" err="1"/>
              <a:t>Kunststoff</a:t>
            </a:r>
            <a:r>
              <a:rPr lang="en-US" dirty="0"/>
              <a:t> und und Bio-</a:t>
            </a:r>
            <a:r>
              <a:rPr lang="en-US" dirty="0" err="1"/>
              <a:t>Kunststoff</a:t>
            </a:r>
            <a:r>
              <a:rPr lang="en-US" dirty="0"/>
              <a:t>: IFEU</a:t>
            </a:r>
          </a:p>
          <a:p>
            <a:pPr marL="182563" indent="-182563">
              <a:buFont typeface="Arial" panose="020B0604020202020204" pitchFamily="34" charset="0"/>
              <a:buChar char="•"/>
            </a:pPr>
            <a:r>
              <a:rPr lang="en-US" dirty="0"/>
              <a:t>THG von </a:t>
            </a:r>
            <a:r>
              <a:rPr lang="en-US" dirty="0" err="1"/>
              <a:t>Frischfaser</a:t>
            </a:r>
            <a:r>
              <a:rPr lang="en-US" dirty="0"/>
              <a:t>- und </a:t>
            </a:r>
            <a:r>
              <a:rPr lang="en-US" dirty="0" err="1"/>
              <a:t>Recyclingpapier</a:t>
            </a:r>
            <a:r>
              <a:rPr lang="en-US" dirty="0"/>
              <a:t>: </a:t>
            </a:r>
            <a:r>
              <a:rPr lang="en-US" dirty="0" err="1"/>
              <a:t>Ezeep</a:t>
            </a:r>
            <a:endParaRPr lang="en-US" dirty="0"/>
          </a:p>
          <a:p>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83</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7297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Die Abschätzung zeigt deutlich, dass die Kunststoff-Becher mit den höchsten THG-Emissionen verbunden sind. </a:t>
            </a:r>
          </a:p>
          <a:p>
            <a:pPr marL="171450" indent="-171450">
              <a:buFont typeface="Arial" panose="020B0604020202020204" pitchFamily="34" charset="0"/>
              <a:buChar char="•"/>
            </a:pPr>
            <a:r>
              <a:rPr lang="de-DE" b="0" dirty="0"/>
              <a:t>Verwendet man Bio-Kunststoff, so sinken diese auf ein Zehntel.</a:t>
            </a:r>
          </a:p>
          <a:p>
            <a:pPr marL="171450" indent="-171450">
              <a:buFont typeface="Arial" panose="020B0604020202020204" pitchFamily="34" charset="0"/>
              <a:buChar char="•"/>
            </a:pPr>
            <a:r>
              <a:rPr lang="de-DE" b="0" dirty="0"/>
              <a:t>Beschichtete Papierbecher haben nur ein Drittel der Emissionen eines Kunststoffbechers bzw. ein Viertel, wenn Recyclingpapier verwendet werden.</a:t>
            </a:r>
          </a:p>
          <a:p>
            <a:pPr marL="171450" indent="-171450">
              <a:buFont typeface="Arial" panose="020B0604020202020204" pitchFamily="34" charset="0"/>
              <a:buChar char="•"/>
            </a:pPr>
            <a:r>
              <a:rPr lang="de-DE" b="0" dirty="0"/>
              <a:t>In dem nächsten Szenario vergleichen wir die verschiedenen Einweg-Varianten mit Mehrweg-Bechern auf auf Basis der jährlichen Nutzung von 54 Coffee-To-Go-Bechern pro Person (18-64 Jahre).</a:t>
            </a:r>
          </a:p>
          <a:p>
            <a:pPr marL="182563" indent="-182563"/>
            <a:r>
              <a:rPr lang="de-DE" b="1" dirty="0"/>
              <a:t>Quellen:</a:t>
            </a:r>
          </a:p>
          <a:p>
            <a:pPr marL="182563" indent="-182563">
              <a:buFont typeface="Arial" panose="020B0604020202020204" pitchFamily="34" charset="0"/>
              <a:buChar char="•"/>
            </a:pPr>
            <a:r>
              <a:rPr lang="de-DE" dirty="0" err="1"/>
              <a:t>Ezeep</a:t>
            </a:r>
            <a:r>
              <a:rPr lang="de-DE" dirty="0"/>
              <a:t> (o.J.) „</a:t>
            </a:r>
            <a:r>
              <a:rPr lang="de-DE" dirty="0" err="1"/>
              <a:t>ezeep</a:t>
            </a:r>
            <a:r>
              <a:rPr lang="de-DE" dirty="0"/>
              <a:t> setzt sich für CO2-neutrales Drucken ein.“ Online: </a:t>
            </a:r>
            <a:r>
              <a:rPr lang="de-DE" dirty="0">
                <a:hlinkClick r:id="rId3"/>
              </a:rPr>
              <a:t>www.ezeep.com/de/co2-neutral-drucken/</a:t>
            </a: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err="1"/>
              <a:t>Detzel</a:t>
            </a:r>
            <a:r>
              <a:rPr lang="de-DE" dirty="0"/>
              <a:t>, </a:t>
            </a:r>
            <a:r>
              <a:rPr lang="de-DE" dirty="0" err="1"/>
              <a:t>Kauertz</a:t>
            </a:r>
            <a:r>
              <a:rPr lang="de-DE" dirty="0"/>
              <a:t> und </a:t>
            </a:r>
            <a:r>
              <a:rPr lang="de-DE" dirty="0" err="1"/>
              <a:t>Derreza-Greeven</a:t>
            </a:r>
            <a:r>
              <a:rPr lang="de-DE" dirty="0"/>
              <a:t> (2012). „Untersuchung der Umweltwirkungen von Verpackungen aus biologisch abbaubaren Kunststoffen.“ Umweltbundesamt. Online: </a:t>
            </a:r>
            <a:r>
              <a:rPr lang="de-DE" dirty="0">
                <a:hlinkClick r:id="rId4"/>
              </a:rPr>
              <a:t>https://www.umweltbundesamt.de/sites/default/files/medien/461/publikationen/3986.pdf</a:t>
            </a: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en-US" dirty="0" err="1"/>
              <a:t>Projekt</a:t>
            </a:r>
            <a:r>
              <a:rPr lang="en-US" dirty="0"/>
              <a:t> </a:t>
            </a:r>
            <a:r>
              <a:rPr lang="en-US" dirty="0" err="1"/>
              <a:t>LehrRess</a:t>
            </a:r>
            <a:r>
              <a:rPr lang="en-US" dirty="0"/>
              <a:t> (o.J.) Online: </a:t>
            </a:r>
            <a:r>
              <a:rPr lang="en-US" dirty="0">
                <a:hlinkClick r:id="rId5"/>
              </a:rPr>
              <a:t>www.www.bilress.de/lehrress-66.html</a:t>
            </a:r>
            <a:endParaRPr lang="en-US" dirty="0"/>
          </a:p>
          <a:p>
            <a:pPr marL="182563" indent="-182563">
              <a:buFont typeface="Arial" panose="020B0604020202020204" pitchFamily="34" charset="0"/>
              <a:buChar char="•"/>
            </a:pPr>
            <a:r>
              <a:rPr lang="en-US" dirty="0" err="1"/>
              <a:t>Umweltbundesamt</a:t>
            </a:r>
            <a:r>
              <a:rPr lang="en-US" dirty="0"/>
              <a:t> 2019: "</a:t>
            </a:r>
            <a:r>
              <a:rPr lang="en-US" dirty="0" err="1"/>
              <a:t>Aluminium</a:t>
            </a:r>
            <a:r>
              <a:rPr lang="en-US" dirty="0"/>
              <a:t> Factsheet“ Online: </a:t>
            </a:r>
            <a:r>
              <a:rPr lang="en-US" dirty="0">
                <a:hlinkClick r:id="rId6"/>
              </a:rPr>
              <a:t>www.umweltbundesamt.de/sites/default/files/medien/3521/dokumente/factsheet-aluminium_fi_barrierefrei.pdf</a:t>
            </a:r>
            <a:r>
              <a:rPr lang="en-US" dirty="0"/>
              <a:t> </a:t>
            </a:r>
          </a:p>
          <a:p>
            <a:pPr marL="182563" indent="-182563">
              <a:buFont typeface="Arial" panose="020B0604020202020204" pitchFamily="34" charset="0"/>
              <a:buChar char="•"/>
            </a:pPr>
            <a:r>
              <a:rPr lang="en-US" b="0" dirty="0" err="1"/>
              <a:t>Umweltbundesamt</a:t>
            </a:r>
            <a:r>
              <a:rPr lang="en-US" b="0" dirty="0"/>
              <a:t> / </a:t>
            </a:r>
            <a:r>
              <a:rPr lang="en-US" b="0" dirty="0" err="1"/>
              <a:t>recup</a:t>
            </a:r>
            <a:r>
              <a:rPr lang="en-US" b="0" dirty="0"/>
              <a:t> (o.J.): </a:t>
            </a:r>
            <a:r>
              <a:rPr lang="de-DE" sz="1200" b="0" i="0" u="none" strike="noStrike" cap="none" dirty="0">
                <a:solidFill>
                  <a:schemeClr val="dk1"/>
                </a:solidFill>
                <a:effectLst/>
                <a:latin typeface="Calibri"/>
                <a:ea typeface="Calibri"/>
                <a:cs typeface="Calibri"/>
                <a:sym typeface="Calibri"/>
              </a:rPr>
              <a:t>RECUP Mehrwegbecher-Pfandsystem. </a:t>
            </a:r>
            <a:r>
              <a:rPr lang="en-US" dirty="0"/>
              <a:t>Online: https://</a:t>
            </a:r>
            <a:r>
              <a:rPr lang="en-US" dirty="0" err="1"/>
              <a:t>www.blauer-engel.de</a:t>
            </a:r>
            <a:r>
              <a:rPr lang="en-US" dirty="0"/>
              <a:t>/de/</a:t>
            </a:r>
            <a:r>
              <a:rPr lang="en-US" dirty="0" err="1"/>
              <a:t>produkte</a:t>
            </a:r>
            <a:r>
              <a:rPr lang="en-US" dirty="0"/>
              <a:t>/</a:t>
            </a:r>
            <a:r>
              <a:rPr lang="en-US" dirty="0" err="1"/>
              <a:t>recup-mehrwegbecher-pfandsystem</a:t>
            </a:r>
            <a:endParaRPr lang="en-US" dirty="0"/>
          </a:p>
          <a:p>
            <a:pPr marL="0" indent="0">
              <a:buFont typeface="Arial" panose="020B0604020202020204" pitchFamily="34" charset="0"/>
              <a:buNone/>
            </a:pPr>
            <a:r>
              <a:rPr lang="en-US" b="1" dirty="0" err="1"/>
              <a:t>Daten</a:t>
            </a:r>
            <a:endParaRPr lang="en-US" b="1" dirty="0"/>
          </a:p>
          <a:p>
            <a:pPr marL="182563" indent="-182563">
              <a:buFont typeface="Arial" panose="020B0604020202020204" pitchFamily="34" charset="0"/>
              <a:buChar char="•"/>
            </a:pPr>
            <a:r>
              <a:rPr lang="en-US" dirty="0"/>
              <a:t>THG von </a:t>
            </a:r>
            <a:r>
              <a:rPr lang="en-US" dirty="0" err="1"/>
              <a:t>Kunststoff</a:t>
            </a:r>
            <a:r>
              <a:rPr lang="en-US" dirty="0"/>
              <a:t> und und Bio-</a:t>
            </a:r>
            <a:r>
              <a:rPr lang="en-US" dirty="0" err="1"/>
              <a:t>Kunststoff</a:t>
            </a:r>
            <a:r>
              <a:rPr lang="en-US" dirty="0"/>
              <a:t>: IFEU</a:t>
            </a:r>
          </a:p>
          <a:p>
            <a:pPr marL="182563" indent="-182563">
              <a:buFont typeface="Arial" panose="020B0604020202020204" pitchFamily="34" charset="0"/>
              <a:buChar char="•"/>
            </a:pPr>
            <a:r>
              <a:rPr lang="en-US" dirty="0"/>
              <a:t>THG von </a:t>
            </a:r>
            <a:r>
              <a:rPr lang="en-US" dirty="0" err="1"/>
              <a:t>Frischfaser</a:t>
            </a:r>
            <a:r>
              <a:rPr lang="en-US" dirty="0"/>
              <a:t>- und </a:t>
            </a:r>
            <a:r>
              <a:rPr lang="en-US" dirty="0" err="1"/>
              <a:t>Recyclingpapier</a:t>
            </a:r>
            <a:r>
              <a:rPr lang="en-US" dirty="0"/>
              <a:t>: </a:t>
            </a:r>
            <a:r>
              <a:rPr lang="en-US" dirty="0" err="1"/>
              <a:t>Ezeep</a:t>
            </a:r>
            <a:endParaRPr lang="en-US" dirty="0"/>
          </a:p>
          <a:p>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84</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3033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In dem nächsten Szenario vergleichen wir die beiden besten Einweg-Varianten mit Mehrweg-Bechern auf auf Basis der jährlichen Nutzung von 54 Coffee-To-Go-Bechern pro Person (18-64 Jahre).</a:t>
            </a:r>
          </a:p>
          <a:p>
            <a:pPr marL="171450" indent="-171450">
              <a:buFont typeface="Arial" panose="020B0604020202020204" pitchFamily="34" charset="0"/>
              <a:buChar char="•"/>
            </a:pPr>
            <a:r>
              <a:rPr lang="de-DE" b="0" dirty="0"/>
              <a:t>In einem ersten Schritt nehmen wir an, dass die Mehrwegbecher nur 1 Jahr genutzt werden.</a:t>
            </a:r>
          </a:p>
          <a:p>
            <a:pPr marL="171450" indent="-171450">
              <a:buFont typeface="Arial" panose="020B0604020202020204" pitchFamily="34" charset="0"/>
              <a:buChar char="•"/>
            </a:pPr>
            <a:r>
              <a:rPr lang="de-DE" b="0" dirty="0"/>
              <a:t>Berechnen und vergleichen Sie die geschätzten THG-Emissionen.</a:t>
            </a:r>
          </a:p>
          <a:p>
            <a:pPr marL="171450" indent="-171450">
              <a:buFont typeface="Arial" panose="020B0604020202020204" pitchFamily="34" charset="0"/>
              <a:buChar char="•"/>
            </a:pPr>
            <a:r>
              <a:rPr lang="de-DE" b="0" dirty="0"/>
              <a:t>Der Unterschied zwischen Frischfaser-Einwegbechern und einem Aluminium-Mehrwegbecher ist nicht besonders groß. </a:t>
            </a:r>
          </a:p>
          <a:p>
            <a:pPr marL="171450" indent="-171450">
              <a:buFont typeface="Arial" panose="020B0604020202020204" pitchFamily="34" charset="0"/>
              <a:buChar char="•"/>
            </a:pPr>
            <a:r>
              <a:rPr lang="de-DE" b="0" dirty="0"/>
              <a:t>Mehrwegbecher halten aber länger als ein Jahr, insbesondere wenn sie aus hochwertigen Materialien bestehen. Hierbei wird der Aluminium-Becher sicher länger als ein Kunststoffbecher halten, da seine Oberfläche deutlich stabiler gegenüber Kratzer ist.</a:t>
            </a:r>
          </a:p>
          <a:p>
            <a:pPr marL="171450" indent="-171450">
              <a:buFont typeface="Arial" panose="020B0604020202020204" pitchFamily="34" charset="0"/>
              <a:buChar char="•"/>
            </a:pPr>
            <a:r>
              <a:rPr lang="de-DE" b="0" dirty="0"/>
              <a:t>Auf Basis der jährlichen Nutzung von Coffee-To-Go-Bechern berechnen Sie bitte die THG-Emissionen für die unterschiedlichen Bechertypen. Hierbei nehmen wir an, dass ein Mehrwegbecher aus Kunststoff jährlich ausgetauscht wird, der Aluminiumbecher hingegen fünf Jahre genutzt wird.</a:t>
            </a:r>
          </a:p>
          <a:p>
            <a:pPr marL="182563" indent="-182563"/>
            <a:endParaRPr lang="de-DE" b="0" dirty="0"/>
          </a:p>
          <a:p>
            <a:pPr marL="182563" indent="-182563"/>
            <a:r>
              <a:rPr lang="de-DE" b="1" noProof="0" dirty="0"/>
              <a:t>Quellen:</a:t>
            </a:r>
          </a:p>
          <a:p>
            <a:pPr marL="182563" indent="-182563">
              <a:buFont typeface="Arial" panose="020B0604020202020204" pitchFamily="34" charset="0"/>
              <a:buChar char="•"/>
            </a:pPr>
            <a:r>
              <a:rPr lang="de-DE" noProof="0" dirty="0"/>
              <a:t>Ezeep (o.J.) „</a:t>
            </a:r>
            <a:r>
              <a:rPr lang="de-DE" noProof="0" dirty="0" err="1"/>
              <a:t>ezeep</a:t>
            </a:r>
            <a:r>
              <a:rPr lang="de-DE" noProof="0" dirty="0"/>
              <a:t> setzt sich für CO2-neutrales Drucken ein.“ Online: </a:t>
            </a:r>
            <a:r>
              <a:rPr lang="de-DE" noProof="0" dirty="0">
                <a:hlinkClick r:id="rId3"/>
              </a:rPr>
              <a:t>www.ezeep.com/de/co2-neutral-drucken/</a:t>
            </a:r>
            <a:endParaRPr lang="de-DE" noProof="0"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err="1"/>
              <a:t>Detzel</a:t>
            </a:r>
            <a:r>
              <a:rPr lang="de-DE" noProof="0" dirty="0"/>
              <a:t>, </a:t>
            </a:r>
            <a:r>
              <a:rPr lang="de-DE" noProof="0" dirty="0" err="1"/>
              <a:t>Kauertz</a:t>
            </a:r>
            <a:r>
              <a:rPr lang="de-DE" noProof="0" dirty="0"/>
              <a:t> und </a:t>
            </a:r>
            <a:r>
              <a:rPr lang="de-DE" noProof="0" dirty="0" err="1"/>
              <a:t>Derreza-Greeven</a:t>
            </a:r>
            <a:r>
              <a:rPr lang="de-DE" noProof="0" dirty="0"/>
              <a:t> (2012). „Untersuchung der Umweltwirkungen von Verpackungen aus biologisch abbaubaren Kunststoffen.“ Umweltbundesamt. Online: </a:t>
            </a:r>
            <a:r>
              <a:rPr lang="de-DE" noProof="0" dirty="0">
                <a:hlinkClick r:id="rId4"/>
              </a:rPr>
              <a:t>https://www.umweltbundesamt.de/sites/default/files/medien/461/publikationen/3986.pdf</a:t>
            </a:r>
            <a:endParaRPr lang="de-DE" noProof="0"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a:t>Projekt </a:t>
            </a:r>
            <a:r>
              <a:rPr lang="de-DE" noProof="0" dirty="0" err="1"/>
              <a:t>LehrRess</a:t>
            </a:r>
            <a:r>
              <a:rPr lang="de-DE" noProof="0" dirty="0"/>
              <a:t> (o.J.) Online: </a:t>
            </a:r>
            <a:r>
              <a:rPr lang="de-DE" noProof="0" dirty="0">
                <a:hlinkClick r:id="rId5"/>
              </a:rPr>
              <a:t>www.www.bilress.de/lehrress-66.html</a:t>
            </a:r>
            <a:endParaRPr lang="de-DE" noProof="0" dirty="0"/>
          </a:p>
          <a:p>
            <a:pPr marL="182563" indent="-182563">
              <a:buFont typeface="Arial" panose="020B0604020202020204" pitchFamily="34" charset="0"/>
              <a:buChar char="•"/>
            </a:pPr>
            <a:r>
              <a:rPr lang="de-DE" noProof="0" dirty="0"/>
              <a:t>Umweltbundesamt 2019: "Aluminium Factsheet“ Online: </a:t>
            </a:r>
            <a:r>
              <a:rPr lang="de-DE" noProof="0" dirty="0">
                <a:hlinkClick r:id="rId6"/>
              </a:rPr>
              <a:t>www.umweltbundesamt.de/sites/default/files/medien/3521/dokumente/factsheet-aluminium_fi_barrierefrei.pdf</a:t>
            </a:r>
            <a:r>
              <a:rPr lang="de-DE" noProof="0" dirty="0"/>
              <a:t> </a:t>
            </a:r>
          </a:p>
          <a:p>
            <a:pPr marL="182563" indent="-182563">
              <a:buFont typeface="Arial" panose="020B0604020202020204" pitchFamily="34" charset="0"/>
              <a:buChar char="•"/>
            </a:pPr>
            <a:r>
              <a:rPr lang="de-DE" b="0" noProof="0" dirty="0"/>
              <a:t>Umweltbundesamt / </a:t>
            </a:r>
            <a:r>
              <a:rPr lang="de-DE" b="0" noProof="0" dirty="0" err="1"/>
              <a:t>recup</a:t>
            </a:r>
            <a:r>
              <a:rPr lang="de-DE" b="0" noProof="0" dirty="0"/>
              <a:t> (o.J.): </a:t>
            </a:r>
            <a:r>
              <a:rPr lang="de-DE" sz="1200" b="0" i="0" u="none" strike="noStrike" cap="none" noProof="0" dirty="0">
                <a:solidFill>
                  <a:schemeClr val="dk1"/>
                </a:solidFill>
                <a:effectLst/>
                <a:latin typeface="Calibri"/>
                <a:ea typeface="Calibri"/>
                <a:cs typeface="Calibri"/>
                <a:sym typeface="Calibri"/>
              </a:rPr>
              <a:t>RECUP Mehrwegbecher-Pfandsystem. </a:t>
            </a:r>
            <a:r>
              <a:rPr lang="de-DE" noProof="0" dirty="0"/>
              <a:t>Online: https://</a:t>
            </a:r>
            <a:r>
              <a:rPr lang="de-DE" noProof="0" dirty="0" err="1"/>
              <a:t>www.blauer-engel.de</a:t>
            </a:r>
            <a:r>
              <a:rPr lang="de-DE" noProof="0" dirty="0"/>
              <a:t>/de/</a:t>
            </a:r>
            <a:r>
              <a:rPr lang="de-DE" noProof="0" dirty="0" err="1"/>
              <a:t>produkte</a:t>
            </a:r>
            <a:r>
              <a:rPr lang="de-DE" noProof="0" dirty="0"/>
              <a:t>/</a:t>
            </a:r>
            <a:r>
              <a:rPr lang="de-DE" noProof="0" dirty="0" err="1"/>
              <a:t>recup</a:t>
            </a:r>
            <a:r>
              <a:rPr lang="de-DE" noProof="0" dirty="0"/>
              <a:t>-mehrwegbecher-</a:t>
            </a:r>
            <a:r>
              <a:rPr lang="de-DE" noProof="0" dirty="0" err="1"/>
              <a:t>pfandsystem</a:t>
            </a:r>
            <a:endParaRPr lang="en-US" dirty="0"/>
          </a:p>
          <a:p>
            <a:pPr marL="0" indent="0">
              <a:buFont typeface="Arial" panose="020B0604020202020204" pitchFamily="34" charset="0"/>
              <a:buNone/>
            </a:pPr>
            <a:r>
              <a:rPr lang="de-DE" b="1" noProof="0" dirty="0"/>
              <a:t>Daten</a:t>
            </a:r>
          </a:p>
          <a:p>
            <a:pPr marL="182563" indent="-182563">
              <a:buFont typeface="Arial" panose="020B0604020202020204" pitchFamily="34" charset="0"/>
              <a:buChar char="•"/>
            </a:pPr>
            <a:r>
              <a:rPr lang="de-DE" noProof="0" dirty="0"/>
              <a:t>THG von Kunststoff und und Bio-Kunststoff: IFEU</a:t>
            </a:r>
          </a:p>
          <a:p>
            <a:pPr marL="182563" indent="-182563">
              <a:buFont typeface="Arial" panose="020B0604020202020204" pitchFamily="34" charset="0"/>
              <a:buChar char="•"/>
            </a:pPr>
            <a:r>
              <a:rPr lang="de-DE" noProof="0" dirty="0"/>
              <a:t>THG von Frischfaser- und Recyclingpapier: </a:t>
            </a:r>
            <a:r>
              <a:rPr lang="de-DE" noProof="0" dirty="0" err="1"/>
              <a:t>Ezeep</a:t>
            </a:r>
            <a:endParaRPr lang="de-DE"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85</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8437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In dieses Szenario – nachhaltige Einwegbecher gegenüber Mehrwegbechern – zeigt sich deutlich, dass ein Bio-Kunststoff erhebliche Einsparungen bei den THG-Emissionen erbringt. </a:t>
            </a:r>
          </a:p>
          <a:p>
            <a:pPr marL="171450" indent="-171450">
              <a:buFont typeface="Arial" panose="020B0604020202020204" pitchFamily="34" charset="0"/>
              <a:buChar char="•"/>
            </a:pPr>
            <a:r>
              <a:rPr lang="de-DE" b="0" dirty="0"/>
              <a:t>Der Unterschied zwischen Recyclingpapier-Einwegbechern und einem Aluminium-Mehrwegbecher ist mehr als 100%.</a:t>
            </a:r>
          </a:p>
          <a:p>
            <a:pPr marL="171450" indent="-171450">
              <a:buFont typeface="Arial" panose="020B0604020202020204" pitchFamily="34" charset="0"/>
              <a:buChar char="•"/>
            </a:pPr>
            <a:r>
              <a:rPr lang="de-DE" b="0" dirty="0"/>
              <a:t>Mehrwegbecher halten aber länger als ein Jahr, insbesondere wenn sie aus hochwertigen Materialien bestehen. Hierbei wird der Aluminium-Becher sicher länger als ein Kunststoffbecher halten, da seine Oberfläche deutlich stabiler gegenüber Kratzer ist.</a:t>
            </a:r>
          </a:p>
          <a:p>
            <a:pPr marL="171450" indent="-171450">
              <a:buFont typeface="Arial" panose="020B0604020202020204" pitchFamily="34" charset="0"/>
              <a:buChar char="•"/>
            </a:pPr>
            <a:r>
              <a:rPr lang="de-DE" b="0" dirty="0"/>
              <a:t>Auf Basis der jährlichen Nutzung von Coffee-To-Go-Bechern berechnen Sie bitte die THG-Emissionen für die unterschiedlichen Bechertypen. Hierbei nehmen wir an, dass ein Mehrwegbecher aus Kunststoff jährlich ausgetauscht wird, der Aluminiumbecher hingegen fünf Jahre genutzt wird.</a:t>
            </a:r>
          </a:p>
          <a:p>
            <a:pPr marL="182563" indent="-182563"/>
            <a:endParaRPr lang="de-DE" b="0" dirty="0"/>
          </a:p>
          <a:p>
            <a:pPr marL="182563" indent="-182563"/>
            <a:r>
              <a:rPr lang="de-DE" b="1" noProof="0" dirty="0"/>
              <a:t>Quellen:</a:t>
            </a:r>
          </a:p>
          <a:p>
            <a:pPr marL="182563" indent="-182563">
              <a:buFont typeface="Arial" panose="020B0604020202020204" pitchFamily="34" charset="0"/>
              <a:buChar char="•"/>
            </a:pPr>
            <a:r>
              <a:rPr lang="de-DE" noProof="0" dirty="0" err="1"/>
              <a:t>Ezeep</a:t>
            </a:r>
            <a:r>
              <a:rPr lang="de-DE" noProof="0" dirty="0"/>
              <a:t> (o.J.) „</a:t>
            </a:r>
            <a:r>
              <a:rPr lang="de-DE" noProof="0" dirty="0" err="1"/>
              <a:t>ezeep</a:t>
            </a:r>
            <a:r>
              <a:rPr lang="de-DE" noProof="0" dirty="0"/>
              <a:t> setzt sich für CO2-neutrales Drucken ein.“ Online: </a:t>
            </a:r>
            <a:r>
              <a:rPr lang="de-DE" noProof="0" dirty="0">
                <a:hlinkClick r:id="rId3"/>
              </a:rPr>
              <a:t>www.ezeep.com/de/co2-neutral-drucken/</a:t>
            </a:r>
            <a:endParaRPr lang="de-DE" noProof="0"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err="1"/>
              <a:t>Detzel</a:t>
            </a:r>
            <a:r>
              <a:rPr lang="de-DE" noProof="0" dirty="0"/>
              <a:t>, </a:t>
            </a:r>
            <a:r>
              <a:rPr lang="de-DE" noProof="0" dirty="0" err="1"/>
              <a:t>Kauertz</a:t>
            </a:r>
            <a:r>
              <a:rPr lang="de-DE" noProof="0" dirty="0"/>
              <a:t> und </a:t>
            </a:r>
            <a:r>
              <a:rPr lang="de-DE" noProof="0" dirty="0" err="1"/>
              <a:t>Derreza-Greeven</a:t>
            </a:r>
            <a:r>
              <a:rPr lang="de-DE" noProof="0" dirty="0"/>
              <a:t> (2012). „Untersuchung der Umweltwirkungen von Verpackungen aus biologisch abbaubaren Kunststoffen.“ Umweltbundesamt. Online: </a:t>
            </a:r>
            <a:r>
              <a:rPr lang="de-DE" noProof="0" dirty="0">
                <a:hlinkClick r:id="rId4"/>
              </a:rPr>
              <a:t>https://www.umweltbundesamt.de/sites/default/files/medien/461/publikationen/3986.pdf</a:t>
            </a:r>
            <a:endParaRPr lang="de-DE" noProof="0"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a:t>Projekt </a:t>
            </a:r>
            <a:r>
              <a:rPr lang="de-DE" noProof="0" dirty="0" err="1"/>
              <a:t>LehrRess</a:t>
            </a:r>
            <a:r>
              <a:rPr lang="de-DE" noProof="0" dirty="0"/>
              <a:t> (o.J.) Online: </a:t>
            </a:r>
            <a:r>
              <a:rPr lang="de-DE" noProof="0" dirty="0">
                <a:hlinkClick r:id="rId5"/>
              </a:rPr>
              <a:t>www.www.bilress.de/lehrress-66.html</a:t>
            </a:r>
            <a:endParaRPr lang="de-DE" noProof="0" dirty="0"/>
          </a:p>
          <a:p>
            <a:pPr marL="182563" indent="-182563">
              <a:buFont typeface="Arial" panose="020B0604020202020204" pitchFamily="34" charset="0"/>
              <a:buChar char="•"/>
            </a:pPr>
            <a:r>
              <a:rPr lang="de-DE" noProof="0" dirty="0"/>
              <a:t>Umweltbundesamt 2019: "Aluminium Factsheet“ Online: </a:t>
            </a:r>
            <a:r>
              <a:rPr lang="de-DE" noProof="0" dirty="0">
                <a:hlinkClick r:id="rId6"/>
              </a:rPr>
              <a:t>www.umweltbundesamt.de/sites/default/files/medien/3521/dokumente/factsheet-aluminium_fi_barrierefrei.pdf</a:t>
            </a:r>
            <a:r>
              <a:rPr lang="de-DE" noProof="0" dirty="0"/>
              <a:t> </a:t>
            </a:r>
          </a:p>
          <a:p>
            <a:pPr marL="182563" indent="-182563">
              <a:buFont typeface="Arial" panose="020B0604020202020204" pitchFamily="34" charset="0"/>
              <a:buChar char="•"/>
            </a:pPr>
            <a:r>
              <a:rPr lang="de-DE" b="0" noProof="0" dirty="0"/>
              <a:t>Umweltbundesamt / </a:t>
            </a:r>
            <a:r>
              <a:rPr lang="de-DE" b="0" noProof="0" dirty="0" err="1"/>
              <a:t>recup</a:t>
            </a:r>
            <a:r>
              <a:rPr lang="de-DE" b="0" noProof="0" dirty="0"/>
              <a:t> (o.J.): </a:t>
            </a:r>
            <a:r>
              <a:rPr lang="de-DE" sz="1200" b="0" i="0" u="none" strike="noStrike" cap="none" noProof="0" dirty="0">
                <a:solidFill>
                  <a:schemeClr val="dk1"/>
                </a:solidFill>
                <a:effectLst/>
                <a:latin typeface="Calibri"/>
                <a:ea typeface="Calibri"/>
                <a:cs typeface="Calibri"/>
                <a:sym typeface="Calibri"/>
              </a:rPr>
              <a:t>RECUP Mehrwegbecher-Pfandsystem. </a:t>
            </a:r>
            <a:r>
              <a:rPr lang="de-DE" noProof="0" dirty="0"/>
              <a:t>Online: https://</a:t>
            </a:r>
            <a:r>
              <a:rPr lang="de-DE" noProof="0" dirty="0" err="1"/>
              <a:t>www.blauer-engel.de</a:t>
            </a:r>
            <a:r>
              <a:rPr lang="de-DE" noProof="0" dirty="0"/>
              <a:t>/de/</a:t>
            </a:r>
            <a:r>
              <a:rPr lang="de-DE" noProof="0" dirty="0" err="1"/>
              <a:t>produkte</a:t>
            </a:r>
            <a:r>
              <a:rPr lang="de-DE" noProof="0" dirty="0"/>
              <a:t>/</a:t>
            </a:r>
            <a:r>
              <a:rPr lang="de-DE" noProof="0" dirty="0" err="1"/>
              <a:t>recup</a:t>
            </a:r>
            <a:r>
              <a:rPr lang="de-DE" noProof="0" dirty="0"/>
              <a:t>-mehrwegbecher-</a:t>
            </a:r>
            <a:r>
              <a:rPr lang="de-DE" noProof="0" dirty="0" err="1"/>
              <a:t>pfandsystem</a:t>
            </a:r>
            <a:endParaRPr lang="de-DE" noProof="0" dirty="0"/>
          </a:p>
          <a:p>
            <a:pPr marL="0" indent="0">
              <a:buFont typeface="Arial" panose="020B0604020202020204" pitchFamily="34" charset="0"/>
              <a:buNone/>
            </a:pPr>
            <a:r>
              <a:rPr lang="de-DE" b="1" noProof="0" dirty="0"/>
              <a:t>Daten</a:t>
            </a:r>
          </a:p>
          <a:p>
            <a:pPr marL="182563" indent="-182563">
              <a:buFont typeface="Arial" panose="020B0604020202020204" pitchFamily="34" charset="0"/>
              <a:buChar char="•"/>
            </a:pPr>
            <a:r>
              <a:rPr lang="de-DE" noProof="0" dirty="0"/>
              <a:t>THG von Kunststoff und und Bio-Kunststoff: IFEU</a:t>
            </a:r>
          </a:p>
          <a:p>
            <a:pPr marL="182563" indent="-182563">
              <a:buFont typeface="Arial" panose="020B0604020202020204" pitchFamily="34" charset="0"/>
              <a:buChar char="•"/>
            </a:pPr>
            <a:r>
              <a:rPr lang="de-DE" noProof="0" dirty="0"/>
              <a:t>THG von Frischfaser- und Recyclingpapier: </a:t>
            </a:r>
            <a:r>
              <a:rPr lang="de-DE" noProof="0" dirty="0" err="1"/>
              <a:t>Ezeep</a:t>
            </a:r>
            <a:endParaRPr lang="de-DE" noProof="0" dirty="0"/>
          </a:p>
          <a:p>
            <a:endParaRPr lang="de-DE" noProof="0" dirty="0"/>
          </a:p>
          <a:p>
            <a:r>
              <a:rPr lang="de-DE" noProof="0"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86</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9622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Mehrwegbecher halten aber länger als ein Jahr, insbesondere wenn sie aus hochwertigen Materialien bestehen. </a:t>
            </a:r>
          </a:p>
          <a:p>
            <a:pPr marL="171450" indent="-171450">
              <a:buFont typeface="Arial" panose="020B0604020202020204" pitchFamily="34" charset="0"/>
              <a:buChar char="•"/>
            </a:pPr>
            <a:r>
              <a:rPr lang="de-DE" b="0" dirty="0"/>
              <a:t>Hierbei wird der Aluminium-Becher sicher länger als ein Kunststoffbecher halten, da seine Oberfläche deutlich stabiler gegenüber Kratzer ist.</a:t>
            </a:r>
          </a:p>
          <a:p>
            <a:pPr marL="171450" indent="-171450">
              <a:buFont typeface="Arial" panose="020B0604020202020204" pitchFamily="34" charset="0"/>
              <a:buChar char="•"/>
            </a:pPr>
            <a:r>
              <a:rPr lang="de-DE" b="0" dirty="0"/>
              <a:t>Auf Basis der jährlichen Nutzung von Coffee-To-Go-Bechern berechnen Sie bitte die THG-Emissionen für die unterschiedlichen Bechertypen. </a:t>
            </a:r>
          </a:p>
          <a:p>
            <a:pPr marL="171450" indent="-171450">
              <a:buFont typeface="Arial" panose="020B0604020202020204" pitchFamily="34" charset="0"/>
              <a:buChar char="•"/>
            </a:pPr>
            <a:r>
              <a:rPr lang="de-DE" b="0" dirty="0"/>
              <a:t>Hierbei nehmen wir an, dass ein Mehrwegbecher aus Kunststoff jährlich ausgetauscht wird, der Aluminiumbecher hingegen fünf Jahre genutzt wird.</a:t>
            </a:r>
          </a:p>
          <a:p>
            <a:pPr marL="182563" indent="-182563"/>
            <a:endParaRPr lang="de-DE" b="0" dirty="0"/>
          </a:p>
          <a:p>
            <a:pPr marL="182563" indent="-182563"/>
            <a:r>
              <a:rPr lang="de-DE" b="1" dirty="0"/>
              <a:t>Quellen:</a:t>
            </a:r>
          </a:p>
          <a:p>
            <a:pPr marL="182563" indent="-182563">
              <a:buFont typeface="Arial" panose="020B0604020202020204" pitchFamily="34" charset="0"/>
              <a:buChar char="•"/>
            </a:pPr>
            <a:r>
              <a:rPr lang="de-DE" dirty="0" err="1"/>
              <a:t>Ezeep</a:t>
            </a:r>
            <a:r>
              <a:rPr lang="de-DE" dirty="0"/>
              <a:t> (o.J.) „</a:t>
            </a:r>
            <a:r>
              <a:rPr lang="de-DE" dirty="0" err="1"/>
              <a:t>ezeep</a:t>
            </a:r>
            <a:r>
              <a:rPr lang="de-DE" dirty="0"/>
              <a:t> setzt sich für CO2-neutrales Drucken ein.“ Online: </a:t>
            </a:r>
            <a:r>
              <a:rPr lang="de-DE" dirty="0">
                <a:hlinkClick r:id="rId3"/>
              </a:rPr>
              <a:t>www.ezeep.com/de/co2-neutral-drucken/</a:t>
            </a: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err="1"/>
              <a:t>Detzel</a:t>
            </a:r>
            <a:r>
              <a:rPr lang="de-DE" dirty="0"/>
              <a:t>, </a:t>
            </a:r>
            <a:r>
              <a:rPr lang="de-DE" dirty="0" err="1"/>
              <a:t>Kauertz</a:t>
            </a:r>
            <a:r>
              <a:rPr lang="de-DE" dirty="0"/>
              <a:t> und </a:t>
            </a:r>
            <a:r>
              <a:rPr lang="de-DE" dirty="0" err="1"/>
              <a:t>Derreza-Greeven</a:t>
            </a:r>
            <a:r>
              <a:rPr lang="de-DE" dirty="0"/>
              <a:t> (2012). „Untersuchung der Umweltwirkungen von Verpackungen aus biologisch abbaubaren Kunststoffen.“ Umweltbundesamt. Online: </a:t>
            </a:r>
            <a:r>
              <a:rPr lang="de-DE" dirty="0">
                <a:hlinkClick r:id="rId4"/>
              </a:rPr>
              <a:t>https://www.umweltbundesamt.de/sites/default/files/medien/461/publikationen/3986.pdf</a:t>
            </a:r>
            <a:endParaRPr lang="de-DE"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en-US" dirty="0" err="1"/>
              <a:t>Projekt</a:t>
            </a:r>
            <a:r>
              <a:rPr lang="en-US" dirty="0"/>
              <a:t> </a:t>
            </a:r>
            <a:r>
              <a:rPr lang="en-US" dirty="0" err="1"/>
              <a:t>LehrRess</a:t>
            </a:r>
            <a:r>
              <a:rPr lang="en-US" dirty="0"/>
              <a:t> (o.J.) Online: </a:t>
            </a:r>
            <a:r>
              <a:rPr lang="en-US" dirty="0">
                <a:hlinkClick r:id="rId5"/>
              </a:rPr>
              <a:t>www.www.bilress.de/lehrress-66.html</a:t>
            </a:r>
            <a:endParaRPr lang="en-US" dirty="0"/>
          </a:p>
          <a:p>
            <a:pPr marL="182563" indent="-182563">
              <a:buFont typeface="Arial" panose="020B0604020202020204" pitchFamily="34" charset="0"/>
              <a:buChar char="•"/>
            </a:pPr>
            <a:r>
              <a:rPr lang="en-US" dirty="0" err="1"/>
              <a:t>Umweltbundesamt</a:t>
            </a:r>
            <a:r>
              <a:rPr lang="en-US" dirty="0"/>
              <a:t> 2019: "</a:t>
            </a:r>
            <a:r>
              <a:rPr lang="en-US" dirty="0" err="1"/>
              <a:t>Aluminium</a:t>
            </a:r>
            <a:r>
              <a:rPr lang="en-US" dirty="0"/>
              <a:t> Factsheet“ Online: </a:t>
            </a:r>
            <a:r>
              <a:rPr lang="en-US" dirty="0">
                <a:hlinkClick r:id="rId6"/>
              </a:rPr>
              <a:t>www.umweltbundesamt.de/sites/default/files/medien/3521/dokumente/factsheet-aluminium_fi_barrierefrei.pdf</a:t>
            </a:r>
            <a:r>
              <a:rPr lang="en-US" dirty="0"/>
              <a:t> </a:t>
            </a:r>
          </a:p>
          <a:p>
            <a:pPr marL="182563" indent="-182563">
              <a:buFont typeface="Arial" panose="020B0604020202020204" pitchFamily="34" charset="0"/>
              <a:buChar char="•"/>
            </a:pPr>
            <a:r>
              <a:rPr lang="en-US" b="0" dirty="0" err="1"/>
              <a:t>Umweltbundesamt</a:t>
            </a:r>
            <a:r>
              <a:rPr lang="en-US" b="0" dirty="0"/>
              <a:t> / </a:t>
            </a:r>
            <a:r>
              <a:rPr lang="en-US" b="0" dirty="0" err="1"/>
              <a:t>recup</a:t>
            </a:r>
            <a:r>
              <a:rPr lang="en-US" b="0" dirty="0"/>
              <a:t> (o.J.): </a:t>
            </a:r>
            <a:r>
              <a:rPr lang="de-DE" sz="1200" b="0" i="0" u="none" strike="noStrike" cap="none" dirty="0">
                <a:solidFill>
                  <a:schemeClr val="dk1"/>
                </a:solidFill>
                <a:effectLst/>
                <a:latin typeface="Calibri"/>
                <a:ea typeface="Calibri"/>
                <a:cs typeface="Calibri"/>
                <a:sym typeface="Calibri"/>
              </a:rPr>
              <a:t>RECUP Mehrwegbecher-Pfandsystem. </a:t>
            </a:r>
            <a:r>
              <a:rPr lang="en-US" dirty="0"/>
              <a:t>Online: https://</a:t>
            </a:r>
            <a:r>
              <a:rPr lang="en-US" dirty="0" err="1"/>
              <a:t>www.blauer-engel.de</a:t>
            </a:r>
            <a:r>
              <a:rPr lang="en-US" dirty="0"/>
              <a:t>/de/</a:t>
            </a:r>
            <a:r>
              <a:rPr lang="en-US" dirty="0" err="1"/>
              <a:t>produkte</a:t>
            </a:r>
            <a:r>
              <a:rPr lang="en-US" dirty="0"/>
              <a:t>/</a:t>
            </a:r>
            <a:r>
              <a:rPr lang="en-US" dirty="0" err="1"/>
              <a:t>recup-mehrwegbecher-pfandsystem</a:t>
            </a:r>
            <a:endParaRPr lang="en-US" dirty="0"/>
          </a:p>
          <a:p>
            <a:pPr marL="0" indent="0">
              <a:buFont typeface="Arial" panose="020B0604020202020204" pitchFamily="34" charset="0"/>
              <a:buNone/>
            </a:pPr>
            <a:r>
              <a:rPr lang="en-US" b="1" dirty="0" err="1"/>
              <a:t>Daten</a:t>
            </a:r>
            <a:endParaRPr lang="en-US" b="1" dirty="0"/>
          </a:p>
          <a:p>
            <a:pPr marL="182563" indent="-182563">
              <a:buFont typeface="Arial" panose="020B0604020202020204" pitchFamily="34" charset="0"/>
              <a:buChar char="•"/>
            </a:pPr>
            <a:r>
              <a:rPr lang="en-US" dirty="0"/>
              <a:t>THG von </a:t>
            </a:r>
            <a:r>
              <a:rPr lang="en-US" dirty="0" err="1"/>
              <a:t>Kunststoff</a:t>
            </a:r>
            <a:r>
              <a:rPr lang="en-US" dirty="0"/>
              <a:t> und und Bio-</a:t>
            </a:r>
            <a:r>
              <a:rPr lang="en-US" dirty="0" err="1"/>
              <a:t>Kunststoff</a:t>
            </a:r>
            <a:r>
              <a:rPr lang="en-US" dirty="0"/>
              <a:t>: IFEU</a:t>
            </a:r>
          </a:p>
          <a:p>
            <a:pPr marL="182563" indent="-182563">
              <a:buFont typeface="Arial" panose="020B0604020202020204" pitchFamily="34" charset="0"/>
              <a:buChar char="•"/>
            </a:pPr>
            <a:r>
              <a:rPr lang="en-US" dirty="0"/>
              <a:t>THG von </a:t>
            </a:r>
            <a:r>
              <a:rPr lang="en-US" dirty="0" err="1"/>
              <a:t>Frischfaser</a:t>
            </a:r>
            <a:r>
              <a:rPr lang="en-US" dirty="0"/>
              <a:t>- und </a:t>
            </a:r>
            <a:r>
              <a:rPr lang="en-US" dirty="0" err="1"/>
              <a:t>Recyclingpapier</a:t>
            </a:r>
            <a:r>
              <a:rPr lang="en-US" dirty="0"/>
              <a:t>: </a:t>
            </a:r>
            <a:r>
              <a:rPr lang="en-US" dirty="0" err="1"/>
              <a:t>Ezeep</a:t>
            </a:r>
            <a:endParaRPr lang="en-US" dirty="0"/>
          </a:p>
          <a:p>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87</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0472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Auch wenn der Mehrwegbecher aus Bio-Kunststoff jährlich oder sogar halbjährlich getauscht wird, hat er mit Abstand die geringsten THG-Emissionen.</a:t>
            </a:r>
          </a:p>
          <a:p>
            <a:pPr marL="171450" indent="-171450">
              <a:buFont typeface="Arial" panose="020B0604020202020204" pitchFamily="34" charset="0"/>
              <a:buChar char="•"/>
            </a:pPr>
            <a:r>
              <a:rPr lang="de-DE" b="0" dirty="0"/>
              <a:t>Allerdings haben Bio-Kunststoffbecher als Einwegmaterial nur unwesentlich geringere THG-Emissionen als Aluminiumbecher.</a:t>
            </a:r>
          </a:p>
          <a:p>
            <a:pPr marL="171450" indent="-171450">
              <a:buFont typeface="Arial" panose="020B0604020202020204" pitchFamily="34" charset="0"/>
              <a:buChar char="•"/>
            </a:pPr>
            <a:r>
              <a:rPr lang="de-DE" b="0" dirty="0"/>
              <a:t>Um die THG-Emissionen des Aluminiumbechers zu senken, bietet es sich u.a. an, Sekundär-Aluminium zu verwenden.</a:t>
            </a:r>
          </a:p>
          <a:p>
            <a:pPr marL="182563" indent="-182563"/>
            <a:endParaRPr lang="de-DE" b="0" noProof="0" dirty="0"/>
          </a:p>
          <a:p>
            <a:pPr marL="182563" indent="-182563"/>
            <a:r>
              <a:rPr lang="de-DE" b="1" noProof="0" dirty="0"/>
              <a:t>Quellen:</a:t>
            </a:r>
          </a:p>
          <a:p>
            <a:pPr marL="182563" indent="-182563">
              <a:buFont typeface="Arial" panose="020B0604020202020204" pitchFamily="34" charset="0"/>
              <a:buChar char="•"/>
            </a:pPr>
            <a:r>
              <a:rPr lang="de-DE" noProof="0" dirty="0" err="1"/>
              <a:t>Ezeep</a:t>
            </a:r>
            <a:r>
              <a:rPr lang="de-DE" noProof="0" dirty="0"/>
              <a:t> (o.J.) „</a:t>
            </a:r>
            <a:r>
              <a:rPr lang="de-DE" noProof="0" dirty="0" err="1"/>
              <a:t>ezeep</a:t>
            </a:r>
            <a:r>
              <a:rPr lang="de-DE" noProof="0" dirty="0"/>
              <a:t> setzt sich für CO2-neutrales Drucken ein.“ Online: </a:t>
            </a:r>
            <a:r>
              <a:rPr lang="de-DE" noProof="0" dirty="0">
                <a:hlinkClick r:id="rId3"/>
              </a:rPr>
              <a:t>www.ezeep.com/de/co2-neutral-drucken/</a:t>
            </a:r>
            <a:endParaRPr lang="de-DE" noProof="0"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err="1"/>
              <a:t>Detzel</a:t>
            </a:r>
            <a:r>
              <a:rPr lang="de-DE" noProof="0" dirty="0"/>
              <a:t>, </a:t>
            </a:r>
            <a:r>
              <a:rPr lang="de-DE" noProof="0" dirty="0" err="1"/>
              <a:t>Kauertz</a:t>
            </a:r>
            <a:r>
              <a:rPr lang="de-DE" noProof="0" dirty="0"/>
              <a:t> und </a:t>
            </a:r>
            <a:r>
              <a:rPr lang="de-DE" noProof="0" dirty="0" err="1"/>
              <a:t>Derreza-Greeven</a:t>
            </a:r>
            <a:r>
              <a:rPr lang="de-DE" noProof="0" dirty="0"/>
              <a:t> (2012). „Untersuchung der Umweltwirkungen von Verpackungen aus biologisch abbaubaren Kunststoffen.“ Umweltbundesamt. Online: </a:t>
            </a:r>
            <a:r>
              <a:rPr lang="de-DE" noProof="0" dirty="0">
                <a:hlinkClick r:id="rId4"/>
              </a:rPr>
              <a:t>https://www.umweltbundesamt.de/sites/default/files/medien/461/publikationen/3986.pdf</a:t>
            </a:r>
            <a:endParaRPr lang="de-DE" noProof="0" dirty="0"/>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a:t>Projekt </a:t>
            </a:r>
            <a:r>
              <a:rPr lang="de-DE" noProof="0" dirty="0" err="1"/>
              <a:t>LehrRess</a:t>
            </a:r>
            <a:r>
              <a:rPr lang="de-DE" noProof="0" dirty="0"/>
              <a:t> (o.J.) Online: </a:t>
            </a:r>
            <a:r>
              <a:rPr lang="de-DE" noProof="0" dirty="0">
                <a:hlinkClick r:id="rId5"/>
              </a:rPr>
              <a:t>www.www.bilress.de/lehrress-66.html</a:t>
            </a:r>
            <a:endParaRPr lang="de-DE" noProof="0" dirty="0"/>
          </a:p>
          <a:p>
            <a:pPr marL="182563" indent="-182563">
              <a:buFont typeface="Arial" panose="020B0604020202020204" pitchFamily="34" charset="0"/>
              <a:buChar char="•"/>
            </a:pPr>
            <a:r>
              <a:rPr lang="de-DE" noProof="0" dirty="0"/>
              <a:t>Umweltbundesamt 2019: "Aluminium Factsheet“ Online: </a:t>
            </a:r>
            <a:r>
              <a:rPr lang="de-DE" noProof="0" dirty="0">
                <a:hlinkClick r:id="rId6"/>
              </a:rPr>
              <a:t>www.umweltbundesamt.de/sites/default/files/medien/3521/dokumente/factsheet-aluminium_fi_barrierefrei.pdf</a:t>
            </a:r>
            <a:r>
              <a:rPr lang="de-DE" noProof="0" dirty="0"/>
              <a:t> </a:t>
            </a:r>
          </a:p>
          <a:p>
            <a:pPr marL="182563" indent="-182563">
              <a:buFont typeface="Arial" panose="020B0604020202020204" pitchFamily="34" charset="0"/>
              <a:buChar char="•"/>
            </a:pPr>
            <a:r>
              <a:rPr lang="de-DE" b="0" noProof="0" dirty="0"/>
              <a:t>Umweltbundesamt / </a:t>
            </a:r>
            <a:r>
              <a:rPr lang="de-DE" b="0" noProof="0" dirty="0" err="1"/>
              <a:t>recup</a:t>
            </a:r>
            <a:r>
              <a:rPr lang="de-DE" b="0" noProof="0" dirty="0"/>
              <a:t> (o.J.): </a:t>
            </a:r>
            <a:r>
              <a:rPr lang="de-DE" sz="1200" b="0" i="0" u="none" strike="noStrike" cap="none" noProof="0" dirty="0">
                <a:solidFill>
                  <a:schemeClr val="dk1"/>
                </a:solidFill>
                <a:effectLst/>
                <a:latin typeface="Calibri"/>
                <a:ea typeface="Calibri"/>
                <a:cs typeface="Calibri"/>
                <a:sym typeface="Calibri"/>
              </a:rPr>
              <a:t>RECUP Mehrwegbecher-Pfandsystem. </a:t>
            </a:r>
            <a:r>
              <a:rPr lang="de-DE" noProof="0" dirty="0"/>
              <a:t>Online: https://</a:t>
            </a:r>
            <a:r>
              <a:rPr lang="de-DE" noProof="0" dirty="0" err="1"/>
              <a:t>www.blauer-engel.de</a:t>
            </a:r>
            <a:r>
              <a:rPr lang="de-DE" noProof="0" dirty="0"/>
              <a:t>/de/</a:t>
            </a:r>
            <a:r>
              <a:rPr lang="de-DE" noProof="0" dirty="0" err="1"/>
              <a:t>produkte</a:t>
            </a:r>
            <a:r>
              <a:rPr lang="de-DE" noProof="0" dirty="0"/>
              <a:t>/</a:t>
            </a:r>
            <a:r>
              <a:rPr lang="de-DE" noProof="0" dirty="0" err="1"/>
              <a:t>recup</a:t>
            </a:r>
            <a:r>
              <a:rPr lang="de-DE" noProof="0" dirty="0"/>
              <a:t>-mehrwegbecher-</a:t>
            </a:r>
            <a:r>
              <a:rPr lang="de-DE" noProof="0" dirty="0" err="1"/>
              <a:t>pfandsystem</a:t>
            </a:r>
            <a:endParaRPr lang="de-DE" noProof="0" dirty="0"/>
          </a:p>
          <a:p>
            <a:pPr marL="0" indent="0">
              <a:buFont typeface="Arial" panose="020B0604020202020204" pitchFamily="34" charset="0"/>
              <a:buNone/>
            </a:pPr>
            <a:r>
              <a:rPr lang="de-DE" b="1" noProof="0" dirty="0"/>
              <a:t>Daten</a:t>
            </a:r>
          </a:p>
          <a:p>
            <a:pPr marL="182563" indent="-182563">
              <a:buFont typeface="Arial" panose="020B0604020202020204" pitchFamily="34" charset="0"/>
              <a:buChar char="•"/>
            </a:pPr>
            <a:r>
              <a:rPr lang="de-DE" noProof="0" dirty="0"/>
              <a:t>THG von Kunststoff und und Bio-Kunststoff: IFEU</a:t>
            </a:r>
          </a:p>
          <a:p>
            <a:pPr marL="182563" indent="-182563">
              <a:buFont typeface="Arial" panose="020B0604020202020204" pitchFamily="34" charset="0"/>
              <a:buChar char="•"/>
            </a:pPr>
            <a:r>
              <a:rPr lang="de-DE" noProof="0" dirty="0"/>
              <a:t>THG von Frischfaser- und Recyclingpapier: </a:t>
            </a:r>
            <a:r>
              <a:rPr lang="de-DE" noProof="0" dirty="0" err="1"/>
              <a:t>Ezeep</a:t>
            </a:r>
            <a:endParaRPr lang="de-DE" noProof="0" dirty="0"/>
          </a:p>
          <a:p>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88</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393923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0" dirty="0"/>
              <a:t>Auch wenn der Mehrwegbecher aus Bio-Kunststoff jährlich oder sogar halbjährlich getauscht wird, hat er mit Abstand die geringsten THG-Emissionen.</a:t>
            </a:r>
          </a:p>
          <a:p>
            <a:pPr marL="171450" indent="-171450">
              <a:buFont typeface="Arial" panose="020B0604020202020204" pitchFamily="34" charset="0"/>
              <a:buChar char="•"/>
            </a:pPr>
            <a:r>
              <a:rPr lang="de-DE" b="0" dirty="0"/>
              <a:t>Allerdings haben Bio-Kunststoffbecher als Einwegmaterial nur unwesentlich geringere THG-Emissionen als Aluminiumbecher.</a:t>
            </a:r>
          </a:p>
          <a:p>
            <a:pPr marL="171450" indent="-171450">
              <a:buFont typeface="Arial" panose="020B0604020202020204" pitchFamily="34" charset="0"/>
              <a:buChar char="•"/>
            </a:pPr>
            <a:r>
              <a:rPr lang="de-DE" b="0" dirty="0"/>
              <a:t>Um die THG-Emissionen des Aluminiumbechers zu senken, bietet es sich u.a. an, Sekundär-Aluminium zu verwenden.</a:t>
            </a:r>
          </a:p>
          <a:p>
            <a:pPr marL="171450" indent="-171450">
              <a:buFont typeface="Arial" panose="020B0604020202020204" pitchFamily="34" charset="0"/>
              <a:buChar char="•"/>
            </a:pPr>
            <a:r>
              <a:rPr lang="de-DE" b="0" dirty="0"/>
              <a:t>Berechnen Sie die THG-Emissionen unter den Annahmen, dass 75% Sekundär-Aluminium eingesetzt wird welches nur ein Zehntel der THG-Emissionen von Primär-Aluminium verursacht.</a:t>
            </a:r>
          </a:p>
          <a:p>
            <a:pPr marL="182563" indent="-182563"/>
            <a:endParaRPr lang="de-DE" b="0" dirty="0"/>
          </a:p>
          <a:p>
            <a:pPr marL="182563" indent="-182563"/>
            <a:r>
              <a:rPr lang="de-DE" b="1" noProof="0" dirty="0"/>
              <a:t>Quellen:</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a:t>Detzel, Kauertz und Derreza-Greeven (2012). „Untersuchung der Umweltwirkungen von Verpackungen aus biologisch abbaubaren Kunststoffen.“ Umweltbundesamt. Online: </a:t>
            </a:r>
            <a:r>
              <a:rPr lang="de-DE" noProof="0" dirty="0">
                <a:hlinkClick r:id="rId3"/>
              </a:rPr>
              <a:t>https://www.umweltbundesamt.de/sites/default/files/medien/461/publikationen/3986.pdf</a:t>
            </a:r>
            <a:endParaRPr lang="de-DE" noProof="0" dirty="0"/>
          </a:p>
          <a:p>
            <a:pPr marL="182563" indent="-182563">
              <a:buFont typeface="Arial" panose="020B0604020202020204" pitchFamily="34" charset="0"/>
              <a:buChar char="•"/>
            </a:pPr>
            <a:r>
              <a:rPr lang="de-DE" noProof="0" dirty="0"/>
              <a:t>Umweltbundesamt 2019: "Aluminium Factsheet“ Online: </a:t>
            </a:r>
            <a:r>
              <a:rPr lang="de-DE" noProof="0" dirty="0">
                <a:hlinkClick r:id="rId4"/>
              </a:rPr>
              <a:t>www.umweltbundesamt.de/sites/default/files/medien/3521/dokumente/factsheet-aluminium_fi_barrierefrei.pdf</a:t>
            </a:r>
            <a:r>
              <a:rPr lang="de-DE" noProof="0" dirty="0"/>
              <a:t> </a:t>
            </a:r>
          </a:p>
          <a:p>
            <a:pPr marL="0" indent="0">
              <a:buFont typeface="Arial" panose="020B0604020202020204" pitchFamily="34" charset="0"/>
              <a:buNone/>
            </a:pPr>
            <a:r>
              <a:rPr lang="de-DE" b="1" noProof="0" dirty="0"/>
              <a:t>Daten</a:t>
            </a:r>
          </a:p>
          <a:p>
            <a:pPr marL="182563" indent="-182563">
              <a:buFont typeface="Arial" panose="020B0604020202020204" pitchFamily="34" charset="0"/>
              <a:buChar char="•"/>
            </a:pPr>
            <a:r>
              <a:rPr lang="de-DE" noProof="0" dirty="0"/>
              <a:t>THG von Kunststoff und und Bio-Kunststoff: IFEU</a:t>
            </a:r>
          </a:p>
          <a:p>
            <a:pPr marL="182563" indent="-182563">
              <a:buFont typeface="Arial" panose="020B0604020202020204" pitchFamily="34" charset="0"/>
              <a:buChar char="•"/>
            </a:pPr>
            <a:r>
              <a:rPr lang="de-DE" noProof="0" dirty="0"/>
              <a:t>THG von Frischfaser- und Recyclingpapier: Ezeep</a:t>
            </a:r>
          </a:p>
          <a:p>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89</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07423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84150" indent="-171450">
              <a:buFont typeface="Arial" panose="020B0604020202020204" pitchFamily="34" charset="0"/>
              <a:buChar char="•"/>
            </a:pPr>
            <a:r>
              <a:rPr lang="de-DE" dirty="0"/>
              <a:t>Durch die Nutzung von Sekundär-Aluminium reduzieren sich die THG-Emissionen deutlich, sie nähern sich dem Bio-Mehrwegbecher an</a:t>
            </a:r>
          </a:p>
          <a:p>
            <a:pPr marL="182563" indent="-182563"/>
            <a:endParaRPr lang="de-DE" b="0" dirty="0"/>
          </a:p>
          <a:p>
            <a:pPr marL="182563" indent="-182563"/>
            <a:r>
              <a:rPr lang="de-DE" b="1" noProof="0" dirty="0"/>
              <a:t>Quellen:</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err="1"/>
              <a:t>Detzel</a:t>
            </a:r>
            <a:r>
              <a:rPr lang="de-DE" noProof="0" dirty="0"/>
              <a:t>, </a:t>
            </a:r>
            <a:r>
              <a:rPr lang="de-DE" noProof="0" dirty="0" err="1"/>
              <a:t>Kauertz</a:t>
            </a:r>
            <a:r>
              <a:rPr lang="de-DE" noProof="0" dirty="0"/>
              <a:t> und </a:t>
            </a:r>
            <a:r>
              <a:rPr lang="de-DE" noProof="0" dirty="0" err="1"/>
              <a:t>Derreza-Greeven</a:t>
            </a:r>
            <a:r>
              <a:rPr lang="de-DE" noProof="0" dirty="0"/>
              <a:t> (2012). „Untersuchung der Umweltwirkungen von Verpackungen aus biologisch abbaubaren Kunststoffen.“ Umweltbundesamt. Online: </a:t>
            </a:r>
            <a:r>
              <a:rPr lang="de-DE" noProof="0" dirty="0">
                <a:hlinkClick r:id="rId3"/>
              </a:rPr>
              <a:t>https://www.umweltbundesamt.de/sites/default/files/medien/461/publikationen/3986.pdf</a:t>
            </a:r>
            <a:endParaRPr lang="de-DE" noProof="0" dirty="0"/>
          </a:p>
          <a:p>
            <a:pPr marL="182563" indent="-182563">
              <a:buFont typeface="Arial" panose="020B0604020202020204" pitchFamily="34" charset="0"/>
              <a:buChar char="•"/>
            </a:pPr>
            <a:r>
              <a:rPr lang="de-DE" noProof="0" dirty="0"/>
              <a:t>Umweltbundesamt 2019: "Aluminium Factsheet“ Online: </a:t>
            </a:r>
            <a:r>
              <a:rPr lang="de-DE" noProof="0" dirty="0">
                <a:hlinkClick r:id="rId4"/>
              </a:rPr>
              <a:t>www.umweltbundesamt.de/sites/default/files/medien/3521/dokumente/factsheet-aluminium_fi_barrierefrei.pdf</a:t>
            </a:r>
            <a:r>
              <a:rPr lang="de-DE" noProof="0" dirty="0"/>
              <a:t> </a:t>
            </a:r>
          </a:p>
          <a:p>
            <a:pPr marL="0" indent="0">
              <a:buFont typeface="Arial" panose="020B0604020202020204" pitchFamily="34" charset="0"/>
              <a:buNone/>
            </a:pPr>
            <a:r>
              <a:rPr lang="de-DE" b="1" noProof="0" dirty="0"/>
              <a:t>Daten</a:t>
            </a:r>
          </a:p>
          <a:p>
            <a:pPr marL="182563" indent="-182563">
              <a:buFont typeface="Arial" panose="020B0604020202020204" pitchFamily="34" charset="0"/>
              <a:buChar char="•"/>
            </a:pPr>
            <a:r>
              <a:rPr lang="de-DE" noProof="0" dirty="0"/>
              <a:t>THG von Kunststoff und und Bio-Kunststoff: IFEU</a:t>
            </a:r>
          </a:p>
          <a:p>
            <a:pPr marL="182563" indent="-182563">
              <a:buFont typeface="Arial" panose="020B0604020202020204" pitchFamily="34" charset="0"/>
              <a:buChar char="•"/>
            </a:pPr>
            <a:r>
              <a:rPr lang="de-DE" noProof="0" dirty="0"/>
              <a:t>THG von Frischfaser- und Recyclingpapier: </a:t>
            </a:r>
            <a:r>
              <a:rPr lang="de-DE" noProof="0" dirty="0" err="1"/>
              <a:t>Ezeep</a:t>
            </a:r>
            <a:endParaRPr lang="de-DE" noProof="0" dirty="0"/>
          </a:p>
          <a:p>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90</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4303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2700" indent="0">
              <a:buFont typeface="Noto Sans Symbols"/>
              <a:buNone/>
            </a:pPr>
            <a:r>
              <a:rPr lang="de-DE" dirty="0"/>
              <a:t>Im Prinzip führt die Nutzung von Mehrwegsystemen zu verschiedenen Vorteilen, es gibt aber auch Nachteile:</a:t>
            </a:r>
          </a:p>
          <a:p>
            <a:pPr marL="184150" indent="-171450">
              <a:buFont typeface="Arial" panose="020B0604020202020204" pitchFamily="34" charset="0"/>
              <a:buChar char="•"/>
            </a:pPr>
            <a:r>
              <a:rPr lang="de-DE" dirty="0"/>
              <a:t>Es müssen hohe Umlaufzahlen erreicht werden, bei Mehrweg-Glasflaschen liegen diese um die 50 herum</a:t>
            </a:r>
          </a:p>
          <a:p>
            <a:pPr marL="184150" indent="-171450">
              <a:buFont typeface="Arial" panose="020B0604020202020204" pitchFamily="34" charset="0"/>
              <a:buChar char="•"/>
            </a:pPr>
            <a:r>
              <a:rPr lang="de-DE" dirty="0"/>
              <a:t>Die Reinigungsprozesse sind entscheidend für die Nachhaltigkeit – halbgefüllte Spülmaschinen oder das Abwaschen mit Hand verschlechtern die Ökobilanz</a:t>
            </a:r>
          </a:p>
          <a:p>
            <a:pPr marL="184150" indent="-171450">
              <a:buFont typeface="Arial" panose="020B0604020202020204" pitchFamily="34" charset="0"/>
              <a:buChar char="•"/>
            </a:pPr>
            <a:r>
              <a:rPr lang="de-DE" dirty="0"/>
              <a:t>Wenn das Mehrwegsystem auf dem Mietsystem beruht – hier wird ein Pfand gezahlt und der Nutzer erhält es bei der Abgabe zurück – müssen ausreichend Rückgabestationen vorhanden sein</a:t>
            </a:r>
          </a:p>
          <a:p>
            <a:pPr marL="184150" indent="-171450">
              <a:buFont typeface="Arial" panose="020B0604020202020204" pitchFamily="34" charset="0"/>
              <a:buChar char="•"/>
            </a:pPr>
            <a:r>
              <a:rPr lang="de-DE" dirty="0"/>
              <a:t>Wenn das Mehrwegsystem auf individuelle Nutzung beruht – hier kauft der Nutzer den Mehrwegbecher – muss er ihn für die Nutzung bei sich führen</a:t>
            </a:r>
          </a:p>
          <a:p>
            <a:pPr marL="182563" indent="-182563"/>
            <a:endParaRPr lang="de-DE" b="0" dirty="0"/>
          </a:p>
          <a:p>
            <a:pPr marL="182563" indent="-182563"/>
            <a:r>
              <a:rPr lang="de-DE" b="1" noProof="0" dirty="0"/>
              <a:t>Quellen:</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noProof="0" dirty="0" err="1"/>
              <a:t>Detzel</a:t>
            </a:r>
            <a:r>
              <a:rPr lang="de-DE" noProof="0" dirty="0"/>
              <a:t>, </a:t>
            </a:r>
            <a:r>
              <a:rPr lang="de-DE" noProof="0" dirty="0" err="1"/>
              <a:t>Kauertz</a:t>
            </a:r>
            <a:r>
              <a:rPr lang="de-DE" noProof="0" dirty="0"/>
              <a:t> und </a:t>
            </a:r>
            <a:r>
              <a:rPr lang="de-DE" noProof="0" dirty="0" err="1"/>
              <a:t>Derreza-Greeven</a:t>
            </a:r>
            <a:r>
              <a:rPr lang="de-DE" noProof="0" dirty="0"/>
              <a:t> (2012). „Untersuchung der Umweltwirkungen von Verpackungen aus biologisch abbaubaren Kunststoffen.“ Umweltbundesamt. Online: </a:t>
            </a:r>
            <a:r>
              <a:rPr lang="de-DE" noProof="0" dirty="0">
                <a:hlinkClick r:id="rId3"/>
              </a:rPr>
              <a:t>https://www.umweltbundesamt.de/sites/default/files/medien/461/publikationen/3986.pdf</a:t>
            </a:r>
            <a:endParaRPr lang="de-DE" noProof="0" dirty="0"/>
          </a:p>
          <a:p>
            <a:pPr marL="182563" indent="-182563">
              <a:buFont typeface="Arial" panose="020B0604020202020204" pitchFamily="34" charset="0"/>
              <a:buChar char="•"/>
            </a:pPr>
            <a:r>
              <a:rPr lang="de-DE" noProof="0" dirty="0"/>
              <a:t>Umweltbundesamt 2019: "Aluminium Factsheet“ Online: </a:t>
            </a:r>
            <a:r>
              <a:rPr lang="de-DE" noProof="0" dirty="0">
                <a:hlinkClick r:id="rId4"/>
              </a:rPr>
              <a:t>www.umweltbundesamt.de/sites/default/files/medien/3521/dokumente/factsheet-aluminium_fi_barrierefrei.pdf</a:t>
            </a:r>
            <a:r>
              <a:rPr lang="de-DE" noProof="0" dirty="0"/>
              <a:t> </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noProof="0" dirty="0"/>
              <a:t>Umweltbundesamt / </a:t>
            </a:r>
            <a:r>
              <a:rPr lang="de-DE" b="0" noProof="0" dirty="0" err="1"/>
              <a:t>recup</a:t>
            </a:r>
            <a:r>
              <a:rPr lang="de-DE" b="0" noProof="0" dirty="0"/>
              <a:t> (o.J.): </a:t>
            </a:r>
            <a:r>
              <a:rPr lang="de-DE" sz="1200" b="0" i="0" u="none" strike="noStrike" cap="none" noProof="0" dirty="0">
                <a:solidFill>
                  <a:schemeClr val="dk1"/>
                </a:solidFill>
                <a:effectLst/>
                <a:latin typeface="Calibri"/>
                <a:ea typeface="Calibri"/>
                <a:cs typeface="Calibri"/>
                <a:sym typeface="Calibri"/>
              </a:rPr>
              <a:t>RECUP Mehrwegbecher-Pfandsystem. </a:t>
            </a:r>
            <a:r>
              <a:rPr lang="de-DE" noProof="0" dirty="0"/>
              <a:t>Online: https://</a:t>
            </a:r>
            <a:r>
              <a:rPr lang="de-DE" noProof="0" dirty="0" err="1"/>
              <a:t>www.blauer-engel.de</a:t>
            </a:r>
            <a:r>
              <a:rPr lang="de-DE" noProof="0" dirty="0"/>
              <a:t>/de/</a:t>
            </a:r>
            <a:r>
              <a:rPr lang="de-DE" noProof="0" dirty="0" err="1"/>
              <a:t>produkte</a:t>
            </a:r>
            <a:r>
              <a:rPr lang="de-DE" noProof="0" dirty="0"/>
              <a:t>/</a:t>
            </a:r>
            <a:r>
              <a:rPr lang="de-DE" noProof="0" dirty="0" err="1"/>
              <a:t>recup</a:t>
            </a:r>
            <a:r>
              <a:rPr lang="de-DE" noProof="0" dirty="0"/>
              <a:t>-mehrwegbecher-</a:t>
            </a:r>
            <a:r>
              <a:rPr lang="de-DE" noProof="0" dirty="0" err="1"/>
              <a:t>pfandsystem</a:t>
            </a:r>
            <a:endParaRPr lang="de-DE" noProof="0" dirty="0"/>
          </a:p>
          <a:p>
            <a:pPr marL="0" indent="0">
              <a:buFont typeface="Arial" panose="020B0604020202020204" pitchFamily="34" charset="0"/>
              <a:buNone/>
            </a:pPr>
            <a:r>
              <a:rPr lang="de-DE" b="1" noProof="0" dirty="0"/>
              <a:t>Daten</a:t>
            </a:r>
          </a:p>
          <a:p>
            <a:pPr marL="182563" indent="-182563">
              <a:buFont typeface="Arial" panose="020B0604020202020204" pitchFamily="34" charset="0"/>
              <a:buChar char="•"/>
            </a:pPr>
            <a:r>
              <a:rPr lang="de-DE" noProof="0" dirty="0"/>
              <a:t>THG von Kunststoff und und Bio-Kunststoff: IFEU</a:t>
            </a:r>
          </a:p>
          <a:p>
            <a:pPr marL="182563" indent="-182563">
              <a:buFont typeface="Arial" panose="020B0604020202020204" pitchFamily="34" charset="0"/>
              <a:buChar char="•"/>
            </a:pPr>
            <a:r>
              <a:rPr lang="de-DE" noProof="0" dirty="0"/>
              <a:t>THG von Frischfaser- und Recyclingpapier: </a:t>
            </a:r>
            <a:r>
              <a:rPr lang="de-DE" noProof="0" dirty="0" err="1"/>
              <a:t>Ezeep</a:t>
            </a:r>
            <a:endParaRPr lang="de-DE" noProof="0" dirty="0"/>
          </a:p>
          <a:p>
            <a:endParaRPr lang="de-DE" dirty="0"/>
          </a:p>
          <a:p>
            <a:r>
              <a:rPr lang="de-DE" dirty="0"/>
              <a:t> </a:t>
            </a: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91</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1F6B6BA9-027B-9394-029F-168F58DB5EDF}"/>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DE8357A-5BCB-E90B-8A59-5551137AB63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282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0" indent="0"/>
            <a:r>
              <a:rPr lang="de-DE" b="1" dirty="0"/>
              <a:t>Bilder</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MyClimate (o.J.): CO2-Rechner. Online: https://</a:t>
            </a:r>
            <a:r>
              <a:rPr lang="de-DE" sz="1200" b="0" i="0" u="none" strike="noStrike" cap="none" dirty="0" err="1">
                <a:solidFill>
                  <a:schemeClr val="dk1"/>
                </a:solidFill>
                <a:effectLst/>
                <a:latin typeface="Calibri"/>
                <a:ea typeface="Calibri"/>
                <a:cs typeface="Calibri"/>
                <a:sym typeface="Calibri"/>
              </a:rPr>
              <a:t>www.carboncare.org</a:t>
            </a:r>
            <a:r>
              <a:rPr lang="de-DE" sz="1200" b="0" i="0" u="none" strike="noStrike" cap="none" dirty="0">
                <a:solidFill>
                  <a:schemeClr val="dk1"/>
                </a:solidFill>
                <a:effectLst/>
                <a:latin typeface="Calibri"/>
                <a:ea typeface="Calibri"/>
                <a:cs typeface="Calibri"/>
                <a:sym typeface="Calibri"/>
              </a:rPr>
              <a:t>/co2-emissions-rechner.html</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Agora Energiewende (o.J.): Stromerzeugung und Stromverbrauch. Online: https://www.agora-energiewende.de/service/agorameter/chart/power_generation/06.07.2023/09.07.2023/today/</a:t>
            </a:r>
          </a:p>
          <a:p>
            <a:pPr marL="0" indent="0"/>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92</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C0AF91B-5B6D-86F4-790E-3BC8B79C2DED}"/>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3983EA8A-4AED-E76A-CFC8-8A1B974350F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4208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8"/>
            <a:ext cx="5400675" cy="5237221"/>
          </a:xfrm>
        </p:spPr>
        <p:txBody>
          <a:bodyPr/>
          <a:lstStyle/>
          <a:p>
            <a:pPr marL="171450" indent="-171450">
              <a:spcBef>
                <a:spcPts val="0"/>
              </a:spcBef>
              <a:buFont typeface="Arial" panose="020B0604020202020204" pitchFamily="34" charset="0"/>
              <a:buChar char="•"/>
            </a:pPr>
            <a:r>
              <a:rPr lang="de-DE" sz="1050" dirty="0"/>
              <a:t>Um aus Bauxit Primäraluminium herzustellen, werden Strom und Erdgas verbraucht. Die Menge dieser Treibhausgase ist vor allem abhängig von dem jeweiligen Strommix, also aus welchen Quellen der Strom produziert wurde. Besteht der örtliche Strommix hauptsächlich aus Strom aus fossilen Energieträgern, werden mehr Treibhausgase emittiert, als wenn er vor allem aus Wasser oder Luft kommt. Das bedeutet, dass Aluminium aus Produktionsländern mit grünerem Strommix (Island oder Norwegen) auch selbst nachhaltiger ist. Circa 1 % der globalen Treibhausgasemissionen werden durch die Herstellung von Aluminium verursacht (DERA 2020)</a:t>
            </a:r>
          </a:p>
          <a:p>
            <a:pPr marL="171450" indent="-171450">
              <a:spcBef>
                <a:spcPts val="0"/>
              </a:spcBef>
              <a:buFont typeface="Arial" panose="020B0604020202020204" pitchFamily="34" charset="0"/>
              <a:buChar char="•"/>
            </a:pPr>
            <a:r>
              <a:rPr lang="de-DE" sz="1050" dirty="0"/>
              <a:t>Bewertet man die Nachhaltigkeit der Verfahren zur Aluminiumproduktion, lassen sie  sich grob in drei Kategorien aufteilen (DERA 2020): </a:t>
            </a:r>
          </a:p>
          <a:p>
            <a:pPr marL="628650" lvl="1" indent="-171450">
              <a:spcBef>
                <a:spcPts val="0"/>
              </a:spcBef>
              <a:buFont typeface="Arial" panose="020B0604020202020204" pitchFamily="34" charset="0"/>
              <a:buChar char="•"/>
            </a:pPr>
            <a:r>
              <a:rPr lang="de-DE" sz="1050" dirty="0"/>
              <a:t>Veraltet: Lagerung im Autoklav, Kalzinierung im Drehrohr, Elektrolyse in Zellen mit Söderberganoden / Verbackung durch Prozesswärme (je t Aluminium: Bayer-Prozess 412 kWh Strom + 712 mN</a:t>
            </a:r>
            <a:r>
              <a:rPr lang="de-DE" sz="1050" baseline="30000" dirty="0"/>
              <a:t>3</a:t>
            </a:r>
            <a:r>
              <a:rPr lang="de-DE" sz="1050" dirty="0"/>
              <a:t> Erdgas; Elektrolyse 15.548 kWh Strom)</a:t>
            </a:r>
          </a:p>
          <a:p>
            <a:pPr marL="628650" lvl="1" indent="-171450">
              <a:spcBef>
                <a:spcPts val="0"/>
              </a:spcBef>
              <a:buFont typeface="Arial" panose="020B0604020202020204" pitchFamily="34" charset="0"/>
              <a:buChar char="•"/>
            </a:pPr>
            <a:r>
              <a:rPr lang="de-DE" sz="1050" dirty="0"/>
              <a:t>Standard: Lagerung im Autoklav, Kalzinierung in der Wirbelschicht, Elektrolyse in Zellen mit vorgebackenen Elektroden und ältere Zelltechnik (je t Aluminium: Bayer-Prozess 412 kWh Strom + 496 mN</a:t>
            </a:r>
            <a:r>
              <a:rPr lang="de-DE" sz="1050" baseline="30000" dirty="0"/>
              <a:t>3</a:t>
            </a:r>
            <a:r>
              <a:rPr lang="de-DE" sz="1050" dirty="0"/>
              <a:t> Erdgas; Elektrolyse 14.273 kWh Strom + 62 mN</a:t>
            </a:r>
            <a:r>
              <a:rPr lang="de-DE" sz="1050" baseline="30000" dirty="0"/>
              <a:t>3</a:t>
            </a:r>
            <a:r>
              <a:rPr lang="de-DE" sz="1050" dirty="0"/>
              <a:t> Erdgas</a:t>
            </a:r>
          </a:p>
          <a:p>
            <a:pPr marL="628650" lvl="1" indent="-171450">
              <a:spcBef>
                <a:spcPts val="0"/>
              </a:spcBef>
              <a:buFont typeface="Arial" panose="020B0604020202020204" pitchFamily="34" charset="0"/>
              <a:buChar char="•"/>
            </a:pPr>
            <a:r>
              <a:rPr lang="de-DE" sz="1050" dirty="0"/>
              <a:t>Fortschrittlich: Laugung im Rohrreaktor, Kalzinierung in der Wirbelschicht, Elektrolyse in Zellen mit vorgebackenen Elektroden und neueste Zelltechnik (je t Aluminium: Bayer-Prozess 412 kWh Strom + 672 mN</a:t>
            </a:r>
            <a:r>
              <a:rPr lang="de-DE" sz="1050" baseline="30000" dirty="0"/>
              <a:t>3</a:t>
            </a:r>
            <a:r>
              <a:rPr lang="de-DE" sz="1050" dirty="0"/>
              <a:t> Erdgas; Elektrolyse 13.470 kWh Strom + 62 mN</a:t>
            </a:r>
            <a:r>
              <a:rPr lang="de-DE" sz="1050" baseline="30000" dirty="0"/>
              <a:t>3</a:t>
            </a:r>
            <a:r>
              <a:rPr lang="de-DE" sz="1050" dirty="0"/>
              <a:t> Erdgas</a:t>
            </a:r>
          </a:p>
          <a:p>
            <a:pPr marL="171450" indent="-171450">
              <a:spcBef>
                <a:spcPts val="0"/>
              </a:spcBef>
              <a:buFont typeface="Arial" panose="020B0604020202020204" pitchFamily="34" charset="0"/>
              <a:buChar char="•"/>
            </a:pPr>
            <a:r>
              <a:rPr lang="de-DE" sz="1050" dirty="0"/>
              <a:t>In der Tabelle sind Strom- und Erdgasverbrauch der Standardtechnologie und der fortschrittlichen Technologie aufgeführt. Wird Aluminium aus Australien gekauft, müssen neben den THG-Emissionen des weiten Transports auch die aus dem australischen Strommix resultierenden Emissionen bedacht werden.</a:t>
            </a:r>
          </a:p>
          <a:p>
            <a:pPr marL="171450" indent="-171450">
              <a:spcBef>
                <a:spcPts val="0"/>
              </a:spcBef>
              <a:buFont typeface="Arial" panose="020B0604020202020204" pitchFamily="34" charset="0"/>
              <a:buChar char="•"/>
            </a:pPr>
            <a:r>
              <a:rPr lang="de-DE" sz="1050" dirty="0"/>
              <a:t>Der Strommix in Australien besteht zu 63% aus Kohle und 21 % aus Erdgas. Der Rest setzte sich aus Erneuerbaren und Erdöl zusammen. Das bedeutet, dass pro Kilowattstunde Strom ungefähr 0,933 kg CO</a:t>
            </a:r>
            <a:r>
              <a:rPr lang="de-DE" sz="1050" baseline="-25000" dirty="0"/>
              <a:t>2</a:t>
            </a:r>
            <a:r>
              <a:rPr lang="de-DE" sz="1050" dirty="0"/>
              <a:t>-Äquivalente entstehen. Ein Normkubikmeter Erdgas emittiert bei der Verbrennung circa 2,72 kg CO</a:t>
            </a:r>
            <a:r>
              <a:rPr lang="de-DE" sz="1050" baseline="-25000" dirty="0"/>
              <a:t>2</a:t>
            </a:r>
            <a:r>
              <a:rPr lang="de-DE" sz="1050" dirty="0"/>
              <a:t>-Äq. Daraus lassen sich die CO</a:t>
            </a:r>
            <a:r>
              <a:rPr lang="de-DE" sz="1050" baseline="-25000" dirty="0"/>
              <a:t>2</a:t>
            </a:r>
            <a:r>
              <a:rPr lang="de-DE" sz="1050" dirty="0"/>
              <a:t>-Äq berechnen, die bei Produktion einer Tonne Primäraluminium genutzt werden. Außerdem kann berechnet werden, wie groß der prozentuale Unterschied der THG-Emissionen zwischen der Standard- und der fortschrittlichen Technologie ist.</a:t>
            </a:r>
          </a:p>
          <a:p>
            <a:pPr marL="182563" indent="-182563">
              <a:spcBef>
                <a:spcPts val="0"/>
              </a:spcBef>
            </a:pPr>
            <a:r>
              <a:rPr lang="de-DE" b="1" dirty="0"/>
              <a:t>Quellen:</a:t>
            </a:r>
          </a:p>
          <a:p>
            <a:pPr marL="182563" marR="0" lvl="0" indent="-182563"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de-DE" sz="900" dirty="0"/>
              <a:t>Agora Energiewende / Fraunhofer ISI / Umweltbundesamt (2020): CO2-Minderung mit einer Wärmepumpe gegenüber Gaskessel + Solarthermie. Online: https://static.agora-energiewende.de/fileadmin/Projekte/2022/2022-04_DE_Scaling_up_heat_pumps/</a:t>
            </a:r>
            <a:r>
              <a:rPr lang="de-DE" sz="900" dirty="0" err="1"/>
              <a:t>Waermepumpen_Praesentation.pdf</a:t>
            </a:r>
            <a:endParaRPr lang="de-DE" sz="900" dirty="0"/>
          </a:p>
          <a:p>
            <a:pPr marL="182563" indent="-182563">
              <a:spcBef>
                <a:spcPts val="0"/>
              </a:spcBef>
              <a:buFont typeface="Arial"/>
              <a:buChar char="•"/>
            </a:pPr>
            <a:r>
              <a:rPr lang="de-DE" sz="900" dirty="0"/>
              <a:t>Deutsche Rohstoffagentur (2020): „Aluminium Information zur Nachhaltigkeit“. Online: </a:t>
            </a:r>
            <a:r>
              <a:rPr lang="de-DE" sz="900" dirty="0">
                <a:hlinkClick r:id="rId3"/>
              </a:rPr>
              <a:t>www.deutsche-rohstoffagentur.de/DE/Gemeinsames/Produkte/Downloads/Informationen_Nachhaltigkeit/aluminium.pdf</a:t>
            </a:r>
            <a:r>
              <a:rPr lang="de-DE" sz="900" dirty="0"/>
              <a:t>; S. 7; zuletzt geprüft: 11.05.2022</a:t>
            </a:r>
          </a:p>
          <a:p>
            <a:pPr marL="182563" indent="-182563">
              <a:spcBef>
                <a:spcPts val="0"/>
              </a:spcBef>
              <a:buFont typeface="Arial"/>
              <a:buChar char="•"/>
            </a:pPr>
            <a:r>
              <a:rPr lang="de-DE" sz="900" dirty="0" err="1"/>
              <a:t>Piria</a:t>
            </a:r>
            <a:r>
              <a:rPr lang="de-DE" sz="900" dirty="0"/>
              <a:t>, R. et al. (2017): "Überblick über die australische Energiepolitik" S. 007. Online: </a:t>
            </a:r>
            <a:r>
              <a:rPr lang="de-DE" sz="900" dirty="0">
                <a:hlinkClick r:id="rId4"/>
              </a:rPr>
              <a:t>https://www.adelphi.de/en/system/files/mediathek/bilder/20170627_Hintergrundstudie%20Australien_final.pdf</a:t>
            </a:r>
            <a:r>
              <a:rPr lang="de-DE" sz="900" dirty="0"/>
              <a:t>; zuletzt geprüft: 15.08.2022</a:t>
            </a:r>
          </a:p>
          <a:p>
            <a:pPr marL="182563" indent="-182563">
              <a:spcBef>
                <a:spcPts val="0"/>
              </a:spcBef>
              <a:buFont typeface="Arial,Sans-Serif"/>
              <a:buChar char="•"/>
            </a:pPr>
            <a:r>
              <a:rPr lang="de-DE" sz="900" dirty="0"/>
              <a:t>Deutscher Bundestag (2007): "CO2-Bilanzen verschiedener Energieträger im Vergleich" S. 21. Online: </a:t>
            </a:r>
            <a:r>
              <a:rPr lang="de-DE" sz="900" dirty="0">
                <a:hlinkClick r:id="rId5"/>
              </a:rPr>
              <a:t>https://www.bundestag.de/resource/blob/406432/70f77c4c170d9048d88dcc3071b7721c/wd-8-056-07-pdf-data.pdf</a:t>
            </a:r>
            <a:r>
              <a:rPr lang="de-DE" sz="900" dirty="0"/>
              <a:t> ; zuletzt geprüft: 15.08.2022</a:t>
            </a:r>
            <a:endParaRPr lang="en-US" sz="900" dirty="0"/>
          </a:p>
          <a:p>
            <a:pPr marL="182563" indent="-182563">
              <a:buFont typeface="Arial"/>
              <a:buChar char="•"/>
            </a:pPr>
            <a:endParaRPr lang="de-DE" dirty="0"/>
          </a:p>
          <a:p>
            <a:pPr marL="182563" indent="-182563"/>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93</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EADA58F-5AE5-D0A9-555F-23ED8B055F65}"/>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33ADBEFE-EA0C-7A2A-4D7B-5628EBB5885F}"/>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620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713145"/>
            <a:ext cx="5425427" cy="4465328"/>
          </a:xfrm>
        </p:spPr>
        <p:txBody>
          <a:bodyPr/>
          <a:lstStyle/>
          <a:p>
            <a:pPr marL="171450" indent="-171450">
              <a:buFont typeface="Arial" panose="020B0604020202020204" pitchFamily="34" charset="0"/>
              <a:buChar char="•"/>
            </a:pPr>
            <a:r>
              <a:rPr lang="de-DE" dirty="0"/>
              <a:t>Die Nutzung der fortschrittlichsten Technologien kann gegenüber den Standartverfahren rund 8% der THG-Emissionen einsparen. Vergleicht man die fortschrittlichen mit den veralteten Technologien (welche aber aus ökonomischen Gründen weiterhin verbreitet sind), so ergibt sich eine Einsparung von ca. 20 %.</a:t>
            </a:r>
          </a:p>
          <a:p>
            <a:pPr marL="171450" indent="-171450">
              <a:buFont typeface="Arial" panose="020B0604020202020204" pitchFamily="34" charset="0"/>
              <a:buChar char="•"/>
            </a:pPr>
            <a:r>
              <a:rPr lang="de-DE" dirty="0"/>
              <a:t>Wesentlich relevanter ist die Erzeugung des Strom. Liegt ein hoher Anteil der erneuerbaren Energien vor und ist der Strommix „grün“, so können um ein vielfache größere Einsparungen an THG-Emissionen erzielt werden.</a:t>
            </a:r>
          </a:p>
          <a:p>
            <a:pPr marL="171450" indent="-171450">
              <a:buFont typeface="Arial" panose="020B0604020202020204" pitchFamily="34" charset="0"/>
              <a:buChar char="•"/>
            </a:pPr>
            <a:r>
              <a:rPr lang="de-DE" dirty="0"/>
              <a:t>Aufgrund des sehr hohen Strombedarfs werden Schmelzhütten deshalb auch direkt z.B. an Wasserkraftwerke angebunden. Beispielsweise hat der norwegische Hersteller alle seine Aluminiumwerke an die Stromerzeugung mit Wasserkraft angebunden (Hydro o.J.). Während Hydro Emissionen von 4 t CO</a:t>
            </a:r>
            <a:r>
              <a:rPr lang="de-DE" sz="1100" baseline="-25000" dirty="0"/>
              <a:t>2</a:t>
            </a:r>
            <a:r>
              <a:rPr lang="de-DE" dirty="0"/>
              <a:t>-Äq pro Tonne Aluminium realisiert, sind es zwischen 12 und 17 t CO</a:t>
            </a:r>
            <a:r>
              <a:rPr lang="de-DE" sz="1100" baseline="-25000" dirty="0"/>
              <a:t>2</a:t>
            </a:r>
            <a:r>
              <a:rPr lang="de-DE" dirty="0"/>
              <a:t>-Äq in anderen Ländern (ebd.).</a:t>
            </a:r>
          </a:p>
          <a:p>
            <a:pPr marL="171450" indent="-171450">
              <a:buFont typeface="Arial" panose="020B0604020202020204" pitchFamily="34" charset="0"/>
              <a:buChar char="•"/>
            </a:pPr>
            <a:r>
              <a:rPr lang="de-DE" dirty="0"/>
              <a:t>Dennoch ist der Bezug auf den Strommix der richtige Weg: Der Strom, der für die Aluminium-Elektrolyse genutzt wird, kann von anderen Unternehmen oder Bürger*innen nicht verbraucht werden. Eine Einspeisung in das Netz ist immer mit einer „Vermischung“ verbunden. Sofern die Hütte einen Netzanschluss hat, bekommt sie den Strommix geliefert. Aber auch wenn ein eigenes Wasserkraftwerk für die Produktion gebaut wird, ist der Strommix ein richtiger Bezug: Denn das Wasserkraftwerk steht für die allgemeine Stromversorgung nicht zur Verfügung – es müssen andere Kraftwerke gebaut werden.</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b="1" dirty="0"/>
              <a:t>Quellen</a:t>
            </a:r>
          </a:p>
          <a:p>
            <a:pPr>
              <a:buFont typeface="Arial" panose="020B0604020202020204" pitchFamily="34" charset="0"/>
              <a:buChar char="•"/>
            </a:pPr>
            <a:r>
              <a:rPr lang="de-DE" b="0" dirty="0"/>
              <a:t>Hydro (o.J.): </a:t>
            </a:r>
            <a:r>
              <a:rPr lang="de-DE" sz="1200" b="0" i="0" u="none" strike="noStrike" cap="none" dirty="0">
                <a:solidFill>
                  <a:schemeClr val="dk1"/>
                </a:solidFill>
                <a:effectLst/>
                <a:latin typeface="Calibri"/>
                <a:ea typeface="Calibri"/>
                <a:cs typeface="Calibri"/>
                <a:sym typeface="Calibri"/>
              </a:rPr>
              <a:t>Erneuerbare Energie und Aluminium. Online: https://www.hydro.com/de-DE/aluminium/uber-aluminium/erneuerbare-energie-und-aluminium/</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Deutsche Rohstoffagentur (2020). „Aluminium Information zur Nachhaltigkeit“. Online: </a:t>
            </a:r>
            <a:r>
              <a:rPr lang="de-DE" dirty="0">
                <a:hlinkClick r:id="rId3"/>
              </a:rPr>
              <a:t>www.deutsche-rohstoffagentur.de/DE/Gemeinsames/Produkte/Downloads/Informationen_Nachhaltigkeit/aluminium.pdf</a:t>
            </a:r>
            <a:r>
              <a:rPr lang="de-DE" dirty="0"/>
              <a:t>; S. 7; zuletzt geprüft: 11.05.2022</a:t>
            </a:r>
            <a:endParaRPr lang="de-DE" sz="1200" b="0" i="0" u="none" strike="noStrike" cap="none" dirty="0">
              <a:solidFill>
                <a:schemeClr val="dk1"/>
              </a:solidFill>
              <a:effectLst/>
              <a:latin typeface="Calibri"/>
              <a:ea typeface="Calibri"/>
              <a:cs typeface="Calibri"/>
              <a:sym typeface="Calibri"/>
            </a:endParaRPr>
          </a:p>
          <a:p>
            <a:br>
              <a:rPr lang="de-DE" dirty="0"/>
            </a:br>
            <a:endParaRPr lang="de-DE" b="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94</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407A893C-05AA-7D9D-5C54-099A954E30F6}"/>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F3F6996-F39C-D562-72B6-2AE374C63FD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2471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713145"/>
            <a:ext cx="5425427" cy="4465328"/>
          </a:xfrm>
        </p:spPr>
        <p:txBody>
          <a:bodyPr/>
          <a:lstStyle/>
          <a:p>
            <a:pPr marL="171450" indent="-171450">
              <a:buFont typeface="Arial" panose="020B0604020202020204" pitchFamily="34" charset="0"/>
              <a:buChar char="•"/>
            </a:pPr>
            <a:r>
              <a:rPr lang="de-DE" dirty="0"/>
              <a:t>Die Nutzung der fortschrittlichsten Technologien kann gegenüber den Standartverfahren rund 8% der THG-Emissionen einsparen. Es stellt sich somit die Frage, ob das Bauxit nicht lieber in Länder mit fortschrittlicher Technologie und einem hohen Anteil von Erneuerbaren im Strommix transportiert werden sollte. Vergleicht man die fortschrittlichen mit den veralteten Technologien (welche aber aus ökonomischen Gründen weiterhin verbreitet sind), so ergibt sich eine Einsparung von ca. 20 %.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Allerdings bedingt der Transport von Bauxit auch höhere Massen und damit höhere Emissionen. Legt man eine Frachtstrecke von 18.200 km per Seefracht zugrunde (vgl. MyClimate o.J.), so ergeben sich pro Tonne Material zwischen 59,4 kg (TTW Tank-to-Weel, nur der Transport) bzw. 65,4 kg CO2-Äq (WTW Well-</a:t>
            </a:r>
            <a:r>
              <a:rPr lang="de-DE" dirty="0" err="1"/>
              <a:t>to</a:t>
            </a:r>
            <a:r>
              <a:rPr lang="de-DE" dirty="0"/>
              <a:t>-Weel, inklusive der Treibstofferzeugung).</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Die Abschätzungen zeigen jedoch, dass der globale Transport keine besondere Wirkung auf die Minderung von Emissionen hat. Für Aluminium sind insbesondere der Strommix und die damit verbundenen Emissionen relevant.</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b="1" dirty="0"/>
              <a:t>Quellen</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Deutsche Rohstoffagentur (2020). „Aluminium Information zur Nachhaltigkeit“. Online: </a:t>
            </a:r>
            <a:r>
              <a:rPr lang="de-DE" dirty="0">
                <a:hlinkClick r:id="rId3"/>
              </a:rPr>
              <a:t>www.deutsche-rohstoffagentur.de/DE/Gemeinsames/Produkte/Downloads/Informationen_Nachhaltigkeit/aluminium.pdf</a:t>
            </a:r>
            <a:r>
              <a:rPr lang="de-DE" dirty="0"/>
              <a:t>; S. 7; zuletzt geprüft: 11.05.2022</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MyClimate (o.J.): CO2-Rechner. Online: https://</a:t>
            </a:r>
            <a:r>
              <a:rPr lang="de-DE" sz="1200" b="0" i="0" u="none" strike="noStrike" cap="none" dirty="0" err="1">
                <a:solidFill>
                  <a:schemeClr val="dk1"/>
                </a:solidFill>
                <a:effectLst/>
                <a:latin typeface="Calibri"/>
                <a:ea typeface="Calibri"/>
                <a:cs typeface="Calibri"/>
                <a:sym typeface="Calibri"/>
              </a:rPr>
              <a:t>www.carboncare.org</a:t>
            </a:r>
            <a:r>
              <a:rPr lang="de-DE" sz="1200" b="0" i="0" u="none" strike="noStrike" cap="none" dirty="0">
                <a:solidFill>
                  <a:schemeClr val="dk1"/>
                </a:solidFill>
                <a:effectLst/>
                <a:latin typeface="Calibri"/>
                <a:ea typeface="Calibri"/>
                <a:cs typeface="Calibri"/>
                <a:sym typeface="Calibri"/>
              </a:rPr>
              <a:t>/co2-emissions-rechner.html</a:t>
            </a:r>
          </a:p>
          <a:p>
            <a:br>
              <a:rPr lang="de-DE" dirty="0"/>
            </a:br>
            <a:endParaRPr lang="de-DE" b="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95</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407A893C-05AA-7D9D-5C54-099A954E30F6}"/>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0F3F6996-F39C-D562-72B6-2AE374C63FD0}"/>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13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Die Aluminiumproduktion ist global – sowohl der Bergbau als auch die Verhüttung und die Halbzeugherstellung. Die Wahl der Transportmittel hat deshalb einen unmittelbaren Einfluss auf die Treibhausgasemissionen, wie die obige Tabelle zeigt (Statista 2022b, UBA 2021b, FIS 2012, carboncare o.J.). Die effizientesten Transportmittel sind Hochseeschiffe und Güterzüge. LKW verantworten viel mehr Emissionen.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cs typeface="Calibri"/>
                <a:sym typeface="Calibri"/>
              </a:rPr>
              <a:t>Auch wenn Hochseeschiffe – zumindest neuere Schiffe – sehr geringe Emissionen pro Tonnenkilometer haben, so sind sie bedeutsam. In der EU waren sie 2019 für ca. 4% der gesamten EU-Emissionen verantwortlich (sowohl inländisch als auch international, EU ). Dies ist soviel wie die Emissionen aus dem Flugverkehr (3,8%). Weltweit sollen Schiffe für 3% der Emissionen verantwortlich sein (Produktion 2022). </a:t>
            </a:r>
            <a:endParaRPr lang="de-DE" b="0" dirty="0">
              <a:effectLst/>
            </a:endParaRPr>
          </a:p>
          <a:p>
            <a:pPr marL="1714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Im Rahmen der sogenannten Verkehrswende spielt die Decarbonisierung der Antriebe eine zentrale Rolle, denn die Treibhausgasemissionen der Mobilität sind, mit rund 149 Mio. t CO</a:t>
            </a:r>
            <a:r>
              <a:rPr lang="de-DE" sz="1200" b="0" i="0" u="none" strike="noStrike" cap="none" baseline="-25000" dirty="0">
                <a:solidFill>
                  <a:schemeClr val="dk1"/>
                </a:solidFill>
                <a:effectLst/>
                <a:latin typeface="Calibri"/>
                <a:ea typeface="Calibri"/>
                <a:cs typeface="Calibri"/>
                <a:sym typeface="Calibri"/>
              </a:rPr>
              <a:t>2</a:t>
            </a:r>
            <a:r>
              <a:rPr lang="de-DE" sz="1200" b="0" i="0" u="none" strike="noStrike" cap="none" dirty="0">
                <a:solidFill>
                  <a:schemeClr val="dk1"/>
                </a:solidFill>
                <a:effectLst/>
                <a:latin typeface="Calibri"/>
                <a:ea typeface="Calibri"/>
                <a:cs typeface="Calibri"/>
                <a:sym typeface="Calibri"/>
              </a:rPr>
              <a:t>-Äq bzw. fast 20% aller CO</a:t>
            </a:r>
            <a:r>
              <a:rPr lang="de-DE" sz="1200" b="0" i="0" u="none" strike="noStrike" cap="none" baseline="-25000" dirty="0">
                <a:solidFill>
                  <a:schemeClr val="dk1"/>
                </a:solidFill>
                <a:effectLst/>
                <a:latin typeface="Calibri"/>
                <a:ea typeface="Calibri"/>
                <a:cs typeface="Calibri"/>
                <a:sym typeface="Calibri"/>
              </a:rPr>
              <a:t>2</a:t>
            </a:r>
            <a:r>
              <a:rPr lang="de-DE" sz="1200" b="0" i="0" u="none" strike="noStrike" cap="none" dirty="0">
                <a:solidFill>
                  <a:schemeClr val="dk1"/>
                </a:solidFill>
                <a:effectLst/>
                <a:latin typeface="Calibri"/>
                <a:ea typeface="Calibri"/>
                <a:cs typeface="Calibri"/>
                <a:sym typeface="Calibri"/>
              </a:rPr>
              <a:t>-Emissionen allein in  Deutschland im Jahr 2021, maßgeblich für den Klimawandel verantwortlich (UBA 2022). Differenziert nach verschiedenen Verkehrsarten zeigt sich, dass der Straßengüterverkehr 2020 rund 46 Mio. t CO</a:t>
            </a:r>
            <a:r>
              <a:rPr lang="de-DE" sz="1200" b="0" i="0" u="none" strike="noStrike" cap="none" baseline="-25000" dirty="0">
                <a:solidFill>
                  <a:schemeClr val="dk1"/>
                </a:solidFill>
                <a:effectLst/>
                <a:latin typeface="Calibri"/>
                <a:ea typeface="Calibri"/>
                <a:cs typeface="Calibri"/>
                <a:sym typeface="Calibri"/>
              </a:rPr>
              <a:t>2</a:t>
            </a:r>
            <a:r>
              <a:rPr lang="de-DE" sz="1200" b="0" i="0" u="none" strike="noStrike" cap="none" dirty="0">
                <a:solidFill>
                  <a:schemeClr val="dk1"/>
                </a:solidFill>
                <a:effectLst/>
                <a:latin typeface="Calibri"/>
                <a:ea typeface="Calibri"/>
                <a:cs typeface="Calibri"/>
                <a:sym typeface="Calibri"/>
              </a:rPr>
              <a:t>-Äq bzw. 30% der Verkehrsemissionen verursacht (ebd.) hat. Es sind somit zwei Trends wirksam: Zum einen eine Minderung der Emissionen (insbesondere der Schadstoffe), die aber bei LKWs deutlich größer sind (-32%) als bei PKWs (-5%). Zum anderen stieg für beide die Zahl der gefahrenen Kilometer - die PKW-Fahrleistung hat sich seit 1995 verdoppelt, die des Güterverkehrs per LKW ist um 74% gestiegen (ebd.).</a:t>
            </a:r>
          </a:p>
          <a:p>
            <a:pPr marL="1714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Schiffe fahren mit Schweröl – einem Rückstand der Erdölfraktionierung – oder Diesel. Die Emissionsminderung durch neuartige Antriebe – Wasserstoff, Methan, Ammoniak, Methanol oder erneuerbarer Strom – steht noch ganz am Anfang (Produktion 2022). Ein Umstieg ist aber in Sicht: Die Neubestellung mit Antrieben für alternative Treibstoffe soll inzwischen bei 12% liegen – der weltweite Einsatz liegt derzeit bei 0,6% (ebd.). Die Elektrifizierung ist vermutlich nur bei kleinen Schiffen möglich (Binnen und Küstenschifffahrt oder Fähren), Wasserstoff hat eine zu geringe Energiedichte (Faktor 4) im Vergleich zu Schweröl und muss auf Minus 235 gekühlt werden. Ammoniak könnte eine Alternative sein, aber er muss mit grünem Strom hergestellt werden und bei seiner Verbrennung muss die Entstehung von Lachgas N</a:t>
            </a:r>
            <a:r>
              <a:rPr lang="de-DE" sz="1200" b="0" i="0" u="none" strike="noStrike" cap="none" baseline="-25000" dirty="0">
                <a:solidFill>
                  <a:schemeClr val="dk1"/>
                </a:solidFill>
                <a:effectLst/>
                <a:latin typeface="Calibri"/>
                <a:ea typeface="Calibri"/>
                <a:cs typeface="Calibri"/>
                <a:sym typeface="Calibri"/>
              </a:rPr>
              <a:t>2</a:t>
            </a:r>
            <a:r>
              <a:rPr lang="de-DE" sz="1200" b="0" i="0" u="none" strike="noStrike" cap="none" dirty="0">
                <a:solidFill>
                  <a:schemeClr val="dk1"/>
                </a:solidFill>
                <a:effectLst/>
                <a:latin typeface="Calibri"/>
                <a:ea typeface="Calibri"/>
                <a:cs typeface="Calibri"/>
                <a:sym typeface="Calibri"/>
              </a:rPr>
              <a:t>O vermieden werden, da dies ca. 265 mal so klimawirksam wie Kohlendioxid ist. Alternativ ist auch die Verwendung von Methanol möglich wenn dieses mit grünem Strom hergestellt wird.</a:t>
            </a:r>
          </a:p>
          <a:p>
            <a:pPr marL="0" indent="0"/>
            <a:endParaRPr lang="de-DE" dirty="0"/>
          </a:p>
          <a:p>
            <a:pPr marL="0" indent="0"/>
            <a:r>
              <a:rPr lang="de-DE" b="1" dirty="0"/>
              <a:t>Quellen: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Carboncare (o.J.): CO</a:t>
            </a:r>
            <a:r>
              <a:rPr lang="de-DE" sz="1200" b="0" i="0" u="none" strike="noStrike" cap="none" baseline="-25000" dirty="0">
                <a:solidFill>
                  <a:schemeClr val="dk1"/>
                </a:solidFill>
                <a:effectLst/>
                <a:latin typeface="Calibri"/>
                <a:ea typeface="Calibri"/>
                <a:cs typeface="Calibri"/>
                <a:sym typeface="Calibri"/>
              </a:rPr>
              <a:t>2</a:t>
            </a:r>
            <a:r>
              <a:rPr lang="de-DE" sz="1200" b="0" i="0" u="none" strike="noStrike" cap="none" dirty="0">
                <a:solidFill>
                  <a:schemeClr val="dk1"/>
                </a:solidFill>
                <a:effectLst/>
                <a:latin typeface="Calibri"/>
                <a:ea typeface="Calibri"/>
                <a:cs typeface="Calibri"/>
                <a:sym typeface="Calibri"/>
              </a:rPr>
              <a:t>-Rechner. Online: https://www.carboncare.org/co2-emissions-rechner.html</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EU Europäisches Parlament (2019): CO₂-Emissionen des Luft- und Schiffsverkehrs. Online: https://www.europarl.europa.eu/news/de/</a:t>
            </a:r>
            <a:r>
              <a:rPr lang="de-DE" sz="1200" b="0" i="0" u="none" strike="noStrike" cap="none" dirty="0" err="1">
                <a:solidFill>
                  <a:schemeClr val="dk1"/>
                </a:solidFill>
                <a:effectLst/>
                <a:latin typeface="Calibri"/>
                <a:ea typeface="Calibri"/>
                <a:cs typeface="Calibri"/>
                <a:sym typeface="Calibri"/>
              </a:rPr>
              <a:t>headlines</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society</a:t>
            </a:r>
            <a:r>
              <a:rPr lang="de-DE" sz="1200" b="0" i="0" u="none" strike="noStrike" cap="none" dirty="0">
                <a:solidFill>
                  <a:schemeClr val="dk1"/>
                </a:solidFill>
                <a:effectLst/>
                <a:latin typeface="Calibri"/>
                <a:ea typeface="Calibri"/>
                <a:cs typeface="Calibri"/>
                <a:sym typeface="Calibri"/>
              </a:rPr>
              <a:t>/20191129STO67756/co2-emissionen-des-luft-und-schiffsverkehrs-zahlen-und-fakten-infografik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FIS Forschungs- und Informationssystem (2012 - Stand des Wissens 2021): Umwelt- und Klimabelastung der Seeschifffahrt im modalen Vergleich. Online:</a:t>
            </a:r>
            <a:r>
              <a:rPr lang="de-DE" sz="1200" b="0" i="0" u="none" strike="noStrike" cap="none" dirty="0">
                <a:solidFill>
                  <a:schemeClr val="dk1"/>
                </a:solidFill>
                <a:effectLst/>
                <a:latin typeface="Calibri"/>
                <a:ea typeface="Calibri"/>
                <a:cs typeface="Calibri"/>
                <a:sym typeface="Calibri"/>
                <a:hlinkClick r:id="rId3"/>
              </a:rPr>
              <a:t> </a:t>
            </a:r>
            <a:r>
              <a:rPr lang="de-DE" sz="1200" b="0" i="0" u="sng" strike="noStrike" cap="none" dirty="0">
                <a:solidFill>
                  <a:schemeClr val="dk1"/>
                </a:solidFill>
                <a:effectLst/>
                <a:latin typeface="Calibri"/>
                <a:ea typeface="Calibri"/>
                <a:cs typeface="Calibri"/>
                <a:sym typeface="Calibri"/>
                <a:hlinkClick r:id="rId3"/>
              </a:rPr>
              <a:t>www.forschungsinformationssystem.de/servlet/is/334495/</a:t>
            </a:r>
            <a:r>
              <a:rPr lang="de-DE" sz="1200" b="0" i="0" u="none" strike="noStrike" cap="none" dirty="0">
                <a:solidFill>
                  <a:schemeClr val="dk1"/>
                </a:solidFill>
                <a:effectLst/>
                <a:latin typeface="Calibri"/>
                <a:ea typeface="Calibri"/>
                <a:cs typeface="Calibri"/>
                <a:sym typeface="Calibri"/>
              </a:rPr>
              <a:t>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Produktion / Manfred </a:t>
            </a:r>
            <a:r>
              <a:rPr lang="de-DE" b="0" dirty="0" err="1"/>
              <a:t>Godek</a:t>
            </a:r>
            <a:r>
              <a:rPr lang="de-DE" b="0" dirty="0"/>
              <a:t> (2022): </a:t>
            </a:r>
            <a:r>
              <a:rPr lang="de-DE" sz="1200" b="0" i="0" u="none" strike="noStrike" cap="none" dirty="0">
                <a:solidFill>
                  <a:schemeClr val="dk1"/>
                </a:solidFill>
                <a:effectLst/>
                <a:latin typeface="Calibri"/>
                <a:ea typeface="Calibri"/>
                <a:cs typeface="Calibri"/>
                <a:sym typeface="Calibri"/>
              </a:rPr>
              <a:t>Schiffsmotoren: Welchen Antrieb hat der Dampfer der Zukunft? Online: https://</a:t>
            </a:r>
            <a:r>
              <a:rPr lang="de-DE" sz="1200" b="0" i="0" u="none" strike="noStrike" cap="none" dirty="0" err="1">
                <a:solidFill>
                  <a:schemeClr val="dk1"/>
                </a:solidFill>
                <a:effectLst/>
                <a:latin typeface="Calibri"/>
                <a:ea typeface="Calibri"/>
                <a:cs typeface="Calibri"/>
                <a:sym typeface="Calibri"/>
              </a:rPr>
              <a:t>www.produktion.de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technik</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zukunftstechnologien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mobilitaet</a:t>
            </a:r>
            <a:r>
              <a:rPr lang="de-DE" sz="1200" b="0" i="0" u="none" strike="noStrike" cap="none" dirty="0">
                <a:solidFill>
                  <a:schemeClr val="dk1"/>
                </a:solidFill>
                <a:effectLst/>
                <a:latin typeface="Calibri"/>
                <a:ea typeface="Calibri"/>
                <a:cs typeface="Calibri"/>
                <a:sym typeface="Calibri"/>
              </a:rPr>
              <a:t>-der-zukunft/schiffsmotoren-welchen-antrieb-hat-der-dampfer-der-zukunft-409.html</a:t>
            </a:r>
            <a:endParaRPr lang="de-DE" b="0" dirty="0"/>
          </a:p>
          <a:p>
            <a:pPr marL="171450" indent="-171450" rtl="0">
              <a:buFont typeface="Arial" panose="020B0604020202020204" pitchFamily="34" charset="0"/>
              <a:buChar char="•"/>
            </a:pPr>
            <a:r>
              <a:rPr lang="de-DE" b="0" dirty="0"/>
              <a:t>Statista (2022b): </a:t>
            </a:r>
            <a:r>
              <a:rPr lang="de-DE" sz="1200" b="0" i="0" u="none" strike="noStrike" cap="none" dirty="0">
                <a:solidFill>
                  <a:schemeClr val="dk1"/>
                </a:solidFill>
                <a:effectLst/>
                <a:latin typeface="Calibri"/>
                <a:ea typeface="Calibri"/>
                <a:cs typeface="Calibri"/>
                <a:sym typeface="Calibri"/>
              </a:rPr>
              <a:t>Höhe der Treibhausgas-Emissionen im deutschen Güterverkehr nach Verkehrsträgern im Jahr 2019. </a:t>
            </a:r>
            <a:r>
              <a:rPr lang="de-DE" dirty="0"/>
              <a:t>Online: https://</a:t>
            </a:r>
            <a:r>
              <a:rPr lang="de-DE" dirty="0" err="1"/>
              <a:t>de.statista.com</a:t>
            </a:r>
            <a:r>
              <a:rPr lang="de-DE" dirty="0"/>
              <a:t>/</a:t>
            </a:r>
            <a:r>
              <a:rPr lang="de-DE" dirty="0" err="1"/>
              <a:t>statistik</a:t>
            </a:r>
            <a:r>
              <a:rPr lang="de-DE" dirty="0"/>
              <a:t>/</a:t>
            </a:r>
            <a:r>
              <a:rPr lang="de-DE" dirty="0" err="1"/>
              <a:t>daten</a:t>
            </a:r>
            <a:r>
              <a:rPr lang="de-DE" dirty="0"/>
              <a:t>/</a:t>
            </a:r>
            <a:r>
              <a:rPr lang="de-DE" dirty="0" err="1"/>
              <a:t>studie</a:t>
            </a:r>
            <a:r>
              <a:rPr lang="de-DE" dirty="0"/>
              <a:t>/881600/</a:t>
            </a:r>
            <a:r>
              <a:rPr lang="de-DE" dirty="0" err="1"/>
              <a:t>umfrage</a:t>
            </a:r>
            <a:r>
              <a:rPr lang="de-DE" dirty="0"/>
              <a:t>/co2-emissionen-im-deutschen-gueterverkehr-nach-verkehrsmitteln/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UBA Umweltbundesamt (2021b): Naturschutz und Bioenergie. Online:</a:t>
            </a:r>
            <a:r>
              <a:rPr lang="de-DE" sz="1200" b="0" i="0" u="sng" strike="noStrike" cap="none" dirty="0">
                <a:solidFill>
                  <a:schemeClr val="dk1"/>
                </a:solidFill>
                <a:effectLst/>
                <a:latin typeface="Calibri"/>
                <a:ea typeface="Calibri"/>
                <a:cs typeface="Calibri"/>
                <a:sym typeface="Calibri"/>
                <a:hlinkClick r:id="rId4"/>
              </a:rPr>
              <a:t> www.bmuv.de/themen/naturschutz-artenvielfalt/naturschutz-biologische-vielfalt/naturschutz-und-energie/naturschutz-und-bioenergie</a:t>
            </a:r>
            <a:r>
              <a:rPr lang="de-DE" sz="1200" b="0" i="0" u="none" strike="noStrike" cap="none" dirty="0">
                <a:solidFill>
                  <a:schemeClr val="dk1"/>
                </a:solidFill>
                <a:effectLst/>
                <a:latin typeface="Calibri"/>
                <a:ea typeface="Calibri"/>
                <a:cs typeface="Calibri"/>
                <a:sym typeface="Calibri"/>
              </a:rPr>
              <a:t> </a:t>
            </a:r>
          </a:p>
          <a:p>
            <a:pPr marL="0" marR="0" lvl="0" indent="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None/>
              <a:tabLst/>
              <a:defRPr/>
            </a:pPr>
            <a:r>
              <a:rPr lang="de-DE" sz="1200" b="1" i="0" u="none" strike="noStrike" cap="none" dirty="0">
                <a:solidFill>
                  <a:schemeClr val="dk1"/>
                </a:solidFill>
                <a:effectLst/>
                <a:latin typeface="Calibri"/>
                <a:ea typeface="Calibri"/>
                <a:cs typeface="Calibri"/>
                <a:sym typeface="Calibri"/>
              </a:rPr>
              <a:t>Bild</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Arnold </a:t>
            </a:r>
            <a:r>
              <a:rPr lang="de-DE" sz="1200" b="0" i="0" u="none" strike="noStrike" cap="none" dirty="0" err="1">
                <a:solidFill>
                  <a:schemeClr val="dk1"/>
                </a:solidFill>
                <a:effectLst/>
                <a:latin typeface="Calibri"/>
                <a:ea typeface="Calibri"/>
                <a:cs typeface="Calibri"/>
                <a:sym typeface="Calibri"/>
              </a:rPr>
              <a:t>Kludas</a:t>
            </a:r>
            <a:r>
              <a:rPr lang="de-DE" sz="1200" b="0" i="0" u="none" strike="noStrike" cap="none" dirty="0">
                <a:solidFill>
                  <a:schemeClr val="dk1"/>
                </a:solidFill>
                <a:effectLst/>
                <a:latin typeface="Calibri"/>
                <a:ea typeface="Calibri"/>
                <a:cs typeface="Calibri"/>
                <a:sym typeface="Calibri"/>
              </a:rPr>
              <a:t> / Wikipedia (2012): Erzfrachter Saar </a:t>
            </a:r>
            <a:r>
              <a:rPr lang="de-DE" sz="1200" b="0" i="0" u="none" strike="noStrike" cap="none" dirty="0" err="1">
                <a:solidFill>
                  <a:schemeClr val="dk1"/>
                </a:solidFill>
                <a:effectLst/>
                <a:latin typeface="Calibri"/>
                <a:ea typeface="Calibri"/>
                <a:cs typeface="Calibri"/>
                <a:sym typeface="Calibri"/>
              </a:rPr>
              <a:t>One</a:t>
            </a:r>
            <a:r>
              <a:rPr lang="de-DE" sz="1200" b="0" i="0" u="none" strike="noStrike" cap="none" dirty="0">
                <a:solidFill>
                  <a:schemeClr val="dk1"/>
                </a:solidFill>
                <a:effectLst/>
                <a:latin typeface="Calibri"/>
                <a:ea typeface="Calibri"/>
                <a:cs typeface="Calibri"/>
                <a:sym typeface="Calibri"/>
              </a:rPr>
              <a:t>. Online: https://</a:t>
            </a:r>
            <a:r>
              <a:rPr lang="de-DE" sz="1200" b="0" i="0" u="none" strike="noStrike" cap="none" dirty="0" err="1">
                <a:solidFill>
                  <a:schemeClr val="dk1"/>
                </a:solidFill>
                <a:effectLst/>
                <a:latin typeface="Calibri"/>
                <a:ea typeface="Calibri"/>
                <a:cs typeface="Calibri"/>
                <a:sym typeface="Calibri"/>
              </a:rPr>
              <a:t>de.wikipedia.org</a:t>
            </a:r>
            <a:r>
              <a:rPr lang="de-DE" sz="1200" b="0" i="0" u="none" strike="noStrike" cap="none" dirty="0">
                <a:solidFill>
                  <a:schemeClr val="dk1"/>
                </a:solidFill>
                <a:effectLst/>
                <a:latin typeface="Calibri"/>
                <a:ea typeface="Calibri"/>
                <a:cs typeface="Calibri"/>
                <a:sym typeface="Calibri"/>
              </a:rPr>
              <a:t>/wiki/Massengutfrachter#/</a:t>
            </a:r>
            <a:r>
              <a:rPr lang="de-DE" sz="1200" b="0" i="0" u="none" strike="noStrike" cap="none" dirty="0" err="1">
                <a:solidFill>
                  <a:schemeClr val="dk1"/>
                </a:solidFill>
                <a:effectLst/>
                <a:latin typeface="Calibri"/>
                <a:ea typeface="Calibri"/>
                <a:cs typeface="Calibri"/>
                <a:sym typeface="Calibri"/>
              </a:rPr>
              <a:t>media</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Datei:Massengutfrachter_Saar_Ore.jpg</a:t>
            </a:r>
            <a:endParaRPr lang="de-DE" sz="1200" b="0" i="0" u="none" strike="noStrike" cap="none" dirty="0">
              <a:solidFill>
                <a:schemeClr val="dk1"/>
              </a:solidFill>
              <a:effectLst/>
              <a:latin typeface="Calibri"/>
              <a:ea typeface="Calibri"/>
              <a:cs typeface="Calibri"/>
              <a:sym typeface="Calibri"/>
            </a:endParaRPr>
          </a:p>
          <a:p>
            <a:pPr marL="0" indent="0"/>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96</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454104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0" indent="0"/>
            <a:r>
              <a:rPr lang="de-DE" b="1" dirty="0"/>
              <a:t>Bilder</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MyClimate (o.J.): CO2-Rechner. Online: https://www.carboncare.org/co2-emissions-rechner.html</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a:solidFill>
                  <a:schemeClr val="dk1"/>
                </a:solidFill>
                <a:effectLst/>
                <a:latin typeface="Calibri"/>
                <a:ea typeface="Calibri"/>
                <a:cs typeface="Calibri"/>
                <a:sym typeface="Calibri"/>
              </a:rPr>
              <a:t>Agora Energiewende (o.J.): Stromerzeugung und Stromverbrauch. Online: https://</a:t>
            </a:r>
            <a:r>
              <a:rPr lang="de-DE" sz="1200" b="0" i="0" u="none" strike="noStrike" cap="none" dirty="0" err="1">
                <a:solidFill>
                  <a:schemeClr val="dk1"/>
                </a:solidFill>
                <a:effectLst/>
                <a:latin typeface="Calibri"/>
                <a:ea typeface="Calibri"/>
                <a:cs typeface="Calibri"/>
                <a:sym typeface="Calibri"/>
              </a:rPr>
              <a:t>www.agora-energiewende.de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service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agorameter</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chart</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power_generation</a:t>
            </a:r>
            <a:r>
              <a:rPr lang="de-DE" sz="1200" b="0" i="0" u="none" strike="noStrike" cap="none" dirty="0">
                <a:solidFill>
                  <a:schemeClr val="dk1"/>
                </a:solidFill>
                <a:effectLst/>
                <a:latin typeface="Calibri"/>
                <a:ea typeface="Calibri"/>
                <a:cs typeface="Calibri"/>
                <a:sym typeface="Calibri"/>
              </a:rPr>
              <a:t>/06.07.2023/09.07.2023/</a:t>
            </a:r>
            <a:r>
              <a:rPr lang="de-DE" sz="1200" b="0" i="0" u="none" strike="noStrike" cap="none" dirty="0" err="1">
                <a:solidFill>
                  <a:schemeClr val="dk1"/>
                </a:solidFill>
                <a:effectLst/>
                <a:latin typeface="Calibri"/>
                <a:ea typeface="Calibri"/>
                <a:cs typeface="Calibri"/>
                <a:sym typeface="Calibri"/>
              </a:rPr>
              <a:t>today</a:t>
            </a:r>
            <a:r>
              <a:rPr lang="de-DE" sz="1200" b="0" i="0" u="none" strike="noStrike" cap="none" dirty="0">
                <a:solidFill>
                  <a:schemeClr val="dk1"/>
                </a:solidFill>
                <a:effectLst/>
                <a:latin typeface="Calibri"/>
                <a:ea typeface="Calibri"/>
                <a:cs typeface="Calibri"/>
                <a:sym typeface="Calibri"/>
              </a:rPr>
              <a:t>/</a:t>
            </a:r>
          </a:p>
          <a:p>
            <a:pPr marL="0" indent="0"/>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97</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9C0AF91B-5B6D-86F4-790E-3BC8B79C2DED}"/>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3983EA8A-4AED-E76A-CFC8-8A1B974350F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79067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p:spPr>
      </p:sp>
      <p:sp>
        <p:nvSpPr>
          <p:cNvPr id="3" name="Notizenplatzhalter 2"/>
          <p:cNvSpPr>
            <a:spLocks noGrp="1"/>
          </p:cNvSpPr>
          <p:nvPr>
            <p:ph type="body" idx="1"/>
          </p:nvPr>
        </p:nvSpPr>
        <p:spPr/>
        <p:txBody>
          <a:bodyPr/>
          <a:lstStyle/>
          <a:p>
            <a:pPr marL="1714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Wie verhalten sich die Emissionen der nationalen Distribution zum globalen Transport. Während ersteres immer mit Massengutfrachtern (Bauxit, Aluminiumoxid) oder Containerschiffen (Halbzeug) erfolgt, werden insbesondere stückige Halbzeuge zumeist mit dem LKW transportiert.</a:t>
            </a:r>
          </a:p>
          <a:p>
            <a:pPr marL="171450" indent="-171450" rtl="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Hierzu wurde das Szenario auf der Folie berechnet mit der Annahme der Verschiffung von 20 t Halbzeug von Weipa (Australien) nach Hamburg Hafen. Von hier wird das Halbzeug verteilt und es werden 22 Stationen bundesweit angefahren. Die Verteilung erfolgt von Hamburg zunächst nach Ostdeutschland, dann in den Süden und über NRW wieder zurück nach Hamburg. Die Strecke beträgt ca. 3.700 km im Unterschied zur Schifffahrt mit ca. 20.000 km</a:t>
            </a:r>
          </a:p>
          <a:p>
            <a:pPr marL="171450" indent="-171450" rtl="0">
              <a:buFont typeface="Arial" panose="020B0604020202020204" pitchFamily="34" charset="0"/>
              <a:buChar char="•"/>
            </a:pPr>
            <a:r>
              <a:rPr lang="de-DE" dirty="0"/>
              <a:t>Im Ergebnis hat die regionale Distribution mehr als 7 Mal soviel Emissionen wie der internationale Transport. Aber selbst diese Emissionen können noch übertroffen werden, wenn z.B. die eine Tonne Halbzeug von 50 Kunden a 2 kg abgeholt wird.</a:t>
            </a:r>
            <a:endParaRPr lang="de-DE" sz="1200" dirty="0"/>
          </a:p>
          <a:p>
            <a:pPr marL="0" indent="0"/>
            <a:r>
              <a:rPr lang="de-DE" b="1" dirty="0"/>
              <a:t>Quellen</a:t>
            </a:r>
            <a:r>
              <a:rPr lang="de-DE" dirty="0"/>
              <a:t>: </a:t>
            </a:r>
          </a:p>
          <a:p>
            <a:pPr>
              <a:buFont typeface="Arial" panose="020B0604020202020204" pitchFamily="34" charset="0"/>
              <a:buChar char="•"/>
            </a:pPr>
            <a:r>
              <a:rPr lang="de-DE" dirty="0"/>
              <a:t>Treibstoffbedarf: Spiegel Online (2021): Wir müssen neue Schiffe mit fossilem Antrieb komplett verbieten.</a:t>
            </a:r>
          </a:p>
          <a:p>
            <a:pPr>
              <a:buFont typeface="Arial" panose="020B0604020202020204" pitchFamily="34" charset="0"/>
              <a:buChar char="•"/>
            </a:pPr>
            <a:r>
              <a:rPr lang="de-DE" dirty="0"/>
              <a:t>Zuladung: http://www.hamburg-container.com/containerladung.html.</a:t>
            </a:r>
          </a:p>
          <a:p>
            <a:pPr>
              <a:buFont typeface="Arial" panose="020B0604020202020204" pitchFamily="34" charset="0"/>
              <a:buChar char="•"/>
            </a:pPr>
            <a:r>
              <a:rPr lang="de-DE" dirty="0"/>
              <a:t>Schiffsentfernungen und Emissionen: carboncare</a:t>
            </a:r>
          </a:p>
          <a:p>
            <a:pPr>
              <a:buFont typeface="Arial" panose="020B0604020202020204" pitchFamily="34" charset="0"/>
              <a:buChar char="•"/>
            </a:pPr>
            <a:r>
              <a:rPr lang="de-DE" dirty="0"/>
              <a:t>LKW-Route und Emissionen: carboncare</a:t>
            </a:r>
          </a:p>
          <a:p>
            <a:pPr marL="0" indent="0">
              <a:spcBef>
                <a:spcPts val="600"/>
              </a:spcBef>
              <a:buFont typeface="Arial" panose="020B0604020202020204" pitchFamily="34" charset="0"/>
              <a:buNone/>
            </a:pPr>
            <a:r>
              <a:rPr lang="de-DE" b="1" dirty="0"/>
              <a:t>Berechnung</a:t>
            </a:r>
          </a:p>
          <a:p>
            <a:pPr>
              <a:buFont typeface="Arial" panose="020B0604020202020204" pitchFamily="34" charset="0"/>
              <a:buChar char="•"/>
            </a:pPr>
            <a:r>
              <a:rPr lang="de-DE" dirty="0"/>
              <a:t>THG-Emissionen für den Transport des Halbzeugs per Schiff</a:t>
            </a:r>
          </a:p>
          <a:p>
            <a:pPr lvl="1">
              <a:buFont typeface="Arial" panose="020B0604020202020204" pitchFamily="34" charset="0"/>
              <a:buChar char="•"/>
            </a:pPr>
            <a:r>
              <a:rPr lang="de-DE" dirty="0"/>
              <a:t>Leergewicht 20 Fuß-Container ca. 2.300 kg</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Gewicht des Halbzeugs 22 t</a:t>
            </a:r>
          </a:p>
          <a:p>
            <a:pPr lvl="1">
              <a:buFont typeface="Arial" panose="020B0604020202020204" pitchFamily="34" charset="0"/>
              <a:buChar char="•"/>
            </a:pPr>
            <a:r>
              <a:rPr lang="de-DE" dirty="0"/>
              <a:t>Gewicht mit Halbzeug und Verpackung ca. 25 t</a:t>
            </a:r>
          </a:p>
          <a:p>
            <a:pPr lvl="1">
              <a:buFont typeface="Arial" panose="020B0604020202020204" pitchFamily="34" charset="0"/>
              <a:buChar char="•"/>
            </a:pPr>
            <a:r>
              <a:rPr lang="de-DE" dirty="0"/>
              <a:t>Distanz San Weipa-Hamburg 20.285 km</a:t>
            </a:r>
          </a:p>
          <a:p>
            <a:pPr lvl="1">
              <a:buFont typeface="Arial" panose="020B0604020202020204" pitchFamily="34" charset="0"/>
              <a:buChar char="•"/>
            </a:pPr>
            <a:r>
              <a:rPr lang="de-DE" dirty="0"/>
              <a:t>Gesamtemissionen: 2.329 CO</a:t>
            </a:r>
            <a:r>
              <a:rPr lang="de-DE" baseline="-25000" dirty="0"/>
              <a:t>2</a:t>
            </a:r>
            <a:r>
              <a:rPr lang="de-DE" dirty="0"/>
              <a:t>-Äq</a:t>
            </a:r>
          </a:p>
          <a:p>
            <a:pPr marL="457200" marR="0" lvl="0"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THG-Emissionen für die Belieferung von Händlern deutschlandweit mit Halbzeug</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Belieferung von 22 Herstellern</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1.600 km Hamburg, Schwerin, Berlin, Leipzig, Dresden, Nürnberg, Regensburg, München, Stuttgart</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1.400 km Villingen, Freiburg, Karlsruhe, Frankfurt, Saarbrücken, Köln, Aachen, Duisburg</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700 km Münster Bielefeld, Hannover, Bremen, Hamburger Hafen</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Emissionen pro Tonne und Kilometer: 50 g/t*km</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Gesamtstrecke: 3.700 km</a:t>
            </a:r>
          </a:p>
          <a:p>
            <a:pPr marL="914400" marR="0" lvl="1" indent="-22860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Gesamtemissionen: ca. 17 t CO</a:t>
            </a:r>
            <a:r>
              <a:rPr lang="de-DE" baseline="-25000" dirty="0"/>
              <a:t>2</a:t>
            </a:r>
            <a:r>
              <a:rPr lang="de-DE" dirty="0"/>
              <a:t>-Äq</a:t>
            </a:r>
          </a:p>
        </p:txBody>
      </p:sp>
      <p:sp>
        <p:nvSpPr>
          <p:cNvPr id="4" name="Foliennummernplatzhalter 3"/>
          <p:cNvSpPr>
            <a:spLocks noGrp="1"/>
          </p:cNvSpPr>
          <p:nvPr>
            <p:ph type="sldNum" idx="12"/>
          </p:nvPr>
        </p:nvSpPr>
        <p:spPr/>
        <p:txBody>
          <a:bodyPr/>
          <a:lstStyle/>
          <a:p>
            <a:pPr marL="0" marR="0" lvl="0" indent="0" algn="r" rtl="0">
              <a:lnSpc>
                <a:spcPct val="100000"/>
              </a:lnSpc>
              <a:spcBef>
                <a:spcPts val="0"/>
              </a:spcBef>
              <a:spcAft>
                <a:spcPts val="0"/>
              </a:spcAft>
              <a:buClr>
                <a:schemeClr val="dk1"/>
              </a:buClr>
              <a:buSzPts val="325"/>
              <a:buFont typeface="Calibri"/>
              <a:buNone/>
            </a:pPr>
            <a:fld id="{00000000-1234-1234-1234-123412341234}" type="slidenum">
              <a:rPr lang="de-DE" sz="1300" b="0" i="0" u="none" strike="noStrike" cap="none" smtClean="0">
                <a:solidFill>
                  <a:schemeClr val="dk1"/>
                </a:solidFill>
                <a:latin typeface="Calibri"/>
                <a:ea typeface="Calibri"/>
                <a:cs typeface="Calibri"/>
                <a:sym typeface="Calibri"/>
              </a:rPr>
              <a:t>98</a:t>
            </a:fld>
            <a:endParaRPr lang="de-DE"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37502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sz="1100" dirty="0"/>
              <a:t>Aluminium ist ein Leichtmetall – es ist sehr leicht und hat eine hohe Stabilität. Neben seinen Vorteilen als konstruktives Material ist es auch als Verpackungsmaterial für Lebensmittel geeignet. Insbesondere die Getränkedose ist eine der wichtigsten Anwendungen.</a:t>
            </a:r>
          </a:p>
          <a:p>
            <a:pPr marL="171450" indent="-171450">
              <a:buFont typeface="Arial" panose="020B0604020202020204" pitchFamily="34" charset="0"/>
              <a:buChar char="•"/>
            </a:pPr>
            <a:r>
              <a:rPr lang="de-DE" sz="1100" dirty="0"/>
              <a:t>Aufgrund der hohen THG-Emissionen seiner Herstellung (und anderer Aspekte der Nachhaltigkeit) werden von Seiten der Politik und von Umweltverbänden eher die Mehrwegflasche gefordert – auch wenn die mögliche Recyclingrade von Aluminiumdosen bei über ca. 73% (Erfassungsquote, Neue Verpackung 2022) bzw. 95% (Recyclingquote, GVM 2021) liegen soll.</a:t>
            </a:r>
          </a:p>
          <a:p>
            <a:pPr marL="171450" indent="-171450">
              <a:buFont typeface="Arial" panose="020B0604020202020204" pitchFamily="34" charset="0"/>
              <a:buChar char="•"/>
            </a:pPr>
            <a:r>
              <a:rPr lang="de-DE" sz="1100" dirty="0"/>
              <a:t>Gerade bei den Transportemissionen zeigen sich deutliche Vorteile: Das Gewicht der Getränkeverpackung. An folgendem Beispiel soll die Problematik aufgezeigt werden: </a:t>
            </a:r>
            <a:r>
              <a:rPr lang="de-DE" sz="1200" b="0" i="0" u="none" strike="noStrike" cap="none" dirty="0">
                <a:solidFill>
                  <a:schemeClr val="dk1"/>
                </a:solidFill>
                <a:effectLst/>
                <a:latin typeface="Calibri"/>
                <a:ea typeface="Calibri"/>
                <a:cs typeface="Calibri"/>
                <a:sym typeface="Calibri"/>
              </a:rPr>
              <a:t>Die Glasflasche mit einer speziellen Brauerei-Prägung, die Dose und eine »Einheitsflasche« EFL aus Glas. Auch wenn dies aufgrund der komplexen Sachlage noch nicht abschließend geklärt ist, kann an diesem Beispiel gezeigt werden, dass die Transporte unter bestimmten Bedingungen relevant sind. </a:t>
            </a:r>
            <a:endParaRPr lang="de-DE" sz="1100" dirty="0"/>
          </a:p>
          <a:p>
            <a:pPr marL="171450" indent="-171450">
              <a:buFont typeface="Arial" panose="020B0604020202020204" pitchFamily="34" charset="0"/>
              <a:buChar char="•"/>
            </a:pPr>
            <a:r>
              <a:rPr lang="de-DE" sz="1100" dirty="0"/>
              <a:t>Bierflaschen und –dosen werden per LKW transportiert, das heißt, die THG entstehen durch die Verbrennung des Diesels. Dieser verursacht 2,6 kg CO2-Äquivalenzien pro Liter Diesel. Ein LKW fasst mehr als doppelt so viele Dosen wie Flaschen: es können entweder 12.000 l in Flaschen oder 25.200 l in Dosen transportiert werden.</a:t>
            </a:r>
          </a:p>
          <a:p>
            <a:pPr marL="171450" indent="-171450">
              <a:buFont typeface="Arial" panose="020B0604020202020204" pitchFamily="34" charset="0"/>
              <a:buChar char="•"/>
            </a:pPr>
            <a:r>
              <a:rPr lang="de-DE" sz="1100" dirty="0"/>
              <a:t>Außerdem sind die Strecken, welche zurückgelegt werden müssen, nicht gleich. Im Schnitt wird ein Bier in Deutschland 200 km von der Brauerei zum Verbraucher transportiert. Alu-Dosen sind deutlich leichter als Flaschen und werden zum Recyceln zerdrückt und sind daher platzsparend. Sie können im Prinzip mit kleineren Fahrzeugen die weniger Diesel verbrauchen transportiert werden.</a:t>
            </a:r>
          </a:p>
          <a:p>
            <a:pPr marL="171450" indent="-171450">
              <a:buFont typeface="Arial" panose="020B0604020202020204" pitchFamily="34" charset="0"/>
              <a:buChar char="•"/>
            </a:pPr>
            <a:r>
              <a:rPr lang="de-DE" sz="1100" dirty="0"/>
              <a:t>Einheitsflaschen können in beliebigen Brauereien wiederbefüllt werden, wodurch sich der Transportweg verkürzt. Prägeflaschen hingegen müssen zu ihrer Ursprungsbrauerei zurückgebracht werden, also die gesamten 200 km.</a:t>
            </a:r>
          </a:p>
          <a:p>
            <a:pPr marL="171450" indent="-171450">
              <a:buFont typeface="Arial" panose="020B0604020202020204" pitchFamily="34" charset="0"/>
              <a:buChar char="•"/>
            </a:pPr>
            <a:r>
              <a:rPr lang="de-DE" sz="1100" dirty="0"/>
              <a:t>Es ergibt sich daraus, dass der LKW, der P-Glas transportiert, 120 l verbraucht, der LKW, der Alu-Dosen transportiert 90 l und der LKW mit Einheitsflaschen 95 l Diesel benötigt.</a:t>
            </a:r>
          </a:p>
          <a:p>
            <a:pPr marL="182563" indent="-182563"/>
            <a:endParaRPr lang="de-DE" dirty="0"/>
          </a:p>
          <a:p>
            <a:pPr marL="182563" indent="-182563"/>
            <a:r>
              <a:rPr lang="de-DE" b="1" dirty="0"/>
              <a:t>Quellen:</a:t>
            </a:r>
          </a:p>
          <a:p>
            <a:pPr marL="182563" indent="-182563">
              <a:buFont typeface="Arial"/>
              <a:buChar char="•"/>
            </a:pPr>
            <a:r>
              <a:rPr lang="de-DE" dirty="0"/>
              <a:t>B</a:t>
            </a:r>
            <a:r>
              <a:rPr lang="de-DE" sz="1050" dirty="0"/>
              <a:t>ilRessNetzwerk (2021): "Berufliche Bildung und Weiterbildung – Brauer:in und Mälzer:in". Online: BilRess-Infoblatt 07 – Brauer:in und Mälzer:in, Lösung S. 2; zuletzt geprüft: 15.08.2022</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a:buChar char="•"/>
              <a:tabLst/>
              <a:defRPr/>
            </a:pPr>
            <a:r>
              <a:rPr lang="de-DE" sz="1050" b="0" dirty="0"/>
              <a:t>GVM Gesellschaft für Verpackungsmarktforschung (2021): Recycling von Getränkeverpackungen. Online: https://gvmonline.de/files/recycling/2021_04_27_Recyclingquoten_Getraenkedosen_Endbericht.pdf </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a:buChar char="•"/>
              <a:tabLst/>
              <a:defRPr/>
            </a:pPr>
            <a:r>
              <a:rPr lang="de-DE" sz="1050" b="0" dirty="0"/>
              <a:t>Neue Verpackung (2022): </a:t>
            </a:r>
            <a:r>
              <a:rPr lang="de-DE" sz="1200" b="0" i="0" u="none" strike="noStrike" cap="none" dirty="0">
                <a:solidFill>
                  <a:schemeClr val="dk1"/>
                </a:solidFill>
                <a:effectLst/>
                <a:latin typeface="Calibri"/>
                <a:ea typeface="Calibri"/>
                <a:cs typeface="Calibri"/>
                <a:sym typeface="Calibri"/>
              </a:rPr>
              <a:t>Gesamt-Recyclingrate für Aluminium-Getränkedosen bei 73 %</a:t>
            </a:r>
            <a:r>
              <a:rPr lang="de-DE" sz="1050" b="0" i="0" u="none" strike="noStrike" cap="none" dirty="0">
                <a:solidFill>
                  <a:schemeClr val="dk1"/>
                </a:solidFill>
                <a:effectLst/>
                <a:latin typeface="Calibri"/>
                <a:ea typeface="Calibri"/>
                <a:cs typeface="Calibri"/>
                <a:sym typeface="Calibri"/>
              </a:rPr>
              <a:t>. Online: https://www.neue-verpackung.de/social-media-feed/gesamt-recyclingrate-fuer-aluminium-getraenkedosen-bei-73-257.html</a:t>
            </a:r>
            <a:endParaRPr lang="de-DE" sz="1200" b="0" i="0" u="none" strike="noStrike" cap="none" dirty="0">
              <a:solidFill>
                <a:schemeClr val="dk1"/>
              </a:solidFill>
              <a:effectLst/>
              <a:latin typeface="Calibri"/>
              <a:ea typeface="Calibri"/>
              <a:cs typeface="Calibri"/>
              <a:sym typeface="Calibri"/>
            </a:endParaRP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99</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03A7A79-285A-6AE2-D4C6-B4D854ADE780}"/>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EF7D2C44-B968-4E16-8387-DD4E0EC4B0E5}"/>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71013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sz="1100" dirty="0"/>
              <a:t>Im Schnitt wird ein Bier in Deutschland 200 km von der Brauerei zum Verbraucher transportiert. </a:t>
            </a:r>
          </a:p>
          <a:p>
            <a:pPr marL="171450" indent="-171450">
              <a:buFont typeface="Arial" panose="020B0604020202020204" pitchFamily="34" charset="0"/>
              <a:buChar char="•"/>
            </a:pPr>
            <a:r>
              <a:rPr lang="de-DE" sz="1100" dirty="0"/>
              <a:t>Alu-Dosen sind deutlich leichter als Flaschen und werden zum Recyceln zerdrückt und sind daher platzsparend. Sie können im Prinzip mit kleineren Fahrzeugen die weniger Diesel verbrauchen transportiert werden. Zudem können die leeren Dosen zu beliebigen Herstellern gefahren werden (wobei jedoch die Einschränkung gilt, dass es nicht beliebig viele Hersteller gibt). In obigen Szenario wird aber angenommen, dass der Rückweg für Aluminiumdosen </a:t>
            </a:r>
          </a:p>
          <a:p>
            <a:pPr marL="171450" indent="-171450">
              <a:buFont typeface="Arial" panose="020B0604020202020204" pitchFamily="34" charset="0"/>
              <a:buChar char="•"/>
            </a:pPr>
            <a:r>
              <a:rPr lang="de-DE" sz="1100" dirty="0"/>
              <a:t>Gleiches gilt für die Einheitsflasche in Anlehnung an die Mineralwasserfalsche der Deutschen Brunnen – auch sie kann zu jeder beliebigen Brauerei gefahren werden und legt weniger Kilometer für den Rücktransport zurück. </a:t>
            </a:r>
          </a:p>
          <a:p>
            <a:pPr marL="171450" indent="-171450">
              <a:buFont typeface="Arial" panose="020B0604020202020204" pitchFamily="34" charset="0"/>
              <a:buChar char="•"/>
            </a:pPr>
            <a:r>
              <a:rPr lang="de-DE" sz="1100" b="0" i="0" u="none" strike="noStrike" cap="none" dirty="0">
                <a:solidFill>
                  <a:schemeClr val="dk1"/>
                </a:solidFill>
                <a:latin typeface="Calibri"/>
                <a:ea typeface="Calibri"/>
                <a:cs typeface="Calibri"/>
                <a:sym typeface="Calibri"/>
              </a:rPr>
              <a:t>Jede Bier-Mehrwegflasche mit einer Prägung auf dem Glas muss aber von der Brauerei zum Laden und zurück geliefert werden. </a:t>
            </a:r>
          </a:p>
          <a:p>
            <a:pPr marL="171450" indent="-171450">
              <a:buFont typeface="Arial" panose="020B0604020202020204" pitchFamily="34" charset="0"/>
              <a:buChar char="•"/>
            </a:pPr>
            <a:r>
              <a:rPr lang="de-DE" sz="1100" dirty="0"/>
              <a:t>Das Bier wird rund 200 km zum Verbraucher transportier. </a:t>
            </a:r>
          </a:p>
          <a:p>
            <a:pPr marL="171450" indent="-171450">
              <a:buFont typeface="Arial" panose="020B0604020202020204" pitchFamily="34" charset="0"/>
              <a:buChar char="•"/>
            </a:pPr>
            <a:r>
              <a:rPr lang="de-DE" sz="1100" b="0" i="0" u="none" strike="noStrike" cap="none" dirty="0">
                <a:solidFill>
                  <a:schemeClr val="dk1"/>
                </a:solidFill>
                <a:latin typeface="Calibri"/>
                <a:ea typeface="Calibri"/>
                <a:cs typeface="Calibri"/>
                <a:sym typeface="Calibri"/>
              </a:rPr>
              <a:t>Hierdurch ergeben sich unterschiedliche Verbrauchswerte für den Transport:</a:t>
            </a:r>
          </a:p>
          <a:p>
            <a:pPr marL="628650" lvl="1" indent="-171450">
              <a:buFont typeface="Arial" panose="020B0604020202020204" pitchFamily="34" charset="0"/>
              <a:buChar char="•"/>
            </a:pPr>
            <a:r>
              <a:rPr lang="de-DE" sz="1100" b="0" i="0" u="none" strike="noStrike" cap="none" dirty="0">
                <a:solidFill>
                  <a:schemeClr val="dk1"/>
                </a:solidFill>
                <a:latin typeface="Calibri"/>
                <a:ea typeface="Calibri"/>
                <a:cs typeface="Calibri"/>
                <a:sym typeface="Calibri"/>
              </a:rPr>
              <a:t>Der LKW mit den Prägeflaschen hat einen Dieselverbrauch von 120 l (lange Strecke und hohes Gewicht)</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100" b="0" i="0" u="none" strike="noStrike" cap="none" dirty="0">
                <a:solidFill>
                  <a:schemeClr val="dk1"/>
                </a:solidFill>
                <a:latin typeface="Calibri"/>
                <a:ea typeface="Calibri"/>
                <a:cs typeface="Calibri"/>
                <a:sym typeface="Calibri"/>
              </a:rPr>
              <a:t>Der LKW mit den Aludosen hat einen Dieselverbrauch von 90 l (kurze Strecke und geringeres Gewicht)</a:t>
            </a:r>
          </a:p>
          <a:p>
            <a:pPr marL="628650" marR="0" lvl="1"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100" b="0" i="0" u="none" strike="noStrike" cap="none" dirty="0">
                <a:solidFill>
                  <a:schemeClr val="dk1"/>
                </a:solidFill>
                <a:latin typeface="Calibri"/>
                <a:ea typeface="Calibri"/>
                <a:cs typeface="Calibri"/>
                <a:sym typeface="Calibri"/>
              </a:rPr>
              <a:t>Der LKW mit den Einheitsflaschen hat einen Dieselverbrauch von 95 l (mittlere Strecke und hohes Gewicht)</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Calibri"/>
              <a:buNone/>
              <a:tabLst/>
              <a:defRPr/>
            </a:pPr>
            <a:r>
              <a:rPr lang="de-DE" sz="1200" b="1" dirty="0"/>
              <a:t>Wie groß sind also die CO2-Emissionen einer LKW-Ladung Bier und wie groß die CO2-Emissionen für den Transport eines Liters Bier?</a:t>
            </a:r>
          </a:p>
          <a:p>
            <a:pPr marL="182563" indent="-182563"/>
            <a:endParaRPr lang="de-DE" dirty="0"/>
          </a:p>
          <a:p>
            <a:pPr marL="182563" indent="-182563"/>
            <a:r>
              <a:rPr lang="de-DE" b="1" dirty="0"/>
              <a:t>Quellen:</a:t>
            </a:r>
          </a:p>
          <a:p>
            <a:pPr marL="182563" indent="-182563">
              <a:buFont typeface="Arial"/>
              <a:buChar char="•"/>
            </a:pPr>
            <a:r>
              <a:rPr lang="de-DE" dirty="0"/>
              <a:t>B</a:t>
            </a:r>
            <a:r>
              <a:rPr lang="de-DE" sz="1050" dirty="0"/>
              <a:t>ilRessNetzwerk (2021): "Berufliche Bildung und Weiterbildung – Brauer:in und Mälzer:in". Online: BilRess-Infoblatt 07 – Brauer:in und Mälzer:in, Lösung S. 2; zuletzt geprüft: 15.08.2022</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a:buChar char="•"/>
              <a:tabLst/>
              <a:defRPr/>
            </a:pPr>
            <a:r>
              <a:rPr lang="de-DE" sz="1050" b="0" dirty="0"/>
              <a:t>GVM Gesellschaft für Verpackungsmarktforschung (2021): Recycling von Getränkeverpackungen. Online: https://gvmonline.de/files/recycling/2021_04_27_Recyclingquoten_Getraenkedosen_Endbericht.pdf </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a:buChar char="•"/>
              <a:tabLst/>
              <a:defRPr/>
            </a:pPr>
            <a:r>
              <a:rPr lang="de-DE" sz="1050" b="0" dirty="0"/>
              <a:t>Neue Verpackung (2022): </a:t>
            </a:r>
            <a:r>
              <a:rPr lang="de-DE" sz="1200" b="0" i="0" u="none" strike="noStrike" cap="none" dirty="0">
                <a:solidFill>
                  <a:schemeClr val="dk1"/>
                </a:solidFill>
                <a:effectLst/>
                <a:latin typeface="Calibri"/>
                <a:ea typeface="Calibri"/>
                <a:cs typeface="Calibri"/>
                <a:sym typeface="Calibri"/>
              </a:rPr>
              <a:t>Gesamt-Recyclingrate für Aluminium-Getränkedosen bei 73 %</a:t>
            </a:r>
            <a:r>
              <a:rPr lang="de-DE" sz="1050" b="0" i="0" u="none" strike="noStrike" cap="none" dirty="0">
                <a:solidFill>
                  <a:schemeClr val="dk1"/>
                </a:solidFill>
                <a:effectLst/>
                <a:latin typeface="Calibri"/>
                <a:ea typeface="Calibri"/>
                <a:cs typeface="Calibri"/>
                <a:sym typeface="Calibri"/>
              </a:rPr>
              <a:t>. Online: https://www.neue-verpackung.de/social-media-feed/gesamt-recyclingrate-fuer-aluminium-getraenkedosen-bei-73-257.html</a:t>
            </a:r>
            <a:endParaRPr lang="de-DE" sz="1200" b="0" i="0" u="none" strike="noStrike" cap="none" dirty="0">
              <a:solidFill>
                <a:schemeClr val="dk1"/>
              </a:solidFill>
              <a:effectLst/>
              <a:latin typeface="Calibri"/>
              <a:ea typeface="Calibri"/>
              <a:cs typeface="Calibri"/>
              <a:sym typeface="Calibri"/>
            </a:endParaRPr>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100</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603A7A79-285A-6AE2-D4C6-B4D854ADE780}"/>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EF7D2C44-B968-4E16-8387-DD4E0EC4B0E5}"/>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5049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None/>
              <a:tabLst/>
              <a:defRPr/>
            </a:pPr>
            <a:r>
              <a:rPr lang="de-DE" sz="1200" b="1" dirty="0"/>
              <a:t>Wie groß sind also die CO2-Emissionen einer LKW-Ladung Bier und wie groß die CO2-Emissionen für den Transport eines Liters Bier?</a:t>
            </a:r>
          </a:p>
          <a:p>
            <a:pPr marL="171450" indent="-171450">
              <a:buFont typeface="Arial" panose="020B0604020202020204" pitchFamily="34" charset="0"/>
              <a:buChar char="•"/>
            </a:pPr>
            <a:r>
              <a:rPr lang="de-DE" noProof="0" dirty="0"/>
              <a:t>Im ersten Schritt sollen die CO2-Emissionen pro LKW-Ladung Bier in kg berechnet werden. Dazu muss der Dieselverbrauch einer LKW-Ladung mit den CO2-Emissionen pro Liter Diesel multipliziert werden. </a:t>
            </a:r>
          </a:p>
          <a:p>
            <a:pPr marL="171450" indent="-171450">
              <a:buFont typeface="Arial" panose="020B0604020202020204" pitchFamily="34" charset="0"/>
              <a:buChar char="•"/>
            </a:pPr>
            <a:r>
              <a:rPr lang="de-DE" dirty="0"/>
              <a:t>Im zweiten Schritt werden die CO2-Emissionen des Transports pro Liter Bier berechnet. Dazu werden die Gesamt-CO2-Emissionen für eine LKW-Ladung durch die Menge des Bieres geteilt.</a:t>
            </a:r>
          </a:p>
          <a:p>
            <a:pPr marL="171450" indent="-171450">
              <a:buFont typeface="Arial" panose="020B0604020202020204" pitchFamily="34" charset="0"/>
              <a:buChar char="•"/>
            </a:pPr>
            <a:r>
              <a:rPr lang="de-DE" dirty="0"/>
              <a:t>Um die Zahlen anschaulicher zu machen, soll das Ergebnis von kg/l in g/l umgerechnet werden.</a:t>
            </a:r>
          </a:p>
          <a:p>
            <a:pPr marL="171450" indent="-171450">
              <a:buFont typeface="Arial" panose="020B0604020202020204" pitchFamily="34" charset="0"/>
              <a:buChar char="•"/>
            </a:pPr>
            <a:endParaRPr lang="de-DE" noProof="0" dirty="0"/>
          </a:p>
          <a:p>
            <a:pPr marL="171450" indent="-171450">
              <a:buFont typeface="Arial" panose="020B0604020202020204" pitchFamily="34" charset="0"/>
              <a:buChar char="•"/>
            </a:pPr>
            <a:endParaRPr lang="de-DE" noProof="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101</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2D00B06B-691D-7A3D-CDEC-1B1057CE24DC}"/>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C8D976EB-83D9-B094-E31D-A6905D779A28}"/>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855780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None/>
              <a:tabLst/>
              <a:defRPr/>
            </a:pPr>
            <a:r>
              <a:rPr lang="de-DE" sz="1200" b="1" dirty="0"/>
              <a:t>Ergebnisse</a:t>
            </a:r>
          </a:p>
          <a:p>
            <a:pPr marL="171450" indent="-171450">
              <a:buFont typeface="Arial" panose="020B0604020202020204" pitchFamily="34" charset="0"/>
              <a:buChar char="•"/>
            </a:pPr>
            <a:r>
              <a:rPr lang="de-DE" dirty="0"/>
              <a:t>Die Transportemissionen der Alu-Dose sind deutlich geringer</a:t>
            </a:r>
          </a:p>
          <a:p>
            <a:pPr marL="171450" indent="-171450">
              <a:buFont typeface="Arial" panose="020B0604020202020204" pitchFamily="34" charset="0"/>
              <a:buChar char="•"/>
            </a:pPr>
            <a:r>
              <a:rPr lang="de-DE" dirty="0"/>
              <a:t>Wieviel geringer sie sind, hängt von den Annahmen ab</a:t>
            </a:r>
          </a:p>
          <a:p>
            <a:pPr marL="171450" indent="-171450">
              <a:buFont typeface="Arial" panose="020B0604020202020204" pitchFamily="34" charset="0"/>
              <a:buChar char="•"/>
            </a:pPr>
            <a:r>
              <a:rPr lang="de-DE" dirty="0"/>
              <a:t>Fazit: Nur eine vollständige Ökobilanz kann zeigen, welche Verpackung die umweltfreundlichste ist</a:t>
            </a:r>
            <a:endParaRPr lang="de-DE" noProof="0" dirty="0"/>
          </a:p>
          <a:p>
            <a:pPr marL="171450" indent="-171450">
              <a:buFont typeface="Arial" panose="020B0604020202020204" pitchFamily="34" charset="0"/>
              <a:buChar char="•"/>
            </a:pPr>
            <a:endParaRPr lang="de-DE" noProof="0"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102</a:t>
            </a:fld>
            <a:endParaRPr lang="de-DE" sz="1300"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2D00B06B-691D-7A3D-CDEC-1B1057CE24DC}"/>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C8D976EB-83D9-B094-E31D-A6905D779A28}"/>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05835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103</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59775D35-38E2-AF7C-1E7B-77B1B3FF9F68}"/>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BAB640D6-CF24-4C84-07BE-7391F1E0EC96}"/>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92239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126228dd463_0_16:notes"/>
          <p:cNvSpPr>
            <a:spLocks noGrp="1" noRot="1" noChangeAspect="1"/>
          </p:cNvSpPr>
          <p:nvPr>
            <p:ph type="sldImg" idx="2"/>
          </p:nvPr>
        </p:nvSpPr>
        <p:spPr>
          <a:xfrm>
            <a:off x="67786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126228dd463_0_16:notes"/>
          <p:cNvSpPr txBox="1">
            <a:spLocks noGrp="1"/>
          </p:cNvSpPr>
          <p:nvPr>
            <p:ph type="body" idx="1"/>
          </p:nvPr>
        </p:nvSpPr>
        <p:spPr>
          <a:xfrm>
            <a:off x="678511" y="4713144"/>
            <a:ext cx="5431248" cy="4465291"/>
          </a:xfrm>
          <a:prstGeom prst="rect">
            <a:avLst/>
          </a:prstGeom>
        </p:spPr>
        <p:txBody>
          <a:bodyPr spcFirstLastPara="1" wrap="square" lIns="88714" tIns="88714" rIns="88714" bIns="88714" anchor="t" anchorCtr="0">
            <a:noAutofit/>
          </a:bodyPr>
          <a:lstStyle/>
          <a:p>
            <a:pPr marL="0" indent="0">
              <a:spcBef>
                <a:spcPts val="349"/>
              </a:spcBef>
            </a:pPr>
            <a:endParaRPr dirty="0"/>
          </a:p>
        </p:txBody>
      </p:sp>
      <p:sp>
        <p:nvSpPr>
          <p:cNvPr id="684" name="Google Shape;684;g126228dd463_0_16:notes"/>
          <p:cNvSpPr txBox="1">
            <a:spLocks noGrp="1"/>
          </p:cNvSpPr>
          <p:nvPr>
            <p:ph type="sldNum" idx="12"/>
          </p:nvPr>
        </p:nvSpPr>
        <p:spPr>
          <a:xfrm>
            <a:off x="3844899" y="9426289"/>
            <a:ext cx="2941661" cy="495660"/>
          </a:xfrm>
          <a:prstGeom prst="rect">
            <a:avLst/>
          </a:prstGeom>
        </p:spPr>
        <p:txBody>
          <a:bodyPr spcFirstLastPara="1" wrap="square" lIns="96090" tIns="48032" rIns="96090" bIns="48032" anchor="b" anchorCtr="0">
            <a:noAutofit/>
          </a:bodyPr>
          <a:lstStyle/>
          <a:p>
            <a:pPr algn="r">
              <a:buClr>
                <a:schemeClr val="dk1"/>
              </a:buClr>
              <a:buSzPts val="325"/>
            </a:pPr>
            <a:fld id="{00000000-1234-1234-1234-123412341234}" type="slidenum">
              <a:rPr lang="de-DE"/>
              <a:pPr algn="r">
                <a:buClr>
                  <a:schemeClr val="dk1"/>
                </a:buClr>
                <a:buSzPts val="325"/>
              </a:pPr>
              <a:t>104</a:t>
            </a:fld>
            <a:endParaRPr dirty="0"/>
          </a:p>
        </p:txBody>
      </p:sp>
      <p:sp>
        <p:nvSpPr>
          <p:cNvPr id="2" name="Fußzeilenplatzhalter 1">
            <a:extLst>
              <a:ext uri="{FF2B5EF4-FFF2-40B4-BE49-F238E27FC236}">
                <a16:creationId xmlns:a16="http://schemas.microsoft.com/office/drawing/2014/main" id="{CBAAFC7A-25F1-910D-D475-455101547DE4}"/>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44544BED-0017-490C-64A9-6FED1E8BDC9E}"/>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6455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Produkte werden aus vielen Gründen von Unternehmen entwickelt und angeboten sowie aus vielen verschiedenen Gründen von den Konsument*innen gekauft. </a:t>
            </a:r>
          </a:p>
          <a:p>
            <a:pPr marL="171450" indent="-171450">
              <a:buFont typeface="Arial" panose="020B0604020202020204" pitchFamily="34" charset="0"/>
              <a:buChar char="•"/>
            </a:pPr>
            <a:r>
              <a:rPr lang="de-DE" dirty="0"/>
              <a:t>Gründe für die Kund*innen können der direkte Nutzen (</a:t>
            </a:r>
            <a:r>
              <a:rPr lang="de-DE" dirty="0" err="1"/>
              <a:t>Kaffeezubreitung</a:t>
            </a:r>
            <a:r>
              <a:rPr lang="de-DE" dirty="0"/>
              <a:t>), der indirekte Nutzen (Kaffee genießen), der Wert (Espresso-Maschine statt Kaffee-Presse), die Funktion (Vernetzung der Espressomaschine mit einem Sprachcomputer), ein Gewinn (Kaffee in Thermoskanne mitnehmen statt Coffee-</a:t>
            </a:r>
            <a:r>
              <a:rPr lang="de-DE" dirty="0" err="1"/>
              <a:t>to</a:t>
            </a:r>
            <a:r>
              <a:rPr lang="de-DE" dirty="0"/>
              <a:t>-Go) sein. Kosten sind immer relevant für Konsument*innen – aber auch nur relativ da sie sich am Einkommen oder Vermögen orientieren. Über die Entsorgung machen sich Kund*innen kaum Gedanken bei einem gut funktionierenden Abfallwirtschaftssystem. </a:t>
            </a:r>
          </a:p>
          <a:p>
            <a:pPr marL="171450" indent="-171450">
              <a:buFont typeface="Arial" panose="020B0604020202020204" pitchFamily="34" charset="0"/>
              <a:buChar char="•"/>
            </a:pPr>
            <a:r>
              <a:rPr lang="de-DE" dirty="0"/>
              <a:t>Gründe für die Unternehmen sind primär die Gewinnerzielung oder zumindest eine Wertschöpfung die die Kosten deckt. Produkte stehen aber immer am Ende einer Wertschöpfungskette, die von vielen Produktionsschritten gekennzeichnet ist. Beides gilt es optimal zu gestalten. Aber ohne Ressourcen lassen sich keine Produkte an den Markt bringen und diese müssen möglichst preiswert sein um einen möglichst großen Gewinn oder eine große Wertschöpfung zu erreichen. </a:t>
            </a:r>
          </a:p>
          <a:p>
            <a:pPr marL="171450" indent="-171450">
              <a:buFont typeface="Arial" panose="020B0604020202020204" pitchFamily="34" charset="0"/>
              <a:buChar char="•"/>
            </a:pPr>
            <a:r>
              <a:rPr lang="de-DE" dirty="0"/>
              <a:t>In diesem Spannungsfeld agieren auch die Produktdesigner. Jedes Produkt wird „designt“. Mit dem Design sollen die vielfältigen Anforderungen von Kund*innen und dem Unternehmen in einer sehr guten oder optimalen Weise zusammengebracht werden </a:t>
            </a:r>
          </a:p>
          <a:p>
            <a:pPr marL="171450" indent="-171450">
              <a:buFont typeface="Arial" panose="020B0604020202020204" pitchFamily="34" charset="0"/>
              <a:buChar char="•"/>
            </a:pPr>
            <a:r>
              <a:rPr lang="de-DE" dirty="0"/>
              <a:t>Produktdesign wird im Web zumeist mit der äußeren Gestaltung von Produkten oder gar nur mit den Verkaufsverpackungen verknüpft (studysmarter o.J., gründer.de o.J.). Aber selbst wenn man die anspruchsvolle Tätigkeit von Produktdesigner*innen nur auf das Äußere eines Produktes oder die Verpackung reduziert: Designer*innen können erhebliche Beiträge zur Nachhaltigkeit leisten wenn sie sich mit Materialien wie Aluminium auskennen, denn Aluminium ist nicht gleich Aluminium wie aus den vorangegangenen Folien hervorgeht.</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b="1" dirty="0"/>
              <a:t>Quellen</a:t>
            </a:r>
            <a:r>
              <a:rPr lang="de-DE" b="0" dirty="0"/>
              <a:t>:</a:t>
            </a:r>
          </a:p>
          <a:p>
            <a:pPr marL="171450" indent="-171450">
              <a:buFont typeface="Arial" panose="020B0604020202020204" pitchFamily="34" charset="0"/>
              <a:buChar char="•"/>
            </a:pPr>
            <a:r>
              <a:rPr lang="de-DE" b="0" dirty="0"/>
              <a:t>Gründer.de o.J.: </a:t>
            </a:r>
            <a:r>
              <a:rPr lang="de-DE" sz="1200" b="0" i="0" u="none" strike="noStrike" cap="none" dirty="0">
                <a:solidFill>
                  <a:schemeClr val="dk1"/>
                </a:solidFill>
                <a:effectLst/>
                <a:latin typeface="Calibri"/>
                <a:ea typeface="Calibri"/>
                <a:cs typeface="Calibri"/>
                <a:sym typeface="Calibri"/>
              </a:rPr>
              <a:t>Innovatives Produktdesign: Diese 7 Faktoren bestimmen den Umsatz. Online: https://www.gruender.de/gruendung/produktdesign/</a:t>
            </a:r>
            <a:endParaRPr lang="de-DE" b="0" dirty="0"/>
          </a:p>
          <a:p>
            <a:pPr marL="171450" indent="-171450">
              <a:buFont typeface="Arial" panose="020B0604020202020204" pitchFamily="34" charset="0"/>
              <a:buChar char="•"/>
            </a:pPr>
            <a:r>
              <a:rPr lang="de-DE" dirty="0"/>
              <a:t>Studysmarter o.J.: Produktdesign – Geschichte. Online: https://www.studysmarter.de/schule/kunst/design/produktdesign/</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105</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35554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Eco-Design ist ein Ansatz zum Design von Produkten. Dabei wird zusätzlich zu den klassischen Anforderungen des Produktdesigns auch die Umweltfreundlichkeit des Produkts gefordert. Das Ziel ist es, Umweltbelastungen über den gesamten Lebenszyklus des Produkts, also von Materialbeschaffung bis zu Abfallwirtschaft, zu reduzieren (Bundespreis o.J.). Es kommt also auf die Qualifikation der </a:t>
            </a:r>
            <a:r>
              <a:rPr lang="de-DE" dirty="0" err="1"/>
              <a:t>Desiger</a:t>
            </a:r>
            <a:r>
              <a:rPr lang="de-DE" dirty="0"/>
              <a:t>*innen an: Können Sie die Materialien ihrer Produkte hinsichtlich der Nachhaltigkeit beurteilen und wenn ja, können sie nachhaltigere Lösungen vorschlagen?</a:t>
            </a:r>
          </a:p>
          <a:p>
            <a:pPr marL="171450" indent="-171450">
              <a:buFont typeface="Arial" panose="020B0604020202020204" pitchFamily="34" charset="0"/>
              <a:buChar char="•"/>
            </a:pPr>
            <a:r>
              <a:rPr lang="de-DE" dirty="0"/>
              <a:t>Eco-Design findet aber nicht nur einfach so statt, es ist eingebettet in einem Rahmen, der von dem Unternehmen vorgegeben ist und es nutzt eine Vielzahl von Erkenntnissen aus der Umweltforschung. Beispiele hierfür sind:</a:t>
            </a:r>
          </a:p>
          <a:p>
            <a:pPr marL="639763" lvl="1" indent="-182563">
              <a:spcBef>
                <a:spcPts val="0"/>
              </a:spcBef>
              <a:buFont typeface="Arial" panose="020B0604020202020204" pitchFamily="34" charset="0"/>
              <a:buChar char="•"/>
            </a:pPr>
            <a:r>
              <a:rPr lang="de-DE" sz="1200" dirty="0"/>
              <a:t>Umweltmanagement: Das Umweltmanagement eines Unternehmens bestimmt den Rahmen, in dem Designer*innen tätig sind. Ziel ist eine Sensibilisierung und Motivation der Mitarbeiter, aber nicht eine Reduzierung der Umweltbelastung der Produkte.</a:t>
            </a:r>
          </a:p>
          <a:p>
            <a:pPr marL="639763" lvl="1" indent="-182563">
              <a:spcBef>
                <a:spcPts val="0"/>
              </a:spcBef>
              <a:buFont typeface="Arial" panose="020B0604020202020204" pitchFamily="34" charset="0"/>
              <a:buChar char="•"/>
            </a:pPr>
            <a:r>
              <a:rPr lang="de-DE" sz="1200" dirty="0"/>
              <a:t>Umweltverträglichkeitsprüfung ist eine frühzeitige Beurteilung der Umweltauswirkungen. Diese Prüfung ist für große Investitionsprojekte gesetzlich vorgeschrieben, kann aber auch freiwillig durchgeführt werden. Indirekt müssen alle Unternehmen ihre Produkte prüfen in Hinsicht auf Gefahrstoffe und Sicherheitsrisiken.</a:t>
            </a:r>
          </a:p>
          <a:p>
            <a:pPr marL="639763" lvl="1" indent="-182563">
              <a:spcBef>
                <a:spcPts val="0"/>
              </a:spcBef>
              <a:buFont typeface="Arial" panose="020B0604020202020204" pitchFamily="34" charset="0"/>
              <a:buChar char="•"/>
            </a:pPr>
            <a:r>
              <a:rPr lang="de-DE" sz="1200" dirty="0"/>
              <a:t>Kumulierter Energieaufwand ist die die gesamte benötigte Energie zur Herstellung, Verwendung und Entsorgung eines Produktes. Wie auf den Folien zuvor ist die fossile Energie in Form von THG-Emissionen, die in eine Produkt gesteckt wird aufgrund des Klimawandels besonders bedeutsam.</a:t>
            </a:r>
          </a:p>
          <a:p>
            <a:pPr marL="639763" lvl="1" indent="-182563">
              <a:spcBef>
                <a:spcPts val="0"/>
              </a:spcBef>
              <a:buFont typeface="Arial" panose="020B0604020202020204" pitchFamily="34" charset="0"/>
              <a:buChar char="•"/>
            </a:pPr>
            <a:r>
              <a:rPr lang="en-US" sz="1200" dirty="0"/>
              <a:t>Life Cycle Assessment </a:t>
            </a:r>
            <a:r>
              <a:rPr lang="en-US" sz="1200" dirty="0" err="1"/>
              <a:t>ist</a:t>
            </a:r>
            <a:r>
              <a:rPr lang="en-US" sz="1200" dirty="0"/>
              <a:t> die </a:t>
            </a:r>
            <a:r>
              <a:rPr lang="de-DE" sz="1200" dirty="0"/>
              <a:t>vollständige Erfassung, Bewertung und Darstellung von Umweltbelastungen über den gesamten Lebensweg eines Produkts. Es dient vor allem dazu, Schwachstellen aufzudecken und alternative Lösungen zu finden.</a:t>
            </a:r>
            <a:endParaRPr lang="en-US" sz="1200" dirty="0"/>
          </a:p>
          <a:p>
            <a:pPr marL="639763" lvl="1" indent="-182563">
              <a:spcBef>
                <a:spcPts val="0"/>
              </a:spcBef>
              <a:buFont typeface="Arial" panose="020B0604020202020204" pitchFamily="34" charset="0"/>
              <a:buChar char="•"/>
            </a:pPr>
            <a:r>
              <a:rPr lang="en-US" sz="1200" dirty="0" err="1"/>
              <a:t>Nachhaltigkeitsbewertung</a:t>
            </a:r>
            <a:r>
              <a:rPr lang="en-US" sz="1200" dirty="0"/>
              <a:t> (</a:t>
            </a:r>
            <a:r>
              <a:rPr lang="en-US" sz="1200" dirty="0" err="1"/>
              <a:t>Produktfolgenabschätzung</a:t>
            </a:r>
            <a:r>
              <a:rPr lang="en-US" sz="1200" dirty="0"/>
              <a:t>): </a:t>
            </a:r>
            <a:r>
              <a:rPr lang="en-US" sz="1200" dirty="0" err="1"/>
              <a:t>Hierbei</a:t>
            </a:r>
            <a:r>
              <a:rPr lang="en-US" sz="1200" dirty="0"/>
              <a:t> </a:t>
            </a:r>
            <a:r>
              <a:rPr lang="en-US" sz="1200" dirty="0" err="1"/>
              <a:t>werden</a:t>
            </a:r>
            <a:r>
              <a:rPr lang="en-US" sz="1200" dirty="0"/>
              <a:t> </a:t>
            </a:r>
            <a:r>
              <a:rPr lang="en-US" sz="1200" dirty="0" err="1"/>
              <a:t>zusätzlich</a:t>
            </a:r>
            <a:r>
              <a:rPr lang="en-US" sz="1200" dirty="0"/>
              <a:t> </a:t>
            </a:r>
            <a:r>
              <a:rPr lang="en-US" sz="1200" dirty="0" err="1"/>
              <a:t>zu</a:t>
            </a:r>
            <a:r>
              <a:rPr lang="en-US" sz="1200" dirty="0"/>
              <a:t> </a:t>
            </a:r>
            <a:r>
              <a:rPr lang="en-US" sz="1200" dirty="0" err="1"/>
              <a:t>dem</a:t>
            </a:r>
            <a:r>
              <a:rPr lang="en-US" sz="1200" dirty="0"/>
              <a:t> Life Cycle Assessment </a:t>
            </a:r>
            <a:r>
              <a:rPr lang="en-US" sz="1200" dirty="0" err="1"/>
              <a:t>auch</a:t>
            </a:r>
            <a:r>
              <a:rPr lang="en-US" sz="1200" dirty="0"/>
              <a:t> </a:t>
            </a:r>
            <a:r>
              <a:rPr lang="de-DE" sz="1200" dirty="0"/>
              <a:t>ökonomische und soziale Auswirkungen der Herstellung, Nutzung und Entsorgung des Produktes betrachtet. Durch die verschiedenen Bewertungsdimensionen ist das Ergebnis jedoch nicht in einer Kennzahl zusammenfassbar, wodurch der Vergleich von Produkten/Designs erschwert wird.</a:t>
            </a:r>
            <a:endParaRPr lang="en-US" sz="1200" dirty="0"/>
          </a:p>
          <a:p>
            <a:pPr marL="0" indent="0"/>
            <a:r>
              <a:rPr lang="en-US" b="1" dirty="0" err="1"/>
              <a:t>Quellen</a:t>
            </a:r>
            <a:r>
              <a:rPr lang="en-US" b="1" dirty="0"/>
              <a:t>: </a:t>
            </a:r>
            <a:endParaRPr lang="de-DE" b="1" dirty="0"/>
          </a:p>
          <a:p>
            <a:pPr marL="179388" marR="0" lvl="1" indent="-179388" algn="l" defTabSz="914400" rtl="0" eaLnBrk="1" fontAlgn="auto" latinLnBrk="0" hangingPunct="1">
              <a:lnSpc>
                <a:spcPct val="100000"/>
              </a:lnSpc>
              <a:spcBef>
                <a:spcPts val="360"/>
              </a:spcBef>
              <a:spcAft>
                <a:spcPts val="0"/>
              </a:spcAft>
              <a:buClr>
                <a:schemeClr val="dk1"/>
              </a:buClr>
              <a:buSzPts val="1200"/>
              <a:buFont typeface="Arial"/>
              <a:buChar char="•"/>
              <a:tabLst/>
              <a:defRPr/>
            </a:pPr>
            <a:r>
              <a:rPr lang="de-DE" sz="1000" dirty="0"/>
              <a:t>Bundespreis-Eco-Design (o.J.) Online: </a:t>
            </a:r>
            <a:r>
              <a:rPr lang="de-DE" sz="1000" dirty="0">
                <a:hlinkClick r:id="rId3"/>
              </a:rPr>
              <a:t>www.bundespreis-Eco-Design.de/de</a:t>
            </a:r>
            <a:r>
              <a:rPr lang="de-DE" sz="1000" dirty="0"/>
              <a:t>, zuletzt geprüft: 08.06.2022</a:t>
            </a:r>
            <a:endParaRPr lang="de-DE" dirty="0"/>
          </a:p>
          <a:p>
            <a:pPr marL="171450" indent="-171450">
              <a:buFont typeface="Arial" panose="020B0604020202020204" pitchFamily="34" charset="0"/>
              <a:buChar char="•"/>
            </a:pPr>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106</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75052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Produkte bestehen entweder aus Materialien oder sie nutzen Materialien (immaterielle Produkte). Die Herstellung von Materialien ist heute immer noch mit Emissionen verbunden, besonders viel sind diese bei Aluminium. Materialeffizienz ist deshalb im ersten Schritt von großer Bedeutung: Wieviel Material setze ich ein und welches Ergebnis erhalte ich? Ziel ist eine effiziente Nutzung des Materials, um Kosten und Ressourcen zu sparen. Dabei soll der Output der gleiche bleiben. Materialeffizienz ist nicht gleich der Ressourceneffizienz, da diese einen weiteren Blick hat: Welche Ressourcen setze ich für welchen Zweck ein. Noch weitergehend ist die Ressourcenschonung, die am ehesten versucht, Ressourcen gar nicht erst zu nutzen. Da meist zwischen Material und Energie unterschieden wird, Ressourcen aber beides sind, sollte die Energieeffizienz immer mit bedacht werden – dies ist besonders wichtig bei Produkten, die mit Strom oder Treibstoffen laufen.</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Zur Optimierung der Materialeffizienz gibt es verschiedene Strategien wie z.B. die folgenden:</a:t>
            </a:r>
          </a:p>
          <a:p>
            <a:pPr marL="639763" lvl="1" indent="-182563">
              <a:buFont typeface="Arial" panose="020B0604020202020204" pitchFamily="34" charset="0"/>
              <a:buChar char="•"/>
            </a:pPr>
            <a:r>
              <a:rPr lang="de-DE" dirty="0"/>
              <a:t>Design to Cost: Produktdesign wird  so angepasst, dass der Materialverbrauch verringert wird z.B. durch Leichtbauweise mittels 3D-Druck anstelle von Stanzen oder Drehen</a:t>
            </a:r>
          </a:p>
          <a:p>
            <a:pPr marL="639763" lvl="1" indent="-182563">
              <a:buFont typeface="Arial" panose="020B0604020202020204" pitchFamily="34" charset="0"/>
              <a:buChar char="•"/>
            </a:pPr>
            <a:r>
              <a:rPr lang="de-DE" dirty="0"/>
              <a:t>Materialsubstitution: Es werden Materialien gewählt, die die insgesamt benötigte Menge an Material reduziert z.B. (Aluminium oder Stahl je nach Anforderungen) </a:t>
            </a:r>
          </a:p>
          <a:p>
            <a:pPr marL="639763" marR="0" lvl="1"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Zero Loss Management: Materialverlust während des Produktionsprozesses soll vermieden werden z.B. Reduzierung von Verschnitt, Kreislaufführung von Produktionsabfällen, Optimierung des Werkzeugeinsatzes</a:t>
            </a:r>
          </a:p>
          <a:p>
            <a:pPr marL="639763" lvl="1" indent="-182563">
              <a:buFont typeface="Arial" panose="020B0604020202020204" pitchFamily="34" charset="0"/>
              <a:buChar char="•"/>
            </a:pPr>
            <a:r>
              <a:rPr lang="de-DE" dirty="0"/>
              <a:t>Lebensdauerverlängerung: Das Produkt wird auf eine längere Lebensdauer hin designed z.B. durch Vermeidung von konstruktiven Schwachstellen</a:t>
            </a:r>
          </a:p>
          <a:p>
            <a:pPr marL="639763" lvl="1" indent="-182563">
              <a:buFont typeface="Arial" panose="020B0604020202020204" pitchFamily="34" charset="0"/>
              <a:buChar char="•"/>
            </a:pPr>
            <a:r>
              <a:rPr lang="de-DE" dirty="0"/>
              <a:t>Design zum Reparieren: Jedes Produkt hat eine endliche Lebensdauer die sich nach der Lebensdauer der einzelnen Bauteile bemisst. Durch Reparaturfreundlichkeit kann die Lebensdauer verlängert werden. Das klassische Beispiel sind Akkus für Smartphones, die verklebt sind und nur mit höherem Aufwand (und Kosten) von zertifizierten Herstellern ersetzt werden können. Die Möglichkeiten, Produkte zu zerlegen sind auch die Voraussetzung von Re-Manufacturing und Re-Furbishment. Der Unterschied zwischen diesen beiden Ansätzen wird unterschiedlich bemessen an dem Aufwand um gebrauchte Produkte wieder nutzbar zu machen.</a:t>
            </a:r>
          </a:p>
          <a:p>
            <a:pPr marL="182563" lvl="0" indent="-182563">
              <a:buFont typeface="Arial" panose="020B0604020202020204" pitchFamily="34" charset="0"/>
              <a:buChar char="•"/>
            </a:pPr>
            <a:r>
              <a:rPr lang="de-DE" dirty="0"/>
              <a:t>Ein spezieller Fall des Eco-Designs ist das Re-Design. Die Mehrzahl aller Produkte ist nicht unter den Aspekten des Eco-Designs entwickelt worden und bieten deshalb erhebliche Potentiale für die nachhaltige Entwicklung. Bei Re-Design geht es darum, Prinzipien wie Material-, Energie- und Ressourceneffizienz so umzusetzen, dass ein möglichst nachhaltiges Produkt entsteht.</a:t>
            </a:r>
          </a:p>
          <a:p>
            <a:pPr marL="0" indent="0"/>
            <a:r>
              <a:rPr lang="en-US" b="1" dirty="0"/>
              <a:t>Quellen: </a:t>
            </a:r>
            <a:endParaRPr lang="de-DE" b="1" dirty="0"/>
          </a:p>
          <a:p>
            <a:pPr marL="179388" marR="0" lvl="1" indent="-179388" algn="l" defTabSz="914400" rtl="0" eaLnBrk="1" fontAlgn="auto" latinLnBrk="0" hangingPunct="1">
              <a:lnSpc>
                <a:spcPct val="100000"/>
              </a:lnSpc>
              <a:spcBef>
                <a:spcPts val="360"/>
              </a:spcBef>
              <a:spcAft>
                <a:spcPts val="0"/>
              </a:spcAft>
              <a:buClr>
                <a:schemeClr val="dk1"/>
              </a:buClr>
              <a:buSzPts val="1200"/>
              <a:buFont typeface="Arial"/>
              <a:buChar char="•"/>
              <a:tabLst/>
              <a:defRPr/>
            </a:pPr>
            <a:r>
              <a:rPr lang="de-DE" sz="1000" dirty="0"/>
              <a:t>Bundespreis-Eco-Design (o.J.) Online: </a:t>
            </a:r>
            <a:r>
              <a:rPr lang="de-DE" sz="1000" dirty="0">
                <a:hlinkClick r:id="rId3"/>
              </a:rPr>
              <a:t>www.bundespreis-Eco-Design.de/de</a:t>
            </a:r>
            <a:r>
              <a:rPr lang="de-DE" sz="1000" dirty="0"/>
              <a:t>, zuletzt geprüft: 08.06.2022</a:t>
            </a:r>
            <a:endParaRPr lang="de-DE" dirty="0"/>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107</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98399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38175" y="538163"/>
            <a:ext cx="5400675" cy="4049712"/>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Eine nachhaltige Wirtschaft muss um den Input an Materialien zu verringern, nach anderen Prinzipien als bisher funktionieren. Ein Ansatz, der seit einiger Zeit diskutiert wird ist der von „Circular Economy“. Der Begriff ist eng verwand mit dem Begriff der Kreislaufwirtschaft, der auch gesetzlich seit 2012 mit dem Kreislaufwirtschaftsgesetzt geregelt ist. Bei der deutschen Kreislaufwirtschaft geht es vor allem um die Trennung, das Recycling und die Entsorgung von Abfall. Bei der Circular Economy hingegen geht es um eine andere Wirtschaftsform mit den Zielen, den Ressourceneinsatz, das Abfallaufkommen, die Emissionen und die Energieverluste zu minimieren, indem alle Ressourcen im Kreis geführt werden. Dem Produktdesign kommt hierbei eine zentrale Rolle zu, denn nur nach neuen Prinzipien designte Produkte erfüllen die Anforderungen der Circular Economy (vgl. Gaissdörfer et al. 2017):</a:t>
            </a:r>
          </a:p>
          <a:p>
            <a:pPr marL="639763" lvl="1" indent="-182563">
              <a:buFont typeface="Arial"/>
              <a:buChar char="•"/>
            </a:pPr>
            <a:r>
              <a:rPr lang="de-DE" dirty="0"/>
              <a:t>Die Produkte müssen ressourcenschonend konzipiert und produziert werden,</a:t>
            </a:r>
          </a:p>
          <a:p>
            <a:pPr marL="639763" lvl="1" indent="-182563">
              <a:buFont typeface="Arial"/>
              <a:buChar char="•"/>
            </a:pPr>
            <a:r>
              <a:rPr lang="de-DE" dirty="0"/>
              <a:t>die Produkte müssen Langlebig sind,</a:t>
            </a:r>
          </a:p>
          <a:p>
            <a:pPr marL="639763" lvl="2" indent="-182563">
              <a:buFont typeface="Arial"/>
              <a:buChar char="•"/>
            </a:pPr>
            <a:r>
              <a:rPr lang="de-DE" dirty="0"/>
              <a:t>die Maintenance der Produkte muss einfach ist,</a:t>
            </a:r>
          </a:p>
          <a:p>
            <a:pPr marL="639763" lvl="2" indent="-182563">
              <a:buFont typeface="Arial"/>
              <a:buChar char="•"/>
            </a:pPr>
            <a:r>
              <a:rPr lang="de-DE" dirty="0"/>
              <a:t>die Reparatur der Produkte muss möglich sein,</a:t>
            </a:r>
          </a:p>
          <a:p>
            <a:pPr marL="639763" lvl="2" indent="-182563">
              <a:buFont typeface="Arial"/>
              <a:buChar char="•"/>
            </a:pPr>
            <a:r>
              <a:rPr lang="de-DE" dirty="0"/>
              <a:t>die Produkte müssen Wieder- oder Weiterverwendet werden können</a:t>
            </a:r>
          </a:p>
          <a:p>
            <a:pPr marL="639763" lvl="2" indent="-182563">
              <a:buFont typeface="Arial"/>
              <a:buChar char="•"/>
            </a:pPr>
            <a:r>
              <a:rPr lang="de-DE" dirty="0"/>
              <a:t>Produkteile müssen Wieder- oder Weiterverwendet werden können und</a:t>
            </a:r>
          </a:p>
          <a:p>
            <a:pPr marL="639763" lvl="2" indent="-182563">
              <a:buFont typeface="Arial"/>
              <a:buChar char="•"/>
            </a:pPr>
            <a:r>
              <a:rPr lang="de-DE" dirty="0"/>
              <a:t>Die Produktmaterialien müssen hochwertig recyclebar sein.</a:t>
            </a:r>
          </a:p>
          <a:p>
            <a:pPr marL="182563" lvl="1" indent="-182563">
              <a:buFont typeface="Arial"/>
              <a:buChar char="•"/>
            </a:pPr>
            <a:r>
              <a:rPr lang="de-DE" dirty="0"/>
              <a:t>Circular Economy ist also ein Wirtschaftssystem und keine Abfallstrategie. Bisher sind unsere Produkte eher nach linearen Prinzipien konstruiert mit dem Ende des Recyclings, in der Circular Economy geht es darum, dass aus den Produkten am Ende ihres Lebenszyklus wieder möglichst hochwertige Produkte entstehen und nicht das Downcycling zum Prinzip gemacht wird (vgl. DKE/Romme 2022).</a:t>
            </a:r>
          </a:p>
          <a:p>
            <a:pPr marL="182563" lvl="1" indent="-182563">
              <a:buFont typeface="Arial"/>
              <a:buChar char="•"/>
            </a:pPr>
            <a:r>
              <a:rPr lang="de-DE" dirty="0"/>
              <a:t>Designer*innen kommt hierbei eine hohe Bedeutung zu, denn schon in der Entwicklung eines Produktes muss bei der Materialienauswahl die Recyclingfähigkeit berücksichtigt werden um möglichst alle Materialien wieder zurückgewinnen zu können. Es muss auf die Umweltverträglichkeit der Materialien geachtet werden – und dies bedeutet nicht nur die Verwendung der Materialien in den Produkten sondern auch deren Gewinnung. Ebenfalls muss die Reparaturfähigkeit berücksichtigt werden, denn viel zu viele defekte Produkte werden entsorgt. Optimal ist es, wenn Wiederverwendung und Aufbereitung mitgedacht wird oder es möglich ist, Produkte </a:t>
            </a:r>
            <a:r>
              <a:rPr lang="de-DE" dirty="0" err="1"/>
              <a:t>umnutzen</a:t>
            </a:r>
            <a:r>
              <a:rPr lang="de-DE" dirty="0"/>
              <a:t> und sie so lange im Kreislauf zu halten.</a:t>
            </a:r>
          </a:p>
          <a:p>
            <a:pPr marL="182563" lvl="2" indent="-182563"/>
            <a:r>
              <a:rPr lang="de-DE" b="1" dirty="0"/>
              <a:t>Quellen: </a:t>
            </a:r>
          </a:p>
          <a:p>
            <a:pPr marL="182563" marR="0" lvl="2"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Gaissdoerfer, Svaget, Bocken and Hultnik. (2017). The Circular Economy e A new sustainability paradigm? </a:t>
            </a:r>
            <a:r>
              <a:rPr lang="de-DE" i="1" dirty="0"/>
              <a:t>Journal of Cleaner Production</a:t>
            </a:r>
            <a:r>
              <a:rPr lang="de-DE" dirty="0"/>
              <a:t>, Band 143, S. 757 . 768 </a:t>
            </a:r>
          </a:p>
          <a:p>
            <a:pPr marL="182563" marR="0" lvl="2"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DKE / Jürgen Romme (2022): </a:t>
            </a:r>
            <a:r>
              <a:rPr lang="de-DE" sz="1200" b="0" i="0" u="none" strike="noStrike" cap="none" dirty="0">
                <a:solidFill>
                  <a:schemeClr val="dk1"/>
                </a:solidFill>
                <a:effectLst/>
                <a:latin typeface="Calibri"/>
                <a:ea typeface="Calibri"/>
                <a:cs typeface="Calibri"/>
                <a:sym typeface="Calibri"/>
              </a:rPr>
              <a:t>Kreislaufwirtschaft – Circular Economy als nachhaltige, gesamtwirtschaftliche Produktion. </a:t>
            </a:r>
            <a:r>
              <a:rPr lang="de-DE" dirty="0"/>
              <a:t>Online: https://www.dke.de/de/arbeitsfelder/components-technologies/</a:t>
            </a:r>
            <a:r>
              <a:rPr lang="de-DE" dirty="0" err="1"/>
              <a:t>circular-economy</a:t>
            </a:r>
            <a:endParaRPr lang="de-DE" dirty="0"/>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endParaRPr lang="de-DE" dirty="0"/>
          </a:p>
        </p:txBody>
      </p:sp>
      <p:sp>
        <p:nvSpPr>
          <p:cNvPr id="4" name="Fußzeilenplatzhalter 3"/>
          <p:cNvSpPr>
            <a:spLocks noGrp="1"/>
          </p:cNvSpPr>
          <p:nvPr>
            <p:ph type="ftr" idx="11"/>
          </p:nvPr>
        </p:nvSpPr>
        <p:spPr/>
        <p:txBody>
          <a:bodyPr/>
          <a:lstStyle/>
          <a:p>
            <a:r>
              <a:rPr lang="de-DE" dirty="0"/>
              <a:t>RessKoRo / IZT / Dr. Michael Scharp</a:t>
            </a:r>
          </a:p>
        </p:txBody>
      </p:sp>
      <p:sp>
        <p:nvSpPr>
          <p:cNvPr id="5" name="Foliennummernplatzhalter 4"/>
          <p:cNvSpPr>
            <a:spLocks noGrp="1"/>
          </p:cNvSpPr>
          <p:nvPr>
            <p:ph type="sldNum" idx="12"/>
          </p:nvPr>
        </p:nvSpPr>
        <p:spPr/>
        <p:txBody>
          <a:bodyPr/>
          <a:lstStyle/>
          <a:p>
            <a:pPr algn="r">
              <a:buClr>
                <a:schemeClr val="dk1"/>
              </a:buClr>
              <a:buSzPts val="325"/>
            </a:pPr>
            <a:fld id="{00000000-1234-1234-1234-123412341234}" type="slidenum">
              <a:rPr lang="de-DE" sz="1300" smtClean="0">
                <a:solidFill>
                  <a:schemeClr val="dk1"/>
                </a:solidFill>
                <a:latin typeface="Calibri"/>
                <a:ea typeface="Calibri"/>
                <a:cs typeface="Calibri"/>
                <a:sym typeface="Calibri"/>
              </a:rPr>
              <a:pPr algn="r">
                <a:buClr>
                  <a:schemeClr val="dk1"/>
                </a:buClr>
                <a:buSzPts val="325"/>
              </a:pPr>
              <a:t>108</a:t>
            </a:fld>
            <a:endParaRPr lang="de-DE" sz="13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90621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77863" y="549275"/>
            <a:ext cx="5400675" cy="4049713"/>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Wenn Eco-Design dazu führen soll, mit weniger Aluminium auszukommen, sollte immer beachtet werden, dass Nachhaltigkeit aus drei Dimensionen besteht: Der ökologischen, der sozialen und der ökonomischen Dimension. Die ökonomische Dimension bedeutet auch Arbeit und Einkommen und durch das Einkommen wird der Lebensunterhalt finanziert.</a:t>
            </a:r>
          </a:p>
          <a:p>
            <a:pPr marL="171450" indent="-171450">
              <a:buFont typeface="Arial" panose="020B0604020202020204" pitchFamily="34" charset="0"/>
              <a:buChar char="•"/>
            </a:pPr>
            <a:r>
              <a:rPr lang="de-DE" dirty="0"/>
              <a:t>Der Aluminiumpreis wird täglich im LME (London Metal Exchange) ausgehandelt. Der Preis bewegt sich im letzten Jahr zwischen 2.200 und 2.600 Dollar pro Tonne.</a:t>
            </a:r>
          </a:p>
          <a:p>
            <a:pPr marL="171450" indent="-171450">
              <a:buFont typeface="Arial" panose="020B0604020202020204" pitchFamily="34" charset="0"/>
              <a:buChar char="•"/>
            </a:pPr>
            <a:r>
              <a:rPr lang="de-DE" dirty="0"/>
              <a:t>Die deutsche Aluminiumindustrie besteht zu ca. 77% aus Klein- und Mittelständischen Unternehmen mit bis zu 249 Beschäftigten. Insgesamt sind ca. 69 000 Menschen in 350 Betrieben beschäftigt. 2020 wurden in Deutschland 3,9 Millionen Tonnen Aluminiumprodukte produziert. Dies generierte einen Umsatz von 18,1 Mrd. €. Etwas über die Hälfte (56%) davon wurden im Inland generiert, ca. 44% des Umsatzes wurden durch Export erzielt.</a:t>
            </a:r>
          </a:p>
          <a:p>
            <a:pPr marL="182563" indent="-182563"/>
            <a:endParaRPr lang="de-DE" dirty="0"/>
          </a:p>
          <a:p>
            <a:pPr marL="182563" indent="-182563"/>
            <a:r>
              <a:rPr lang="de-DE" b="1" dirty="0"/>
              <a:t>Quellen: </a:t>
            </a:r>
          </a:p>
          <a:p>
            <a:pPr marL="182563" indent="-182563">
              <a:buFont typeface="Arial" panose="020B0604020202020204" pitchFamily="34" charset="0"/>
              <a:buChar char="•"/>
            </a:pPr>
            <a:r>
              <a:rPr lang="de-DE" dirty="0"/>
              <a:t>Hans Böckler Stiftung (2021). „Branchenanalyse Aluminiumindustrie“ Online: </a:t>
            </a:r>
            <a:r>
              <a:rPr lang="de-DE" dirty="0">
                <a:hlinkClick r:id="rId3"/>
              </a:rPr>
              <a:t>www.boeckler.de/fpdf/HBS-008174/p_fofoe_WP_230_2021.pdf</a:t>
            </a:r>
            <a:r>
              <a:rPr lang="de-DE" dirty="0"/>
              <a:t>, zuletzt geprüft: 1.6.2022</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Ariva.de (2023): </a:t>
            </a:r>
            <a:r>
              <a:rPr lang="de-DE" sz="1200" b="0" i="0" u="none" strike="noStrike" cap="none" dirty="0">
                <a:solidFill>
                  <a:schemeClr val="dk1"/>
                </a:solidFill>
                <a:effectLst/>
                <a:latin typeface="Calibri"/>
                <a:ea typeface="Calibri"/>
                <a:cs typeface="Calibri"/>
                <a:sym typeface="Calibri"/>
              </a:rPr>
              <a:t>Aluminium London Rolling. Online: https://www.ariva.de/aluminium_london-kurs</a:t>
            </a:r>
            <a:endParaRPr lang="de-DE" dirty="0"/>
          </a:p>
          <a:p>
            <a:pPr marL="182563" indent="-182563"/>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109</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07CD6260-3DBE-5330-2E0A-6435D3BB3B20}"/>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DFC5485A-279D-3955-B420-33FFD032562A}"/>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30287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p:txBody>
          <a:bodyPr/>
          <a:lstStyle/>
          <a:p>
            <a:pPr marL="182563" indent="-182563">
              <a:buFont typeface="Arial" panose="020B0604020202020204" pitchFamily="34" charset="0"/>
              <a:buChar char="•"/>
            </a:pPr>
            <a:r>
              <a:rPr lang="de-DE" dirty="0"/>
              <a:t>Die Nutzung von Aluminium bei Lebensmittelverpackungen kann auch mit Lebensstilen korrespondieren. Hierzu zwei Beispiele:</a:t>
            </a:r>
          </a:p>
          <a:p>
            <a:pPr marL="639763" lvl="1" indent="-182563">
              <a:buFont typeface="Arial" panose="020B0604020202020204" pitchFamily="34" charset="0"/>
              <a:buChar char="•"/>
            </a:pPr>
            <a:r>
              <a:rPr lang="de-DE" dirty="0"/>
              <a:t>1986 wurde Nespresso gegründet. Die Firma brauchte mit einem erheblichen Marketingaufwand u.a. mit Bewerbung durch George Clooney ein neues Produkt auf dem Markt: Die Kaffeekapsel. Sie ermöglichte auf ein viel einfachere Weise als mit Espressomaschinen die Zubereitung von einer oder zwei Tassen Kaffee. Die Nespresso-Kapseln bestehen noch heut aus Aluminium mit einem Gewicht von ca. 1,7 g Aluminium (leere Kapsel, Stiftung Warentest 2015). Die Stiftung Warentest hat für 2014 rund 3 Milliarden Kaffeekapseln geschätzt mit einer Masse von 5.100 t Aluminium. Die THG-Emissionen für das Aluminium der Kapseln dürften dann in der Größenordnung von 46.000 t CO</a:t>
            </a:r>
            <a:r>
              <a:rPr lang="de-DE" sz="1100" dirty="0"/>
              <a:t>2</a:t>
            </a:r>
            <a:r>
              <a:rPr lang="de-DE" dirty="0"/>
              <a:t>-Äq liegen sofern die Kapseln aus Primär-Aluminium hergestellt werden. Kaffeekapseln sind eigentlich Restmüll, aber verschiedene Hersteller beteiligen sich am Grünen Punkt und deshalb können diese Kapseln über die gelbe Tonne entsorgt werden (ebd.). </a:t>
            </a:r>
          </a:p>
          <a:p>
            <a:pPr marL="639763" lvl="1" indent="-182563">
              <a:buFont typeface="Arial" panose="020B0604020202020204" pitchFamily="34" charset="0"/>
              <a:buChar char="•"/>
            </a:pPr>
            <a:r>
              <a:rPr lang="de-DE" dirty="0"/>
              <a:t>Die Deutsche Umwelthilfe schätzt den Verbrauch in 2019 auf 3,4 Milliarden Kapseln. Pro Kapsel sollen 2,5 g Aluminium und 1,4 g Papier für die Verpackung verwendet werden (Deutsche Umwelthilfe o.J.). Somit werden 13.500 t Aluminium für Kaffee-Kapseln verwendet werden (8.500 t Aluminium und 4.760 t Papier).</a:t>
            </a:r>
          </a:p>
          <a:p>
            <a:pPr marL="639763" lvl="1" indent="-182563">
              <a:buFont typeface="Arial" panose="020B0604020202020204" pitchFamily="34" charset="0"/>
              <a:buChar char="•"/>
            </a:pPr>
            <a:r>
              <a:rPr lang="de-DE" dirty="0"/>
              <a:t>Aluminium-Folie ist ein sehr gutes Verpackungsmaterial für Lebensmittel – insbesondere für Lebensmittel die im Backofen erhitzt werden. Dies betrifft insbesondere die Außer-Haus-Verpflegung mit Fertigmenüs. Von 1997 mit 87.000 t Aluminiumverpackungen ist der Wert auf ca. 139.000 t angewachsen in 2019</a:t>
            </a:r>
          </a:p>
          <a:p>
            <a:pPr marL="171450" indent="-171450">
              <a:buFont typeface="Arial" panose="020B0604020202020204" pitchFamily="34" charset="0"/>
              <a:buChar char="•"/>
            </a:pPr>
            <a:r>
              <a:rPr lang="de-DE" dirty="0"/>
              <a:t>Alufolie und PE-Folie sind als Verpackungsmaterialien sehr verbreitet, da durch sie Nahrungsmittel nahezu luftdicht verpackt werden können. Ein Aroma- und Feuchtigkeitsaustausch wird somit stark reduziert, wodurch die Lebensmittel länger haltbar bleiben und ihren Geschmack behalten wie die obige Tabelle zeigt. </a:t>
            </a:r>
          </a:p>
          <a:p>
            <a:pPr marL="171450" indent="-171450">
              <a:buFont typeface="Arial" panose="020B0604020202020204" pitchFamily="34" charset="0"/>
              <a:buChar char="•"/>
            </a:pPr>
            <a:r>
              <a:rPr lang="de-DE" dirty="0"/>
              <a:t>Es werden heute aber deutlich mehr (ca. 5-mal mehr) PE-Verpackungen als Aluverpackungen verwendet. Betrachtet man alleine die Materialkosten von ca. 154 Millionen bzw. ca. 800 Millionen Euro, so zeigt sich die Bedeutung von Verpackungen auch für die Volkswirtschaft (und die Steuereinnahmen des Staates).</a:t>
            </a:r>
          </a:p>
          <a:p>
            <a:pPr marL="182563" indent="-182563"/>
            <a:r>
              <a:rPr lang="de-DE" b="1" dirty="0"/>
              <a:t>Quellen:</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Deutsche Umwelthilfe (o.J.) „Verpackungen“ Online: </a:t>
            </a:r>
            <a:r>
              <a:rPr lang="en-US" dirty="0">
                <a:hlinkClick r:id="rId3"/>
              </a:rPr>
              <a:t>www.duh.de/projekte/kaffeekapseln/</a:t>
            </a:r>
            <a:r>
              <a:rPr lang="en-US" dirty="0"/>
              <a:t>; zuletzt geprüft: 04.05.2022</a:t>
            </a:r>
          </a:p>
          <a:p>
            <a:pPr marL="182563" indent="-182563">
              <a:buFont typeface="Arial" panose="020B0604020202020204" pitchFamily="34" charset="0"/>
              <a:buChar char="•"/>
            </a:pPr>
            <a:r>
              <a:rPr lang="de-DE" dirty="0"/>
              <a:t>Statista (o.J.) „Verbrauch von Aluminiumverpackungen on Deutschland in den Jahren 1991 bis 2018.“ Online: </a:t>
            </a:r>
            <a:r>
              <a:rPr lang="de-DE" dirty="0">
                <a:hlinkClick r:id="rId4"/>
              </a:rPr>
              <a:t>www.de.statista.com/statistik/daten/studie/156524/umfrage/verbrauch-von-aluminiumverpackungen-in-deutschland-seit-1991/</a:t>
            </a:r>
            <a:r>
              <a:rPr lang="de-DE" dirty="0"/>
              <a:t> zuletzt geprüft: 22.06.2022</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b="0" dirty="0"/>
              <a:t>Stiftung Warentest (2015): </a:t>
            </a:r>
            <a:r>
              <a:rPr lang="de-DE" sz="1200" b="0" i="0" u="none" strike="noStrike" cap="none" dirty="0">
                <a:solidFill>
                  <a:schemeClr val="dk1"/>
                </a:solidFill>
                <a:effectLst/>
                <a:latin typeface="Calibri"/>
                <a:ea typeface="Calibri"/>
                <a:cs typeface="Calibri"/>
                <a:sym typeface="Calibri"/>
              </a:rPr>
              <a:t>Umwelt­belastung durch Kaffee­kapseln: 3 Milliarden Kapseln. Online: https://www.test.de/Kaffeekapseln-Nespresso-legt-die-Latte-hoch-4933269-4933468/</a:t>
            </a:r>
            <a:endParaRPr lang="de-DE" b="0" dirty="0"/>
          </a:p>
          <a:p>
            <a:pPr marL="182563" indent="-182563">
              <a:buFont typeface="Arial" panose="020B0604020202020204" pitchFamily="34" charset="0"/>
              <a:buChar char="•"/>
            </a:pPr>
            <a:r>
              <a:rPr lang="de-DE" dirty="0"/>
              <a:t>Plasticker (o.J.) Preisspiegel-PE. Online: </a:t>
            </a:r>
            <a:r>
              <a:rPr lang="de-DE" dirty="0">
                <a:hlinkClick r:id="rId5"/>
              </a:rPr>
              <a:t>www.plasticker.de/recybase/pms2.php?kat=Regranulat&amp;mat=PE&amp;aog=A&amp;pr=1</a:t>
            </a:r>
            <a:r>
              <a:rPr lang="de-DE" dirty="0"/>
              <a:t> zuletzt geprüft: 22.06.2022</a:t>
            </a:r>
          </a:p>
          <a:p>
            <a:pPr marL="182563" indent="-182563"/>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110</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3DDE1439-B3F4-C9E9-517B-D410F88B4588}"/>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DF8A3F81-AB6A-A86A-B5CF-A7D0D698A7CC}"/>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485535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8"/>
            <a:ext cx="5425428" cy="4579485"/>
          </a:xfrm>
        </p:spPr>
        <p:txBody>
          <a:bodyPr/>
          <a:lstStyle/>
          <a:p>
            <a:pPr marL="457200" indent="-381000">
              <a:buClr>
                <a:schemeClr val="dk1"/>
              </a:buClr>
              <a:buSzPts val="2400"/>
              <a:buFont typeface="Noto Sans Symbols"/>
              <a:buChar char="▪"/>
            </a:pPr>
            <a:r>
              <a:rPr lang="de-DE" dirty="0"/>
              <a:t>Aluminium ist ein Baustoff der Moderne. </a:t>
            </a:r>
            <a:r>
              <a:rPr lang="de-DE" sz="1200" dirty="0">
                <a:solidFill>
                  <a:schemeClr val="dk1"/>
                </a:solidFill>
                <a:latin typeface="Calibri"/>
                <a:cs typeface="Calibri"/>
                <a:sym typeface="Calibri"/>
              </a:rPr>
              <a:t>Aluminium ist vor allem im Gewerbebau von größter Bedeutung für Fenster, Eingangs- und Innentüren, für die Verschattung und die Inneneinrichtung. Die Vorteile sind das leichte Gewicht, die gute Bearbeitbarkeit und ein minimaler Pflegeaufwand. </a:t>
            </a:r>
          </a:p>
          <a:p>
            <a:pPr marL="457200" indent="-381000">
              <a:buClr>
                <a:schemeClr val="dk1"/>
              </a:buClr>
              <a:buSzPts val="2400"/>
              <a:buFont typeface="Noto Sans Symbols"/>
              <a:buChar char="▪"/>
            </a:pPr>
            <a:r>
              <a:rPr lang="de-DE" sz="1200" dirty="0">
                <a:solidFill>
                  <a:schemeClr val="dk1"/>
                </a:solidFill>
                <a:latin typeface="Calibri"/>
                <a:cs typeface="Calibri"/>
                <a:sym typeface="Calibri"/>
              </a:rPr>
              <a:t>Durch die guten Konstruktionsmöglichkeiten von Profilen können auch hohe Isolationseigenschaften erreicht werden z.B. mit Mit hinterlüfteten Fassaden, ausgeschäumten Fensterrahmen oder Eingangstüren. Hiermit ist auch der Passivhausstandard erreichbar. </a:t>
            </a:r>
          </a:p>
          <a:p>
            <a:pPr marL="457200" indent="-381000">
              <a:buClr>
                <a:schemeClr val="dk1"/>
              </a:buClr>
              <a:buSzPts val="2400"/>
              <a:buFont typeface="Noto Sans Symbols"/>
              <a:buChar char="▪"/>
            </a:pPr>
            <a:r>
              <a:rPr lang="de-DE" sz="1200" dirty="0">
                <a:solidFill>
                  <a:schemeClr val="dk1"/>
                </a:solidFill>
                <a:latin typeface="Calibri"/>
                <a:cs typeface="Calibri"/>
                <a:sym typeface="Calibri"/>
              </a:rPr>
              <a:t>Im gewerblichen Bau sind Aluminiumbauteile Standard. Ca. 15% des Al-Verbrauchs gehen in den Bausektor.</a:t>
            </a:r>
          </a:p>
          <a:p>
            <a:pPr marL="182563" indent="-182563"/>
            <a:endParaRPr lang="de-DE" dirty="0"/>
          </a:p>
          <a:p>
            <a:pPr marL="182563" indent="-182563"/>
            <a:r>
              <a:rPr lang="de-DE" b="1" dirty="0"/>
              <a:t>Quellen: </a:t>
            </a:r>
          </a:p>
          <a:p>
            <a:pPr marL="182563" indent="-182563">
              <a:buFont typeface="Arial" panose="020B0604020202020204" pitchFamily="34" charset="0"/>
              <a:buChar char="•"/>
            </a:pPr>
            <a:r>
              <a:rPr lang="de-DE" dirty="0"/>
              <a:t>Allesueberalu.de (o.J.) Smart Buildings. Online: </a:t>
            </a:r>
            <a:r>
              <a:rPr lang="de-DE" dirty="0">
                <a:hlinkClick r:id="rId3"/>
              </a:rPr>
              <a:t>Alleswww.allesueberalu.de/Smart-Buildings.html</a:t>
            </a:r>
            <a:endParaRPr lang="de-DE" dirty="0"/>
          </a:p>
          <a:p>
            <a:pPr marL="182563" indent="-182563">
              <a:buFont typeface="Arial" panose="020B0604020202020204" pitchFamily="34" charset="0"/>
              <a:buChar char="•"/>
            </a:pPr>
            <a:r>
              <a:rPr lang="de-DE" dirty="0"/>
              <a:t>Passipedia (o.J.) „Was ist ein Passivhaus?“ Online: </a:t>
            </a:r>
            <a:r>
              <a:rPr lang="de-DE" dirty="0">
                <a:hlinkClick r:id="rId4"/>
              </a:rPr>
              <a:t>www.passipedia.de/grundlagen/was_ist_ein_passivhaus</a:t>
            </a:r>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111</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8EFF4C91-A294-A0CC-9F00-F51B356A3959}"/>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B694A2E1-5F4D-3429-7497-E5A70F5EFC02}"/>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85043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1278510992f_0_16:notes"/>
          <p:cNvSpPr>
            <a:spLocks noGrp="1" noRot="1" noChangeAspect="1"/>
          </p:cNvSpPr>
          <p:nvPr>
            <p:ph type="sldImg" idx="2"/>
          </p:nvPr>
        </p:nvSpPr>
        <p:spPr>
          <a:xfrm>
            <a:off x="684213"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8" name="Google Shape;1098;g1278510992f_0_16:notes"/>
          <p:cNvSpPr txBox="1">
            <a:spLocks noGrp="1"/>
          </p:cNvSpPr>
          <p:nvPr>
            <p:ph type="body" idx="1"/>
          </p:nvPr>
        </p:nvSpPr>
        <p:spPr>
          <a:xfrm>
            <a:off x="684212" y="4598988"/>
            <a:ext cx="5419725" cy="5119778"/>
          </a:xfrm>
          <a:prstGeom prst="rect">
            <a:avLst/>
          </a:prstGeom>
        </p:spPr>
        <p:txBody>
          <a:bodyPr spcFirstLastPara="1" wrap="square" lIns="88714" tIns="88714" rIns="88714" bIns="88714" anchor="t" anchorCtr="0">
            <a:noAutofit/>
          </a:bodyPr>
          <a:lstStyle/>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100" b="0" i="0" u="none" strike="noStrike" cap="none" dirty="0">
                <a:solidFill>
                  <a:schemeClr val="dk1"/>
                </a:solidFill>
                <a:effectLst/>
                <a:latin typeface="Calibri"/>
                <a:ea typeface="Calibri"/>
                <a:cs typeface="Calibri"/>
                <a:sym typeface="Calibri"/>
              </a:rPr>
              <a:t>Die Mobilität ist einerseits für rund 18% bzw. 108 Mio. t der Emissionen in Deutschland verantwortlich (2020, vgl. UBA 2022), aber gleichzeitig ist die Automobilwirtschaft mit einem Umsatz von 414 Mrd. Euro in 2021 und 786.000 Arbeiternehmer*innen der größte Wirtschaftszweig (BMWK 2023). Neben dem eigenen Haus oder der eigenen Wohnung ist das Auto das wichtigste Statussymbol – zumindest für die älteren Generationen. So wie die Führerscheinquote bei den jungen Menschen ab 18 sinkt, so sind auch die Bedeutung des Autos als Statussymbol (Commerzbank): </a:t>
            </a:r>
            <a:r>
              <a:rPr lang="de-DE" sz="1200" b="0" i="1" u="none" strike="noStrike" cap="none" dirty="0">
                <a:solidFill>
                  <a:schemeClr val="dk1"/>
                </a:solidFill>
                <a:effectLst/>
                <a:latin typeface="Calibri"/>
                <a:ea typeface="Calibri"/>
                <a:cs typeface="Calibri"/>
                <a:sym typeface="Calibri"/>
              </a:rPr>
              <a:t>70 Prozent der 16- bis 29-Jährigen geben an, dass das Auto für sie kein Statussymbol mehr ist.</a:t>
            </a: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b="0" i="0" u="none" strike="noStrike" cap="none" dirty="0">
                <a:solidFill>
                  <a:schemeClr val="dk1"/>
                </a:solidFill>
                <a:effectLst/>
                <a:latin typeface="Calibri"/>
                <a:ea typeface="Calibri"/>
                <a:cs typeface="Calibri"/>
                <a:sym typeface="Calibri"/>
              </a:rPr>
              <a:t>Der Verkehrssektor mit der Fahrzeugindustrie (Hersteller von Kraftfahrzeugen, Bussen, LKW, Bahnen und Flugzeugen) sowie Unternehmen, die die Infrastrukturen der Nutzung herstellen, ist der größten Abnehmer von Aluminium: 45% des gesamten Aluminiumbedarfs wurden für die Mobilität genutzt (Statista 2022). </a:t>
            </a: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b="0" i="0" u="none" strike="noStrike" cap="none" dirty="0">
                <a:solidFill>
                  <a:schemeClr val="dk1"/>
                </a:solidFill>
                <a:effectLst/>
                <a:latin typeface="Calibri"/>
                <a:cs typeface="Calibri"/>
                <a:sym typeface="Calibri"/>
              </a:rPr>
              <a:t>Aluminium als Leichtmetall ist von großer Bedeutung für den Fahrzeugbau insgesamt. Durch immer höhere Anforderungen an Sicherheit, Komfort und Digitalisierung werden die Fahrzeuge immer schwerer. Dies bedingt einen höheren Kraftstoffverbrauch, der kaum noch durch effizientere Motoren, Aerodynamik und Reifenwiderstand kompensiert werden kann. Es gilt die Faustregel, dass pro 100 kg der Kraftstoffverbrauch um 0,3 l steigt (Mobilitätsmagazin 2023), deshalb muss der Leichtbau mit Aluminium und Magnesium helfen, das Gewicht wieder zu senken. </a:t>
            </a:r>
            <a:r>
              <a:rPr lang="de-DE" sz="1200" dirty="0"/>
              <a:t>Der Anteil von Aluminium im Auto steigt seit Jahrzehnten. Vor 60 Jahren waren in Autos noch durchschnittlich 19 kg Aluminium verbaut, wo hingegen 2020 bis zu 180 kg Aluminium in Autos verbaut wurden (blechonline.de 2018, ingenieur.de 2021). Durch den Einsatz von Aluminium können im Auto Gewichtseinsparung bis zu 40% erreicht werden. </a:t>
            </a: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dirty="0"/>
              <a:t>Auch wenn E-Fahrzeug im Schnitt 300 kg schwerer sind aufgrund der Batterien und dies insgesamt zu einer Erhöhung des durchschnittlichen Gewichts von PKW und leichten Nutzfahrzeugen bis 3,5 t (2019: </a:t>
            </a:r>
            <a:r>
              <a:rPr lang="de-DE" sz="1200" b="0" i="0" u="none" strike="noStrike" cap="none" dirty="0">
                <a:solidFill>
                  <a:schemeClr val="dk1"/>
                </a:solidFill>
                <a:effectLst/>
                <a:latin typeface="Calibri"/>
                <a:ea typeface="Calibri"/>
                <a:cs typeface="Calibri"/>
                <a:sym typeface="Calibri"/>
              </a:rPr>
              <a:t>1.408 kg, 2025: 1.450 kg erwartet, autohaus 2020), so führt dies nicht zu einer Erhöhung des Kraftstoffverbrauchs: E-Fahrzeuge verbrauchen mit 12 bis 20 kWh/100 km deutlich weniger „Energie“ als Dieselfahrzeug mit 4 l auf 100 km (ca. 40 kWh).</a:t>
            </a:r>
            <a:endParaRPr lang="de-DE" sz="1100" dirty="0"/>
          </a:p>
          <a:p>
            <a:pPr marL="0" indent="0">
              <a:spcBef>
                <a:spcPts val="349"/>
              </a:spcBef>
            </a:pPr>
            <a:r>
              <a:rPr lang="de-DE" b="1" dirty="0"/>
              <a:t>Quellen</a:t>
            </a: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dirty="0"/>
              <a:t>Audi AG (o.J.): Teaserbild Leichtbau. Online; https://</a:t>
            </a:r>
            <a:r>
              <a:rPr lang="de-DE" sz="1200" dirty="0" err="1"/>
              <a:t>www.audi-mediacenter.com</a:t>
            </a:r>
            <a:r>
              <a:rPr lang="de-DE" sz="1200" dirty="0"/>
              <a:t>/de/leichtbau-246</a:t>
            </a: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dirty="0"/>
              <a:t>blechonline (2018). „Aluminium 2018: Leichtbau in der Automobilbranche.“ Online: </a:t>
            </a:r>
            <a:r>
              <a:rPr lang="de-DE" sz="1200" u="sng" dirty="0">
                <a:solidFill>
                  <a:schemeClr val="hlink"/>
                </a:solidFill>
                <a:hlinkClick r:id="rId3"/>
              </a:rPr>
              <a:t>www.blechonline.de/aluminium-2018-leichtbau-in-der-automobilbranche</a:t>
            </a:r>
            <a:endParaRPr lang="de-DE" sz="1200" u="sng" dirty="0">
              <a:solidFill>
                <a:schemeClr val="hlink"/>
              </a:solidFill>
            </a:endParaRP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dirty="0"/>
              <a:t>BMWK (2023): Automobilindustrie. Online: https://</a:t>
            </a:r>
            <a:r>
              <a:rPr lang="de-DE" sz="1200" dirty="0" err="1"/>
              <a:t>www.bmwk.de</a:t>
            </a:r>
            <a:r>
              <a:rPr lang="de-DE" sz="1200" dirty="0"/>
              <a:t>/Redaktion/DE/Textsammlungen/Branchenfokus/Industrie/branchenfokus-</a:t>
            </a:r>
            <a:r>
              <a:rPr lang="de-DE" sz="1200" dirty="0" err="1"/>
              <a:t>automobilindustrie.html</a:t>
            </a:r>
            <a:endParaRPr lang="de-DE" sz="1200" dirty="0"/>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b="0" dirty="0"/>
              <a:t>Commerzbank (2022): </a:t>
            </a:r>
            <a:r>
              <a:rPr lang="de-DE" sz="1400" b="0" i="0" u="none" strike="noStrike" cap="none" dirty="0">
                <a:solidFill>
                  <a:schemeClr val="dk1"/>
                </a:solidFill>
                <a:effectLst/>
                <a:latin typeface="Calibri"/>
                <a:ea typeface="Calibri"/>
                <a:cs typeface="Calibri"/>
                <a:sym typeface="Calibri"/>
              </a:rPr>
              <a:t>Welche Statussymbole haben die Deutschen? </a:t>
            </a:r>
            <a:r>
              <a:rPr lang="de-DE" sz="1200" dirty="0"/>
              <a:t>Online: https://</a:t>
            </a:r>
            <a:r>
              <a:rPr lang="de-DE" sz="1200" dirty="0" err="1"/>
              <a:t>www.commerzbank.de</a:t>
            </a:r>
            <a:r>
              <a:rPr lang="de-DE" sz="1200" dirty="0"/>
              <a:t>/</a:t>
            </a:r>
            <a:r>
              <a:rPr lang="de-DE" sz="1200" dirty="0" err="1"/>
              <a:t>blog</a:t>
            </a:r>
            <a:r>
              <a:rPr lang="de-DE" sz="1200" dirty="0"/>
              <a:t>/leben/statussymbol-auto/</a:t>
            </a:r>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050" dirty="0"/>
              <a:t>Ingenieur (2021). „Studie zeigt Potenzial von Aluminium in der Autoindustrie“ Online: </a:t>
            </a:r>
            <a:r>
              <a:rPr lang="de-DE" sz="1050" u="sng" dirty="0">
                <a:solidFill>
                  <a:schemeClr val="hlink"/>
                </a:solidFill>
                <a:hlinkClick r:id="rId4"/>
              </a:rPr>
              <a:t>www.ingenieur.de/fachmedien/konstruktion/werkstoffe/studie-zeigt-potenzial-von-aluminium-in-der-autoindustrie/</a:t>
            </a:r>
            <a:endParaRPr lang="de-DE" sz="1050" dirty="0"/>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en-US" sz="1050" b="0" dirty="0" err="1"/>
              <a:t>Mobilitätsmagazin</a:t>
            </a:r>
            <a:r>
              <a:rPr lang="en-US" sz="1050" b="0" dirty="0"/>
              <a:t> (2023): </a:t>
            </a:r>
            <a:r>
              <a:rPr lang="de-DE" sz="1200" b="0" i="0" u="none" strike="noStrike" cap="none" dirty="0">
                <a:solidFill>
                  <a:schemeClr val="dk1"/>
                </a:solidFill>
                <a:effectLst/>
                <a:latin typeface="Calibri"/>
                <a:ea typeface="Calibri"/>
                <a:cs typeface="Calibri"/>
                <a:sym typeface="Calibri"/>
              </a:rPr>
              <a:t>Benzinverbrauch durch Gewicht beeinflussen: So Sprit sparen! Online: https://</a:t>
            </a:r>
            <a:r>
              <a:rPr lang="de-DE" sz="1200" b="0" i="0" u="none" strike="noStrike" cap="none" dirty="0" err="1">
                <a:solidFill>
                  <a:schemeClr val="dk1"/>
                </a:solidFill>
                <a:effectLst/>
                <a:latin typeface="Calibri"/>
                <a:ea typeface="Calibri"/>
                <a:cs typeface="Calibri"/>
                <a:sym typeface="Calibri"/>
              </a:rPr>
              <a:t>www.bussgeldkatalog.org</a:t>
            </a:r>
            <a:r>
              <a:rPr lang="de-DE" sz="1200" b="0" i="0" u="none" strike="noStrike" cap="none" dirty="0">
                <a:solidFill>
                  <a:schemeClr val="dk1"/>
                </a:solidFill>
                <a:effectLst/>
                <a:latin typeface="Calibri"/>
                <a:ea typeface="Calibri"/>
                <a:cs typeface="Calibri"/>
                <a:sym typeface="Calibri"/>
              </a:rPr>
              <a:t>/sprit-sparen/benzinverbrauch-gewicht/</a:t>
            </a:r>
            <a:endParaRPr lang="en-US" sz="1050" b="0" dirty="0"/>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en-US" sz="1050" b="0" dirty="0"/>
              <a:t>Statista (2023): </a:t>
            </a:r>
            <a:r>
              <a:rPr lang="de-DE" sz="1200" b="0" i="0" u="none" strike="noStrike" cap="none" dirty="0">
                <a:solidFill>
                  <a:schemeClr val="dk1"/>
                </a:solidFill>
                <a:effectLst/>
                <a:latin typeface="Calibri"/>
                <a:ea typeface="Calibri"/>
                <a:cs typeface="Calibri"/>
                <a:sym typeface="Calibri"/>
              </a:rPr>
              <a:t>Verteilung der Verwendung von Aluminium in Deutschland nach Hauptverwendungsgebieten im Jahr 2020. Online: https://</a:t>
            </a:r>
            <a:r>
              <a:rPr lang="de-DE" sz="1200" b="0" i="0" u="none" strike="noStrike" cap="none" dirty="0" err="1">
                <a:solidFill>
                  <a:schemeClr val="dk1"/>
                </a:solidFill>
                <a:effectLst/>
                <a:latin typeface="Calibri"/>
                <a:ea typeface="Calibri"/>
                <a:cs typeface="Calibri"/>
                <a:sym typeface="Calibri"/>
              </a:rPr>
              <a:t>de.statista.com</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statistik</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daten</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studie</a:t>
            </a:r>
            <a:r>
              <a:rPr lang="de-DE" sz="1200" b="0" i="0" u="none" strike="noStrike" cap="none" dirty="0">
                <a:solidFill>
                  <a:schemeClr val="dk1"/>
                </a:solidFill>
                <a:effectLst/>
                <a:latin typeface="Calibri"/>
                <a:ea typeface="Calibri"/>
                <a:cs typeface="Calibri"/>
                <a:sym typeface="Calibri"/>
              </a:rPr>
              <a:t>/239677/</a:t>
            </a:r>
            <a:r>
              <a:rPr lang="de-DE" sz="1200" b="0" i="0" u="none" strike="noStrike" cap="none" dirty="0" err="1">
                <a:solidFill>
                  <a:schemeClr val="dk1"/>
                </a:solidFill>
                <a:effectLst/>
                <a:latin typeface="Calibri"/>
                <a:ea typeface="Calibri"/>
                <a:cs typeface="Calibri"/>
                <a:sym typeface="Calibri"/>
              </a:rPr>
              <a:t>umfrage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verwendung</a:t>
            </a:r>
            <a:r>
              <a:rPr lang="de-DE" sz="1200" b="0" i="0" u="none" strike="noStrike" cap="none" dirty="0">
                <a:solidFill>
                  <a:schemeClr val="dk1"/>
                </a:solidFill>
                <a:effectLst/>
                <a:latin typeface="Calibri"/>
                <a:ea typeface="Calibri"/>
                <a:cs typeface="Calibri"/>
                <a:sym typeface="Calibri"/>
              </a:rPr>
              <a:t>-von-aluminium-nach-</a:t>
            </a:r>
            <a:r>
              <a:rPr lang="de-DE" sz="1200" b="0" i="0" u="none" strike="noStrike" cap="none" dirty="0" err="1">
                <a:solidFill>
                  <a:schemeClr val="dk1"/>
                </a:solidFill>
                <a:effectLst/>
                <a:latin typeface="Calibri"/>
                <a:ea typeface="Calibri"/>
                <a:cs typeface="Calibri"/>
                <a:sym typeface="Calibri"/>
              </a:rPr>
              <a:t>industriezweigen</a:t>
            </a:r>
            <a:r>
              <a:rPr lang="de-DE" sz="1200" b="0" i="0" u="none" strike="noStrike" cap="none" dirty="0">
                <a:solidFill>
                  <a:schemeClr val="dk1"/>
                </a:solidFill>
                <a:effectLst/>
                <a:latin typeface="Calibri"/>
                <a:ea typeface="Calibri"/>
                <a:cs typeface="Calibri"/>
                <a:sym typeface="Calibri"/>
              </a:rPr>
              <a:t>/ </a:t>
            </a:r>
            <a:endParaRPr lang="en-US" sz="1050" b="0" dirty="0"/>
          </a:p>
          <a:p>
            <a:pPr marL="443646" marR="0" lvl="0" indent="-295764" algn="l" defTabSz="914400" rtl="0" eaLnBrk="1" fontAlgn="auto" latinLnBrk="0" hangingPunct="1">
              <a:lnSpc>
                <a:spcPct val="100000"/>
              </a:lnSpc>
              <a:spcBef>
                <a:spcPts val="0"/>
              </a:spcBef>
              <a:spcAft>
                <a:spcPts val="0"/>
              </a:spcAft>
              <a:buClr>
                <a:schemeClr val="dk1"/>
              </a:buClr>
              <a:buSzPts val="1200"/>
              <a:buFont typeface="Calibri"/>
              <a:buChar char="●"/>
              <a:tabLst/>
              <a:defRPr/>
            </a:pPr>
            <a:r>
              <a:rPr lang="de-DE" sz="1200" dirty="0"/>
              <a:t>UBA (2022): Die Nutzung natürlicher Ressourcen: Bericht für Deutschland 2020. Online: https://www.umweltbundesamt.de/ressourcenbericht2022</a:t>
            </a:r>
          </a:p>
        </p:txBody>
      </p:sp>
      <p:sp>
        <p:nvSpPr>
          <p:cNvPr id="1099" name="Google Shape;1099;g1278510992f_0_16:notes"/>
          <p:cNvSpPr txBox="1">
            <a:spLocks noGrp="1"/>
          </p:cNvSpPr>
          <p:nvPr>
            <p:ph type="sldNum" idx="12"/>
          </p:nvPr>
        </p:nvSpPr>
        <p:spPr>
          <a:xfrm>
            <a:off x="3844899" y="9426289"/>
            <a:ext cx="2941661" cy="495660"/>
          </a:xfrm>
          <a:prstGeom prst="rect">
            <a:avLst/>
          </a:prstGeom>
        </p:spPr>
        <p:txBody>
          <a:bodyPr spcFirstLastPara="1" wrap="square" lIns="96090" tIns="48032" rIns="96090" bIns="48032" anchor="b" anchorCtr="0">
            <a:noAutofit/>
          </a:bodyPr>
          <a:lstStyle/>
          <a:p>
            <a:pPr algn="r">
              <a:buClr>
                <a:schemeClr val="dk1"/>
              </a:buClr>
              <a:buSzPts val="325"/>
            </a:pPr>
            <a:fld id="{00000000-1234-1234-1234-123412341234}" type="slidenum">
              <a:rPr lang="de-DE"/>
              <a:pPr algn="r">
                <a:buClr>
                  <a:schemeClr val="dk1"/>
                </a:buClr>
                <a:buSzPts val="325"/>
              </a:pPr>
              <a:t>112</a:t>
            </a:fld>
            <a:endParaRPr dirty="0"/>
          </a:p>
        </p:txBody>
      </p:sp>
      <p:sp>
        <p:nvSpPr>
          <p:cNvPr id="2" name="Fußzeilenplatzhalter 1">
            <a:extLst>
              <a:ext uri="{FF2B5EF4-FFF2-40B4-BE49-F238E27FC236}">
                <a16:creationId xmlns:a16="http://schemas.microsoft.com/office/drawing/2014/main" id="{E9F8BC19-0C9E-9BAE-15D3-B4484D64CF65}"/>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1B25FA8D-399F-A485-3818-356398FCB152}"/>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8"/>
            <a:ext cx="5419724" cy="4827301"/>
          </a:xfrm>
        </p:spPr>
        <p:txBody>
          <a:bodyPr/>
          <a:lstStyle/>
          <a:p>
            <a:pPr marL="171450" indent="-171450">
              <a:buFont typeface="Arial" panose="020B0604020202020204" pitchFamily="34" charset="0"/>
              <a:buChar char="•"/>
            </a:pPr>
            <a:r>
              <a:rPr lang="de-DE" dirty="0"/>
              <a:t>Aluminium ist durch seine Eigenschaften ideal geeignet für Gehäuse von Smartphones, Tablets oder Laptops:</a:t>
            </a:r>
          </a:p>
          <a:p>
            <a:pPr marL="628650" lvl="1" indent="-171450">
              <a:buFont typeface="Arial" panose="020B0604020202020204" pitchFamily="34" charset="0"/>
              <a:buChar char="•"/>
            </a:pPr>
            <a:r>
              <a:rPr lang="de-DE" dirty="0"/>
              <a:t>Diese Geräte sollen immer Leistungsfähiger und Kompakter werden – gleichzeitig muss das Gehäuse als Träger für die Elektronik und das Bildschirmglas dienen.</a:t>
            </a:r>
          </a:p>
          <a:p>
            <a:pPr marL="628650" lvl="1" indent="-171450">
              <a:buFont typeface="Arial" panose="020B0604020202020204" pitchFamily="34" charset="0"/>
              <a:buChar char="•"/>
            </a:pPr>
            <a:r>
              <a:rPr lang="de-DE" dirty="0"/>
              <a:t>Smartphones und Tablets sind „Handheld-Geräte“ – sie fallen den Nutzern immer mal wieder aus der Hand und auf den Boden. Nur ein stabiles bruchsicheres Gehäuse schützt die anfällige Elektronik.</a:t>
            </a:r>
          </a:p>
          <a:p>
            <a:pPr marL="628650" lvl="1" indent="-171450">
              <a:buFont typeface="Arial" panose="020B0604020202020204" pitchFamily="34" charset="0"/>
              <a:buChar char="•"/>
            </a:pPr>
            <a:r>
              <a:rPr lang="de-DE" dirty="0"/>
              <a:t>Das Gehäuse muss möglichst dünn sein – damit mehr Platz für die Elektronik ist.</a:t>
            </a:r>
          </a:p>
          <a:p>
            <a:pPr marL="628650" lvl="1" indent="-171450">
              <a:buFont typeface="Arial" panose="020B0604020202020204" pitchFamily="34" charset="0"/>
              <a:buChar char="•"/>
            </a:pPr>
            <a:r>
              <a:rPr lang="de-DE" dirty="0"/>
              <a:t>Ein Gehäuse aus einem Aluminiumteil ist deutlich stabiler als zusammengesteckte Teile aus Plastik. Diese tendieren dazu zu verziehen, auseinander zu fallen und zu brechen. </a:t>
            </a:r>
          </a:p>
          <a:p>
            <a:pPr marL="628650" lvl="1" indent="-171450">
              <a:buFont typeface="Arial" panose="020B0604020202020204" pitchFamily="34" charset="0"/>
              <a:buChar char="•"/>
            </a:pPr>
            <a:r>
              <a:rPr lang="de-DE" dirty="0"/>
              <a:t>Aluminium ist ein sehr guter Wärmeleiter. Dies ist vor allem bei Laptops wichtig, da die hier das Gehäuse dafür sorgt, dass der Laptop nicht zu heiß wird, dass die Lüfter des Laptops weniger arbeiten müssen und leiser sind. </a:t>
            </a:r>
          </a:p>
          <a:p>
            <a:pPr marL="628650" lvl="1" indent="-171450">
              <a:buFont typeface="Arial" panose="020B0604020202020204" pitchFamily="34" charset="0"/>
              <a:buChar char="•"/>
            </a:pPr>
            <a:r>
              <a:rPr lang="de-DE" dirty="0"/>
              <a:t>Aluminium ist weich genug um es präzise zu formen. Hierdurch werden eindringende Verunreinigungen verhindert und sogar die Wasserdichtigkeit hergestellt. </a:t>
            </a:r>
          </a:p>
          <a:p>
            <a:pPr marL="628650" lvl="1" indent="-171450">
              <a:buFont typeface="Arial" panose="020B0604020202020204" pitchFamily="34" charset="0"/>
              <a:buChar char="•"/>
            </a:pPr>
            <a:r>
              <a:rPr lang="de-DE" dirty="0"/>
              <a:t>Aluminium dehnt sich bei Hitze nicht aus, die Schutzfunktion wird gewährleistet.</a:t>
            </a:r>
          </a:p>
          <a:p>
            <a:pPr marL="628650" lvl="1" indent="-171450">
              <a:buFont typeface="Arial" panose="020B0604020202020204" pitchFamily="34" charset="0"/>
              <a:buChar char="•"/>
            </a:pPr>
            <a:r>
              <a:rPr lang="de-DE" dirty="0"/>
              <a:t>Aluminiumgehäuse sind edel – sie haben eine viel bessere Haptik als Kunststoffe.</a:t>
            </a:r>
          </a:p>
          <a:p>
            <a:pPr marL="628650" lvl="1" indent="-171450">
              <a:buFont typeface="Arial" panose="020B0604020202020204" pitchFamily="34" charset="0"/>
              <a:buChar char="•"/>
            </a:pPr>
            <a:r>
              <a:rPr lang="de-DE" dirty="0"/>
              <a:t>Laptops, Smartphones und Tablets mit Aluminiumgehäuse sind meist hochpreisig – hierdurch wird ein selektives Recycling möglich z.B. bei Apple-Produkten</a:t>
            </a:r>
          </a:p>
          <a:p>
            <a:pPr marL="0" lvl="1" indent="0">
              <a:buFont typeface="Arial" panose="020B0604020202020204" pitchFamily="34" charset="0"/>
              <a:buNone/>
            </a:pPr>
            <a:r>
              <a:rPr lang="de-DE" b="1" dirty="0"/>
              <a:t>Quellen: </a:t>
            </a:r>
            <a:endParaRPr lang="de-DE" dirty="0"/>
          </a:p>
          <a:p>
            <a:pPr marL="182563" indent="-182563">
              <a:buFont typeface="Arial" panose="020B0604020202020204" pitchFamily="34" charset="0"/>
              <a:buChar char="•"/>
            </a:pPr>
            <a:r>
              <a:rPr lang="de-DE" dirty="0"/>
              <a:t>Valodisha (2016). „The choice is clear – Aluminium body for high end smartphones“ Online: </a:t>
            </a:r>
            <a:r>
              <a:rPr lang="de-DE" dirty="0">
                <a:hlinkClick r:id="rId3"/>
              </a:rPr>
              <a:t>http://valodisha.blogspot.com/2016/07/aluminium-in-smartphones.html</a:t>
            </a:r>
            <a:endParaRPr lang="de-DE" dirty="0"/>
          </a:p>
          <a:p>
            <a:pPr marL="182563" indent="-182563">
              <a:buFont typeface="Arial" panose="020B0604020202020204" pitchFamily="34" charset="0"/>
              <a:buChar char="•"/>
            </a:pPr>
            <a:r>
              <a:rPr lang="de-DE" dirty="0"/>
              <a:t>ALBA / ioBüro: Tablethalter. Online: https://www.ioburo.fr/son-accessoires/15491-alba-support-tablette-smartphone.html</a:t>
            </a:r>
          </a:p>
          <a:p>
            <a:pPr marL="182563" indent="-182563"/>
            <a:endParaRPr lang="de-DE" dirty="0"/>
          </a:p>
          <a:p>
            <a:pPr marL="182563" indent="-182563"/>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113</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00EAA814-776D-2B71-586E-D1DD54C113AA}"/>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11124608-94A2-5E13-ECD9-ABA15190454B}"/>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76247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4213" y="549275"/>
            <a:ext cx="5400675" cy="4049713"/>
          </a:xfrm>
        </p:spPr>
      </p:sp>
      <p:sp>
        <p:nvSpPr>
          <p:cNvPr id="3" name="Notizenplatzhalter 2"/>
          <p:cNvSpPr>
            <a:spLocks noGrp="1"/>
          </p:cNvSpPr>
          <p:nvPr>
            <p:ph type="body" idx="1"/>
          </p:nvPr>
        </p:nvSpPr>
        <p:spPr>
          <a:xfrm>
            <a:off x="684213" y="4598989"/>
            <a:ext cx="5419724" cy="4936898"/>
          </a:xfrm>
        </p:spPr>
        <p:txBody>
          <a:bodyPr/>
          <a:lstStyle/>
          <a:p>
            <a:pPr marL="171450" indent="-171450">
              <a:buFont typeface="Arial" panose="020B0604020202020204" pitchFamily="34" charset="0"/>
              <a:buChar char="•"/>
            </a:pPr>
            <a:r>
              <a:rPr lang="de-DE" dirty="0"/>
              <a:t>Die Energiewende hin zu einer klimaneutralen Energieversorgung steht derzeit auf vier Säulen: Energieerzeugung mit Photovoltaik und Windenergie und die Nutzung des Stroms durch Wärmepumpen und Elektrofahrzeuge.</a:t>
            </a:r>
          </a:p>
          <a:p>
            <a:pPr marL="171450" indent="-171450">
              <a:buFont typeface="Arial" panose="020B0604020202020204" pitchFamily="34" charset="0"/>
              <a:buChar char="•"/>
            </a:pPr>
            <a:r>
              <a:rPr lang="de-DE" dirty="0"/>
              <a:t>Photovoltaik-Anlagen können entweder als Dachanlagen und als Freiflächenanlagen aufgestellt werden. In beiden Fällen benötigen sie Trägergerüste. Während auf dem Dach das Gewicht eine wichtige Rolle spielt, ist dies für Freiflächenanlagen nicht relevant. Hierbei sind die Kosten für das Trägermaterial relevant (vgl. Photovoltaik 2012). Verzinkter Stahl ist meist preisgünstiger als Aluminium, aber ist auch schwieriger zu montieren (ebd.). Bei Dachanlagen spielt zudem das Gewicht eine Rolle: Die Montage unter schwierigen Bedingungen ist aufwändiger bei höheren Gewichten. Deshalb konkurrieren Edelstahl mit seiner höheren Stabilität und Aluminium miteinander. Die höhere Stabilität des Edelstahl ermöglicht auch dünnere Profile – deshalb sind die Gewichte von Trägersystemen aus Edelstahl und Aluminium nahezu gleich (Fraunhofer ISE 2017). Ebenso sollen die Materialkosten von nichtrostenden Stahl und Aluminium annähernd gleich sein (ebd.)</a:t>
            </a:r>
          </a:p>
          <a:p>
            <a:pPr marL="171450" indent="-171450">
              <a:buFont typeface="Arial" panose="020B0604020202020204" pitchFamily="34" charset="0"/>
              <a:buChar char="•"/>
            </a:pPr>
            <a:r>
              <a:rPr lang="de-DE" dirty="0"/>
              <a:t>Ein weiteres Argument für die Verwendung von Aluminium oder Edelstahl für Dachkonstruktionen ist die Korrosionsfestigkeit. Verzinkter Stahl, der auf Maß geschnitten und mit Bohrungen versehen wird, rostet an den Bearbeitungsstellen – dies ist für Dachkonstruktionen den Eigentümern inakzeptabel. Bei Freiflächenanlagen fällt dieses Argument nicht so sehr ins Gewicht, da hier die Kosten eine zentrale Rolle spielen (Photovoltaik 2012). Zudem bestehen Montagesysteme aus einer Vielzahl von Teilen um die Neigung und die Anpassung an die Höhenprofile vor allem des Geländes von Freiflächen anzupassen – und jedes der Bauteile (Dachhaken, Modulklemmen, Verbindungselemente, Aufständerungen und Schrauben) muss verzinkt sein. Hier haben Aluminium und Edelstahl durch den ihnen eigenen Korrosionsschutz deutliche Vorteile für Dachanlagen.</a:t>
            </a:r>
          </a:p>
          <a:p>
            <a:pPr marL="171450" indent="-171450">
              <a:buFont typeface="Arial" panose="020B0604020202020204" pitchFamily="34" charset="0"/>
              <a:buChar char="•"/>
            </a:pPr>
            <a:r>
              <a:rPr lang="de-DE" dirty="0"/>
              <a:t>Insgesamt dominiert Aluminium als Material für Montagesysteme (Fraunhofer ISE 2017). Da Aluminium mit einer deutlich höheren THG-Bilanz verbunden ist, führt dies aber auch zu weniger Nachhaltigkeit. Nach Fraunhofer ISE ist </a:t>
            </a:r>
            <a:r>
              <a:rPr lang="de-DE" i="1" dirty="0"/>
              <a:t>nichtrostender Stahl im Vergleich zu Aluminium ökosystemzuträglicher, da er ein um den Faktor 4-5 geringeres Treibhauspotential aufweist (GWP Vergleich mit SimaPro 8.4 / ecoinvent 3.3 auf Basis von Methode IPCC 2013 mit Betrachtungsraum von 20 Jahren). </a:t>
            </a:r>
          </a:p>
          <a:p>
            <a:pPr marL="171450" indent="-171450">
              <a:buFont typeface="Arial" panose="020B0604020202020204" pitchFamily="34" charset="0"/>
              <a:buChar char="•"/>
            </a:pPr>
            <a:endParaRPr lang="de-DE" dirty="0"/>
          </a:p>
          <a:p>
            <a:pPr marL="182563" indent="-182563"/>
            <a:r>
              <a:rPr lang="de-DE" b="1" dirty="0"/>
              <a:t>Quellen:</a:t>
            </a:r>
          </a:p>
          <a:p>
            <a:pPr marL="182563" marR="0" lvl="0" indent="-182563"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dirty="0"/>
              <a:t>Photovoltaik (2012): Stahl oder Alu. Online: https://www.photovoltaik.eu/</a:t>
            </a:r>
            <a:r>
              <a:rPr lang="de-DE" dirty="0" err="1"/>
              <a:t>montage</a:t>
            </a:r>
            <a:r>
              <a:rPr lang="de-DE" dirty="0"/>
              <a:t>/stahl-oder-</a:t>
            </a:r>
            <a:r>
              <a:rPr lang="de-DE" dirty="0" err="1"/>
              <a:t>alu</a:t>
            </a:r>
            <a:endParaRPr lang="de-DE" dirty="0"/>
          </a:p>
          <a:p>
            <a:pPr marL="182563" indent="-182563">
              <a:buFont typeface="Arial" panose="020B0604020202020204" pitchFamily="34" charset="0"/>
              <a:buChar char="•"/>
            </a:pPr>
            <a:r>
              <a:rPr lang="de-DE" dirty="0"/>
              <a:t>Aluprofile (o.J.). „Aluprofile: Photovoltaik Anlagen“. Online: </a:t>
            </a:r>
            <a:r>
              <a:rPr lang="de-DE" dirty="0">
                <a:hlinkClick r:id="rId3"/>
              </a:rPr>
              <a:t>http://alu-profile24.de/einsatzbereiche-aluprofile/photovoltaik/</a:t>
            </a:r>
            <a:endParaRPr lang="de-DE" dirty="0"/>
          </a:p>
          <a:p>
            <a:pPr marL="182563" indent="-182563">
              <a:buFont typeface="Arial" panose="020B0604020202020204" pitchFamily="34" charset="0"/>
              <a:buChar char="•"/>
            </a:pPr>
            <a:r>
              <a:rPr lang="de-DE" dirty="0"/>
              <a:t>Fraunhofer ISE (2017): Marktanalyse Montagesysteme. Online: </a:t>
            </a:r>
            <a:r>
              <a:rPr lang="de-DE" dirty="0" err="1"/>
              <a:t>www.ise.fraunhofer.de</a:t>
            </a:r>
            <a:r>
              <a:rPr lang="de-DE" dirty="0"/>
              <a:t>/</a:t>
            </a:r>
            <a:r>
              <a:rPr lang="de-DE" dirty="0" err="1"/>
              <a:t>content</a:t>
            </a:r>
            <a:r>
              <a:rPr lang="de-DE" dirty="0"/>
              <a:t>/</a:t>
            </a:r>
            <a:r>
              <a:rPr lang="de-DE" dirty="0" err="1"/>
              <a:t>dam</a:t>
            </a:r>
            <a:r>
              <a:rPr lang="de-DE" dirty="0"/>
              <a:t>/</a:t>
            </a:r>
            <a:r>
              <a:rPr lang="de-DE" dirty="0" err="1"/>
              <a:t>ise</a:t>
            </a:r>
            <a:r>
              <a:rPr lang="de-DE" dirty="0"/>
              <a:t>/de/</a:t>
            </a:r>
            <a:r>
              <a:rPr lang="de-DE" dirty="0" err="1"/>
              <a:t>downloads</a:t>
            </a:r>
            <a:r>
              <a:rPr lang="de-DE" dirty="0"/>
              <a:t>/</a:t>
            </a:r>
            <a:r>
              <a:rPr lang="de-DE" dirty="0" err="1"/>
              <a:t>pdf</a:t>
            </a:r>
            <a:r>
              <a:rPr lang="de-DE" dirty="0"/>
              <a:t>/Forschungsprojekte/</a:t>
            </a:r>
            <a:r>
              <a:rPr lang="de-DE" dirty="0" err="1"/>
              <a:t>KoST_Marktanalyse_Montagesysteme_Projektbericht.pdf</a:t>
            </a:r>
            <a:r>
              <a:rPr lang="de-DE" dirty="0"/>
              <a:t> </a:t>
            </a:r>
          </a:p>
          <a:p>
            <a:pPr marL="0" indent="0">
              <a:buFont typeface="Arial" panose="020B0604020202020204" pitchFamily="34" charset="0"/>
              <a:buNone/>
            </a:pPr>
            <a:r>
              <a:rPr lang="de-DE" b="1" dirty="0"/>
              <a:t>Bildquellen:</a:t>
            </a:r>
          </a:p>
          <a:p>
            <a:pPr marL="182563" indent="-182563">
              <a:buFont typeface="Arial" panose="020B0604020202020204" pitchFamily="34" charset="0"/>
              <a:buChar char="•"/>
            </a:pPr>
            <a:r>
              <a:rPr lang="de-DE" dirty="0"/>
              <a:t>PV </a:t>
            </a:r>
            <a:r>
              <a:rPr lang="de-DE" dirty="0" err="1"/>
              <a:t>Maganzin</a:t>
            </a:r>
            <a:r>
              <a:rPr lang="de-DE" dirty="0"/>
              <a:t> 2022: Photovoltaik-Zubau 2010-2030. Online: </a:t>
            </a:r>
            <a:r>
              <a:rPr lang="de-DE" dirty="0">
                <a:hlinkClick r:id="rId4"/>
              </a:rPr>
              <a:t>www.pv-magazine.de/wp-content/uploads/sites/4/2022/02/BNEF_Outlook_Photovoltaik_Zubau_2010-2030.jpg</a:t>
            </a:r>
            <a:endParaRPr lang="de-DE" dirty="0"/>
          </a:p>
          <a:p>
            <a:pPr marL="182563" indent="-182563">
              <a:buFont typeface="Arial" panose="020B0604020202020204" pitchFamily="34" charset="0"/>
              <a:buChar char="•"/>
            </a:pPr>
            <a:r>
              <a:rPr lang="de-DE" dirty="0"/>
              <a:t>Energieexperten (2020):  Montagesystem </a:t>
            </a:r>
            <a:r>
              <a:rPr lang="de-DE" dirty="0" err="1"/>
              <a:t>Ziegeldrach</a:t>
            </a:r>
            <a:r>
              <a:rPr lang="de-DE" dirty="0"/>
              <a:t>. Online: </a:t>
            </a:r>
            <a:r>
              <a:rPr lang="de-DE" dirty="0">
                <a:hlinkClick r:id="rId5"/>
              </a:rPr>
              <a:t>www.energie-experten.org/fileadmin/System-Bilder/Inhalt_Bilder/Inhalt_Bilder_04/Photovoltaik_Montage_Ziegldach_IBC_TopFix_200_Foto_IBC_SOLAR.jpg</a:t>
            </a:r>
            <a:endParaRPr lang="de-DE" dirty="0"/>
          </a:p>
          <a:p>
            <a:pPr marL="182563" indent="-182563"/>
            <a:endParaRPr lang="de-DE" dirty="0"/>
          </a:p>
          <a:p>
            <a:pPr marL="182563" indent="-182563"/>
            <a:endParaRPr lang="de-DE" dirty="0"/>
          </a:p>
          <a:p>
            <a:pPr marL="182563" indent="-182563"/>
            <a:endParaRPr lang="de-DE" dirty="0"/>
          </a:p>
        </p:txBody>
      </p:sp>
      <p:sp>
        <p:nvSpPr>
          <p:cNvPr id="4" name="Foliennummernplatzhalter 3"/>
          <p:cNvSpPr>
            <a:spLocks noGrp="1"/>
          </p:cNvSpPr>
          <p:nvPr>
            <p:ph type="sldNum" idx="12"/>
          </p:nvPr>
        </p:nvSpPr>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114</a:t>
            </a:fld>
            <a:endParaRPr lang="de-DE" dirty="0">
              <a:solidFill>
                <a:schemeClr val="dk1"/>
              </a:solidFill>
              <a:latin typeface="Calibri"/>
              <a:ea typeface="Calibri"/>
              <a:cs typeface="Calibri"/>
              <a:sym typeface="Calibri"/>
            </a:endParaRPr>
          </a:p>
        </p:txBody>
      </p:sp>
      <p:sp>
        <p:nvSpPr>
          <p:cNvPr id="5" name="Fußzeilenplatzhalter 4">
            <a:extLst>
              <a:ext uri="{FF2B5EF4-FFF2-40B4-BE49-F238E27FC236}">
                <a16:creationId xmlns:a16="http://schemas.microsoft.com/office/drawing/2014/main" id="{D401ADE2-BC0C-C66B-D158-13EFD1E08166}"/>
              </a:ext>
            </a:extLst>
          </p:cNvPr>
          <p:cNvSpPr>
            <a:spLocks noGrp="1"/>
          </p:cNvSpPr>
          <p:nvPr>
            <p:ph type="ftr" idx="11"/>
          </p:nvPr>
        </p:nvSpPr>
        <p:spPr/>
        <p:txBody>
          <a:bodyPr/>
          <a:lstStyle/>
          <a:p>
            <a:r>
              <a:rPr lang="de-DE" dirty="0"/>
              <a:t>RessKoRo / IZT / Dr. Michael Scharp</a:t>
            </a:r>
          </a:p>
        </p:txBody>
      </p:sp>
      <p:cxnSp>
        <p:nvCxnSpPr>
          <p:cNvPr id="6" name="Gerader Verbinder 5">
            <a:extLst>
              <a:ext uri="{FF2B5EF4-FFF2-40B4-BE49-F238E27FC236}">
                <a16:creationId xmlns:a16="http://schemas.microsoft.com/office/drawing/2014/main" id="{BD1207B4-A3FC-1CB6-2DDC-ED0903343663}"/>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08038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d268bbf509_0_233:notes"/>
          <p:cNvSpPr txBox="1">
            <a:spLocks noGrp="1"/>
          </p:cNvSpPr>
          <p:nvPr>
            <p:ph type="body" idx="1"/>
          </p:nvPr>
        </p:nvSpPr>
        <p:spPr>
          <a:xfrm>
            <a:off x="678816" y="4713640"/>
            <a:ext cx="5430386" cy="4465582"/>
          </a:xfrm>
          <a:prstGeom prst="rect">
            <a:avLst/>
          </a:prstGeom>
          <a:noFill/>
          <a:ln>
            <a:noFill/>
          </a:ln>
        </p:spPr>
        <p:txBody>
          <a:bodyPr spcFirstLastPara="1" wrap="square" lIns="88714" tIns="88714" rIns="88714" bIns="88714" anchor="t" anchorCtr="0">
            <a:noAutofit/>
          </a:bodyPr>
          <a:lstStyle/>
          <a:p>
            <a:pPr marL="171450" indent="-171450" defTabSz="887294">
              <a:spcBef>
                <a:spcPts val="349"/>
              </a:spcBef>
              <a:buFont typeface="Arial" panose="020B0604020202020204" pitchFamily="34" charset="0"/>
              <a:buChar char="•"/>
              <a:defRPr/>
            </a:pPr>
            <a:r>
              <a:rPr lang="de-DE" dirty="0"/>
              <a:t>Um die THG-Emissionen zu reduzieren und die Umwelt zu schützen ist es wichtig, mit den vorhandenen Ressourcen sparend umzugehen. Hierzu müssen alle Ressourcen möglichst effizient genutzt werden. Dies ist eine klassische Design-Aufgabe. Auch wenn Lampen und Leuchten zumeist „leichtgewichtig“ sind, sind sie in Büros doch allgegenwärtig und millionenfach vorhanden. </a:t>
            </a:r>
          </a:p>
          <a:p>
            <a:pPr marL="171450" indent="-171450" defTabSz="887294">
              <a:spcBef>
                <a:spcPts val="349"/>
              </a:spcBef>
              <a:buFont typeface="Arial" panose="020B0604020202020204" pitchFamily="34" charset="0"/>
              <a:buChar char="•"/>
              <a:defRPr/>
            </a:pPr>
            <a:r>
              <a:rPr lang="de-DE" dirty="0"/>
              <a:t>Ein Beispiel für Einrichtungsgegenstände findet sich bei der Siteco Beleuchtungstechnik für schwebende Büroleuchten. Hierbei gilt es spezifische Anforderungen hinsichtlich der Lichtstärke auf den Arbeitsflächen zu beachten und im Einrichtungsprozess eine schnelle und einfache Montage zu ermöglichen. </a:t>
            </a:r>
          </a:p>
          <a:p>
            <a:pPr marL="171450" indent="-171450" defTabSz="887294">
              <a:spcBef>
                <a:spcPts val="349"/>
              </a:spcBef>
              <a:buFont typeface="Arial" panose="020B0604020202020204" pitchFamily="34" charset="0"/>
              <a:buChar char="•"/>
              <a:defRPr/>
            </a:pPr>
            <a:r>
              <a:rPr lang="de-DE" dirty="0"/>
              <a:t>Lange Leuchten haben zudem Probleme mit der Steifigkeit, die zumeist durch dickere Materialien erreicht wird – und die zu höheren Materialverbräuchen führen. Ein Wärmefluss wird zudem immer durch die Leuchten erzeugt (sofern nicht hocheffiziente LED-Leuchten verwendet werden), dies führt zu Spannungen im Material (knacken oder verziehen). </a:t>
            </a:r>
          </a:p>
          <a:p>
            <a:pPr marL="171450" marR="0" lvl="0" indent="-17145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Um die Probleme zu lösen, wurde ein die bisherige Stahlkonstruktion gegen Aluminium getauscht. </a:t>
            </a:r>
            <a:r>
              <a:rPr lang="de-DE" sz="1200" dirty="0"/>
              <a:t>Konstruktiv wurden die Tragschiene und Leuchte als eine Einheit konstruiert. </a:t>
            </a:r>
            <a:r>
              <a:rPr lang="de-DE" dirty="0"/>
              <a:t>Die Leichtigkeit des Aluminiums ermöglichte eine einfache Befestigung. Zudem wurde in das Aluminium eine Wölbstruktur gepresst, die zum einen die Steifigkeit erhöht und gleichzeitig ein dünneres Aluminium ermöglicht. Durch dieses Re-Design konnte eine Materialersparnis von insgesamt 80% erreicht werden, das bedeutet, das verfügbare Material wurde deutlich effizienter genutzt.</a:t>
            </a:r>
          </a:p>
          <a:p>
            <a:pPr marL="171450" indent="-171450" defTabSz="887294">
              <a:spcBef>
                <a:spcPts val="349"/>
              </a:spcBef>
              <a:buFont typeface="Arial" panose="020B0604020202020204" pitchFamily="34" charset="0"/>
              <a:buChar char="•"/>
              <a:defRPr/>
            </a:pPr>
            <a:r>
              <a:rPr lang="de-DE" dirty="0"/>
              <a:t>Dieses Re-Design erbrachte insgesamt viele Vorteile: eine hohe Formsteifigkeit, eine Gewichtsersparnis von bis zu 80%, eine Reduktion der Montagezeit, eine optimale Lichtreflexion durch den hohen Reflexionsgrad von Aluminium und die Reduktion von Verspannungen durch den Wärmeeinfluss.</a:t>
            </a:r>
          </a:p>
          <a:p>
            <a:pPr marL="182563" indent="-171450" defTabSz="887294">
              <a:spcBef>
                <a:spcPts val="349"/>
              </a:spcBef>
              <a:defRPr/>
            </a:pPr>
            <a:r>
              <a:rPr lang="de-DE" b="1" dirty="0"/>
              <a:t>Quellen:</a:t>
            </a:r>
            <a:r>
              <a:rPr lang="de-DE" dirty="0"/>
              <a:t> </a:t>
            </a:r>
          </a:p>
          <a:p>
            <a:pPr marL="182563" indent="-171450" defTabSz="887294">
              <a:spcBef>
                <a:spcPts val="349"/>
              </a:spcBef>
              <a:buFont typeface="Arial" panose="020B0604020202020204" pitchFamily="34" charset="0"/>
              <a:buChar char="•"/>
              <a:defRPr/>
            </a:pPr>
            <a:r>
              <a:rPr lang="de-DE" dirty="0"/>
              <a:t>VDI Zentrum Ressourceneffizienz: Bionische Wölbstrukturen Die Natur als Vorbild für Ressourceneffizienz. YouTube, 15.02.2017. Online: </a:t>
            </a:r>
            <a:r>
              <a:rPr lang="de-DE" dirty="0">
                <a:hlinkClick r:id="rId3"/>
              </a:rPr>
              <a:t>https://www.youtube.com/watch?v=_7IqIdseHhs&amp;ab_channel=VDIZentrumRessourceneffizienz</a:t>
            </a:r>
            <a:r>
              <a:rPr lang="de-DE" dirty="0"/>
              <a:t>. [zuletzt geprüft: 19.09.2022]</a:t>
            </a:r>
          </a:p>
          <a:p>
            <a:pPr marL="182563" indent="-171450" defTabSz="887294">
              <a:spcBef>
                <a:spcPts val="349"/>
              </a:spcBef>
              <a:defRPr/>
            </a:pPr>
            <a:endParaRPr lang="de-DE" dirty="0"/>
          </a:p>
        </p:txBody>
      </p:sp>
      <p:sp>
        <p:nvSpPr>
          <p:cNvPr id="940" name="Google Shape;940;gd268bbf509_0_233:notes"/>
          <p:cNvSpPr>
            <a:spLocks noGrp="1" noRot="1" noChangeAspect="1"/>
          </p:cNvSpPr>
          <p:nvPr>
            <p:ph type="sldImg" idx="2"/>
          </p:nvPr>
        </p:nvSpPr>
        <p:spPr>
          <a:xfrm>
            <a:off x="679450" y="549275"/>
            <a:ext cx="5400675" cy="4051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Fußzeilenplatzhalter 1">
            <a:extLst>
              <a:ext uri="{FF2B5EF4-FFF2-40B4-BE49-F238E27FC236}">
                <a16:creationId xmlns:a16="http://schemas.microsoft.com/office/drawing/2014/main" id="{05A059F1-6005-DA33-89B3-14E4FFC43C57}"/>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37F60D4D-EAC7-126E-B30F-1EC1B3AAACAD}"/>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38895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d268bbf509_0_233:notes"/>
          <p:cNvSpPr txBox="1">
            <a:spLocks noGrp="1"/>
          </p:cNvSpPr>
          <p:nvPr>
            <p:ph type="body" idx="1"/>
          </p:nvPr>
        </p:nvSpPr>
        <p:spPr>
          <a:xfrm>
            <a:off x="678816" y="4713640"/>
            <a:ext cx="5430386" cy="4465582"/>
          </a:xfrm>
          <a:prstGeom prst="rect">
            <a:avLst/>
          </a:prstGeom>
          <a:noFill/>
          <a:ln>
            <a:noFill/>
          </a:ln>
        </p:spPr>
        <p:txBody>
          <a:bodyPr spcFirstLastPara="1" wrap="square" lIns="88714" tIns="88714" rIns="88714" bIns="88714" anchor="t" anchorCtr="0">
            <a:noAutofit/>
          </a:bodyPr>
          <a:lstStyle/>
          <a:p>
            <a:pPr marL="171450" marR="0" lvl="0" indent="-17145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dirty="0"/>
              <a:t>Wasserzähler müssen laut Gesetz alle zehn Jahre ausgetauscht werden. Sie bestehen vor allem aus einem hochwertigen Messinggehäuse (Zink und Kupfer), aber ein geringer Anteil an Aluminium sorgt für mehr Stabilität gegen Salze. Auch nach ihrer gesetzlichen Nutzungszeit sind die Wasserzähler noch voll funktionsfähig – es könnte aber sein, dass sie den Wasserfluss nicht mehr exakt erfassen. Ein Austausch führt somit zu einer Entsorgung voll funktionsfähiger Produkte.</a:t>
            </a:r>
          </a:p>
          <a:p>
            <a:pPr marL="171450" marR="0" lvl="0" indent="-17145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dirty="0"/>
              <a:t>Die Lorenz GmbH &amp; Co. KG hat sich auf das Re-Manufacturing der Zähler spezialisiert. Die Geräte werden teilweise zerlegt und mit einer Messsonden auf die Formgenauigkeit untersucht. Elektronische Bauteile werden hinsichtlich ihrer Funktionsfähigkeit geprüft und ggf. ausgetauscht. Dichtungen werden erneuert. Nach einer abschließende Kalibrierung ist die Messgenauigkeit des Durchflusses wieder normgerecht und der Wasserzähler kann für weitere 10 Jahre verwendet werden.</a:t>
            </a:r>
          </a:p>
          <a:p>
            <a:pPr marL="171450" marR="0" lvl="0" indent="-17145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dirty="0"/>
              <a:t>Im Ergebnis liegt eine Materialeinsparung von weit über 80 für das Gehäuse und die Elektronik vor. Die Energieeinsparung und die damit verbundenen Emissionen liegt bei weit über 90%.</a:t>
            </a:r>
          </a:p>
          <a:p>
            <a:pPr marL="171450" marR="0" lvl="0" indent="-17145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sz="1200" dirty="0"/>
              <a:t>Dieses Re-Manufacturing stellt aber auch Anforderungen an das Design. Die Produkte müssen leicht demontierbar sein. Alles Elemente, die den Wasserfluss messen, müssen hinsichtlich ihrer Genauigkeit überprüfbar sein – dies muss beim Design mitgedacht werden. Auch ein einfaches Software-Update für elektronische Wasserzähler muss möglich sein – am Besten ohne Ausbau und Versendung der Wasserzähler.</a:t>
            </a:r>
          </a:p>
          <a:p>
            <a:pPr marL="0" marR="0" lvl="0" indent="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None/>
              <a:tabLst/>
              <a:defRPr/>
            </a:pPr>
            <a:r>
              <a:rPr lang="de-DE" b="1" dirty="0"/>
              <a:t>Quellen:</a:t>
            </a:r>
          </a:p>
          <a:p>
            <a:pPr marL="171450" marR="0" lvl="0" indent="-17145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r>
              <a:rPr lang="de-DE" dirty="0"/>
              <a:t>VDI ZRE WebVideoMagazin (2020): Ressourceneffizienz durch Remanufacturing – Aus Alt mach Neu. Online: https://www.youtube.com/watch?v=YBkftOFcN1c</a:t>
            </a:r>
          </a:p>
          <a:p>
            <a:pPr marL="171450" marR="0" lvl="0" indent="-171450" algn="l" defTabSz="887294" rtl="0" eaLnBrk="1" fontAlgn="auto" latinLnBrk="0" hangingPunct="1">
              <a:lnSpc>
                <a:spcPct val="100000"/>
              </a:lnSpc>
              <a:spcBef>
                <a:spcPts val="349"/>
              </a:spcBef>
              <a:spcAft>
                <a:spcPts val="0"/>
              </a:spcAft>
              <a:buClr>
                <a:schemeClr val="dk1"/>
              </a:buClr>
              <a:buSzPts val="1200"/>
              <a:buFont typeface="Arial" panose="020B0604020202020204" pitchFamily="34" charset="0"/>
              <a:buChar char="•"/>
              <a:tabLst/>
              <a:defRPr/>
            </a:pPr>
            <a:endParaRPr lang="de-DE" sz="1200" dirty="0"/>
          </a:p>
        </p:txBody>
      </p:sp>
      <p:sp>
        <p:nvSpPr>
          <p:cNvPr id="940" name="Google Shape;940;gd268bbf509_0_233:notes"/>
          <p:cNvSpPr>
            <a:spLocks noGrp="1" noRot="1" noChangeAspect="1"/>
          </p:cNvSpPr>
          <p:nvPr>
            <p:ph type="sldImg" idx="2"/>
          </p:nvPr>
        </p:nvSpPr>
        <p:spPr>
          <a:xfrm>
            <a:off x="679450" y="549275"/>
            <a:ext cx="5400675" cy="4051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 name="Foliennummernplatzhalter 3">
            <a:extLst>
              <a:ext uri="{FF2B5EF4-FFF2-40B4-BE49-F238E27FC236}">
                <a16:creationId xmlns:a16="http://schemas.microsoft.com/office/drawing/2014/main" id="{FB5BBFF9-4EE0-4EE6-A19D-592480AF5EBF}"/>
              </a:ext>
            </a:extLst>
          </p:cNvPr>
          <p:cNvSpPr>
            <a:spLocks noGrp="1"/>
          </p:cNvSpPr>
          <p:nvPr>
            <p:ph type="sldNum" idx="12"/>
          </p:nvPr>
        </p:nvSpPr>
        <p:spPr>
          <a:xfrm>
            <a:off x="3844899" y="9426289"/>
            <a:ext cx="2941732" cy="495633"/>
          </a:xfrm>
        </p:spPr>
        <p:txBody>
          <a:bodyPr/>
          <a:lstStyle/>
          <a:p>
            <a:pPr algn="r">
              <a:buClr>
                <a:schemeClr val="dk1"/>
              </a:buClr>
              <a:buSzPts val="325"/>
            </a:pPr>
            <a:fld id="{00000000-1234-1234-1234-123412341234}" type="slidenum">
              <a:rPr lang="de-DE">
                <a:solidFill>
                  <a:schemeClr val="dk1"/>
                </a:solidFill>
                <a:latin typeface="Calibri"/>
                <a:ea typeface="Calibri"/>
                <a:cs typeface="Calibri"/>
                <a:sym typeface="Calibri"/>
              </a:rPr>
              <a:pPr algn="r">
                <a:buClr>
                  <a:schemeClr val="dk1"/>
                </a:buClr>
                <a:buSzPts val="325"/>
              </a:pPr>
              <a:t>116</a:t>
            </a:fld>
            <a:endParaRPr lang="de-DE" dirty="0">
              <a:solidFill>
                <a:schemeClr val="dk1"/>
              </a:solidFill>
              <a:latin typeface="Calibri"/>
              <a:ea typeface="Calibri"/>
              <a:cs typeface="Calibri"/>
              <a:sym typeface="Calibri"/>
            </a:endParaRPr>
          </a:p>
        </p:txBody>
      </p:sp>
      <p:sp>
        <p:nvSpPr>
          <p:cNvPr id="2" name="Fußzeilenplatzhalter 1">
            <a:extLst>
              <a:ext uri="{FF2B5EF4-FFF2-40B4-BE49-F238E27FC236}">
                <a16:creationId xmlns:a16="http://schemas.microsoft.com/office/drawing/2014/main" id="{0353F65B-F278-CA5F-91CE-7791571822A1}"/>
              </a:ext>
            </a:extLst>
          </p:cNvPr>
          <p:cNvSpPr>
            <a:spLocks noGrp="1"/>
          </p:cNvSpPr>
          <p:nvPr>
            <p:ph type="ftr" idx="11"/>
          </p:nvPr>
        </p:nvSpPr>
        <p:spPr/>
        <p:txBody>
          <a:bodyPr/>
          <a:lstStyle/>
          <a:p>
            <a:r>
              <a:rPr lang="de-DE" dirty="0"/>
              <a:t>RessKoRo / IZT / Dr. Michael Scharp</a:t>
            </a:r>
          </a:p>
        </p:txBody>
      </p:sp>
      <p:cxnSp>
        <p:nvCxnSpPr>
          <p:cNvPr id="3" name="Gerader Verbinder 2">
            <a:extLst>
              <a:ext uri="{FF2B5EF4-FFF2-40B4-BE49-F238E27FC236}">
                <a16:creationId xmlns:a16="http://schemas.microsoft.com/office/drawing/2014/main" id="{C875964B-29DB-4A5A-B764-E20F46D7912E}"/>
              </a:ext>
            </a:extLst>
          </p:cNvPr>
          <p:cNvCxnSpPr>
            <a:cxnSpLocks/>
          </p:cNvCxnSpPr>
          <p:nvPr/>
        </p:nvCxnSpPr>
        <p:spPr>
          <a:xfrm>
            <a:off x="684212" y="9605554"/>
            <a:ext cx="540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4920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notes"/>
          <p:cNvSpPr txBox="1">
            <a:spLocks noGrp="1"/>
          </p:cNvSpPr>
          <p:nvPr>
            <p:ph type="body" idx="1"/>
          </p:nvPr>
        </p:nvSpPr>
        <p:spPr>
          <a:xfrm>
            <a:off x="647700" y="4598988"/>
            <a:ext cx="5486400" cy="3600450"/>
          </a:xfrm>
          <a:prstGeom prst="rect">
            <a:avLst/>
          </a:prstGeom>
          <a:noFill/>
          <a:ln>
            <a:noFill/>
          </a:ln>
        </p:spPr>
        <p:txBody>
          <a:bodyPr spcFirstLastPara="1" wrap="square" lIns="91425" tIns="45700" rIns="91425" bIns="45700" anchor="t" anchorCtr="0">
            <a:noAutofit/>
          </a:bodyPr>
          <a:lstStyle/>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Unsere Lebens- und Wirtschaftsweise ist mit einem enormen Verbrauch an Rohstoffen und Energie verbunden. Daran gekoppelt sind negative Umweltwirkungen, wie beispielsweise der Klimawandel, soziale Probleme, insbesondere bei der Rohstoffförderung und zugleich ökonomische </a:t>
            </a:r>
            <a:r>
              <a:rPr lang="de-DE" sz="1200" b="0" i="0" u="none" strike="noStrike" cap="none" dirty="0" err="1">
                <a:solidFill>
                  <a:schemeClr val="dk1"/>
                </a:solidFill>
                <a:effectLst/>
                <a:latin typeface="Calibri"/>
                <a:ea typeface="Calibri"/>
                <a:cs typeface="Calibri"/>
                <a:sym typeface="Calibri"/>
              </a:rPr>
              <a:t>Theme</a:t>
            </a:r>
            <a:r>
              <a:rPr lang="de-DE" sz="1200" b="0" i="0" u="none" strike="noStrike" cap="none" dirty="0">
                <a:solidFill>
                  <a:schemeClr val="dk1"/>
                </a:solidFill>
                <a:effectLst/>
                <a:latin typeface="Calibri"/>
                <a:ea typeface="Calibri"/>
                <a:cs typeface="Calibri"/>
                <a:sym typeface="Calibri"/>
              </a:rPr>
              <a:t> wie schwankende Rohstoffpreise. Diesen zu begegnen, stellt eine zentrale Herausforderung im 21. Jahrhundert dar.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Die Staats- und Regierungschefs aus aller Welt haben sich beim Nachhaltigkeitsgipfel im Jahr 2015 auf 17 Ziele – die Sustainable Development Goals (SDGs) – geeinigt und in der „Agenda 2030 für nachhaltige Entwicklung“ festgehalten (z.B. SDG 12 Nachhaltiger Konsum und Produktion). Der übergreifende Zielfokus ist es, eine gesellschaftliche Entwicklung zu erreichen, die sich an den planetaren Grenzen und sozialen Standards orientiert. Der effizienten und schonenden Nutzung natürlicher Ressourcen kommt dabei zentrale Bedeutung zu.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Die Bundesregierung hat bereits 2002 in der Deutschen Nachhaltigkeitsstrategie das Ziel einer Verdopplung der Rohstoffproduktivität bis 2020 gegenüber 1994 festgeschrieben. Um dieses Ziel zu erreichen, wurde 2012 das Deutsche Ressourceneffizienzprogramm “ProgRess” verabschiedet. Darin – wie auch in der Fortschreibung des Programms (ProgRess II, 2016, ProgRess III; 2020) wird ein verstärkter Blick auf die Ressourcennutzung (biotische und abiotische) mit Fokus auf die globalen Wertschöpfungsketten gerichtet. Dies spiegelt sich zugleich in dem im Juni 2021 vom Bundestag verabschiedeten Lieferkettengesetz wider.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In ProgRess III ist die Ressourcenbildung dem Handlungsfeld 7.7 zugeordnet. Darin wird eine “stärkere Verankerung des Themas “Ressourceneffizienz im Bildungssystem” gefordert (ProgRess III S.13). Hierbei soll auch das Netzwerk “Bildung für Ressourcenschonung und Ressourceneffizienz” (BilRess) genutzt werden. BilRess befindet sich 2021 in der dritten Förderphase und hat schon in der ersten Phase 2012-2016 u.a. die Ressourcenbildung in der Hochschulbildung untersucht. Schon damals konnte festgestellt werden, dass die Ressourcenfrage nur singulär in der Hochschulbildung verankert war.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RessKoRo schließt unmittelbar an ProgRess und BilRess an: Ressourceneffizienz und Ressourcenschonung und der zukunftsfähige Umgang mit Mensch und Umwelt über Wertschöpfungsketten hinweg kann nur durch mehr Ressourcenkompetenz wirksam werden. Es bedarf einer systemischen Betrachtung der Gegebenheiten an den Hochschulen über die inhaltliche Ausgestaltung der Studiengänge, Prüfungsordnungen, Module und der damit verbundenen Lehr-Lern-Arrangements und -Materialien. </a:t>
            </a:r>
          </a:p>
          <a:p>
            <a:pPr marL="171450" marR="0" lvl="0" indent="-171450" algn="l" defTabSz="914400" rtl="0" eaLnBrk="1" fontAlgn="auto" latinLnBrk="0" hangingPunct="1">
              <a:lnSpc>
                <a:spcPct val="100000"/>
              </a:lnSpc>
              <a:spcBef>
                <a:spcPts val="360"/>
              </a:spcBef>
              <a:spcAft>
                <a:spcPts val="0"/>
              </a:spcAft>
              <a:buClr>
                <a:schemeClr val="dk1"/>
              </a:buClr>
              <a:buSzPts val="1200"/>
              <a:buFont typeface="Arial" panose="020B0604020202020204" pitchFamily="34" charset="0"/>
              <a:buChar char="•"/>
              <a:tabLst/>
              <a:defRPr/>
            </a:pPr>
            <a:r>
              <a:rPr lang="de-DE" sz="1200" b="0" i="0" u="none" strike="noStrike" cap="none" dirty="0" err="1">
                <a:solidFill>
                  <a:schemeClr val="dk1"/>
                </a:solidFill>
                <a:effectLst/>
                <a:latin typeface="Calibri"/>
                <a:ea typeface="Calibri"/>
                <a:cs typeface="Calibri"/>
                <a:sym typeface="Calibri"/>
              </a:rPr>
              <a:t>ZIel</a:t>
            </a:r>
            <a:r>
              <a:rPr lang="de-DE" sz="1200" b="0" i="0" u="none" strike="noStrike" cap="none" dirty="0">
                <a:solidFill>
                  <a:schemeClr val="dk1"/>
                </a:solidFill>
                <a:effectLst/>
                <a:latin typeface="Calibri"/>
                <a:ea typeface="Calibri"/>
                <a:cs typeface="Calibri"/>
                <a:sym typeface="Calibri"/>
              </a:rPr>
              <a:t> des Forschungsvorhaben ist es, für die Ressourcennutzung in globalen Wertschöpfungsketten zu sensibilisieren und die Ressourcenkompetenz zu stärken. Die exemplarische Fokussierung auf die Studiengänge Ingenieurwissenschaften und Design ergibt sich aus deren engen inhaltlichen Bezügen zu Rohstoffen und Materialien über das Studium und die spätere berufliche Tätigkeit hinweg. Ingenieur*innen und Designer*innen kommt bei der Gestaltung von Prozessen, Infrastrukturen, Produkten und Dienstleistungen eine wichtige Rolle zu. Sie sind insbesondere in die frühen Entwicklungsphasen involviert, in denen bereits der Ressourcenverbrauch festgelegt bzw. beeinflusst werden kann. Auch kommen sie hier in Berührung mit globalen Zusammenhängen der Rohstoffnutzung, werden aber bislang häufig noch nicht hinreichend ausgebildet - fachliche Aspekte aber auch Ressourcenkompetenz im Zusammenhang mit globalem Lernen werden zu wenig berücksichtigt. Die weitere Konkretisierung auf den Studiengang Wirtschaftsingenieurwesen ergibt sich, zum einen aus der Notwendigkeit der Eingrenzung der zahlreichen ingenieurwissenschaftlichen Studiengänge, und zum anderen über die Vielzahl an Personen, die diesen Studiengang durchlaufen. </a:t>
            </a:r>
          </a:p>
          <a:p>
            <a:pPr marL="171450" indent="-171450">
              <a:buFont typeface="Arial" panose="020B0604020202020204" pitchFamily="34" charset="0"/>
              <a:buChar char="•"/>
            </a:pPr>
            <a:r>
              <a:rPr lang="de-DE" sz="1200" b="0" i="0" u="none" strike="noStrike" cap="none" dirty="0">
                <a:solidFill>
                  <a:schemeClr val="dk1"/>
                </a:solidFill>
                <a:effectLst/>
                <a:latin typeface="Calibri"/>
                <a:ea typeface="Calibri"/>
                <a:cs typeface="Calibri"/>
                <a:sym typeface="Calibri"/>
              </a:rPr>
              <a:t>Dieses Seminar ist für </a:t>
            </a:r>
            <a:r>
              <a:rPr lang="de-DE" sz="1200" b="0" dirty="0">
                <a:solidFill>
                  <a:schemeClr val="accent1"/>
                </a:solidFill>
              </a:rPr>
              <a:t>Wirtschaftsingenieure und Wirtschaftsingenieurinnen, für Designer und Designerinnen als Grundlagenseminar entwickelt worden. Der Umfang ist ungefähr 4 Stunden. Ergänzt wird es noch durch eine </a:t>
            </a:r>
            <a:r>
              <a:rPr lang="de-DE" sz="1200" b="0" dirty="0" err="1">
                <a:solidFill>
                  <a:schemeClr val="accent1"/>
                </a:solidFill>
              </a:rPr>
              <a:t>Pre</a:t>
            </a:r>
            <a:r>
              <a:rPr lang="de-DE" sz="1200" b="0" dirty="0">
                <a:solidFill>
                  <a:schemeClr val="accent1"/>
                </a:solidFill>
              </a:rPr>
              <a:t>-Post-Befragung (digital), um die Kompetenzentwicklung zu erfassen.</a:t>
            </a:r>
          </a:p>
          <a:p>
            <a:pPr marL="171450" indent="-171450">
              <a:buFont typeface="Arial" panose="020B0604020202020204" pitchFamily="34" charset="0"/>
              <a:buChar char="•"/>
            </a:pPr>
            <a:endParaRPr lang="de-DE" sz="1200" b="0" i="0" u="none" strike="noStrike" cap="none" dirty="0">
              <a:solidFill>
                <a:schemeClr val="accent1"/>
              </a:solidFill>
              <a:effectLst/>
              <a:latin typeface="Calibri"/>
              <a:ea typeface="Calibri"/>
              <a:cs typeface="Calibri"/>
              <a:sym typeface="Calibri"/>
            </a:endParaRPr>
          </a:p>
          <a:p>
            <a:pPr marL="0" indent="0">
              <a:buFont typeface="Arial" panose="020B0604020202020204" pitchFamily="34" charset="0"/>
              <a:buNone/>
            </a:pPr>
            <a:r>
              <a:rPr lang="de-DE" sz="1200" b="1" i="0" u="none" strike="noStrike" cap="none" dirty="0">
                <a:solidFill>
                  <a:schemeClr val="accent1"/>
                </a:solidFill>
                <a:effectLst/>
                <a:latin typeface="Calibri"/>
                <a:ea typeface="Calibri"/>
                <a:cs typeface="Calibri"/>
                <a:sym typeface="Calibri"/>
              </a:rPr>
              <a:t>Das RessKoRo-Projekt</a:t>
            </a:r>
          </a:p>
          <a:p>
            <a:r>
              <a:rPr lang="de-DE" sz="1200" b="1" i="0" u="none" strike="noStrike" cap="none" dirty="0">
                <a:solidFill>
                  <a:schemeClr val="dk1"/>
                </a:solidFill>
                <a:effectLst/>
                <a:latin typeface="Calibri"/>
                <a:ea typeface="Calibri"/>
                <a:cs typeface="Calibri"/>
                <a:sym typeface="Calibri"/>
              </a:rPr>
              <a:t>Projektkoordination </a:t>
            </a:r>
            <a:endParaRPr lang="de-DE" sz="1200" b="0" i="0" u="none" strike="noStrike" cap="none" dirty="0">
              <a:solidFill>
                <a:schemeClr val="dk1"/>
              </a:solidFill>
              <a:effectLst/>
              <a:latin typeface="Calibri"/>
              <a:ea typeface="Calibri"/>
              <a:cs typeface="Calibri"/>
              <a:sym typeface="Calibri"/>
            </a:endParaRPr>
          </a:p>
          <a:p>
            <a:r>
              <a:rPr lang="de-DE" sz="1200" b="0" i="0" u="none" strike="noStrike" cap="none" dirty="0">
                <a:solidFill>
                  <a:schemeClr val="dk1"/>
                </a:solidFill>
                <a:effectLst/>
                <a:latin typeface="Calibri"/>
                <a:ea typeface="Calibri"/>
                <a:cs typeface="Calibri"/>
                <a:sym typeface="Calibri"/>
              </a:rPr>
              <a:t>Wuppertal Institut für Klima, Umwelt, Energie gGmbH, </a:t>
            </a:r>
          </a:p>
          <a:p>
            <a:r>
              <a:rPr lang="de-DE" sz="1200" b="0" i="0" u="none" strike="noStrike" cap="none" dirty="0">
                <a:solidFill>
                  <a:schemeClr val="dk1"/>
                </a:solidFill>
                <a:effectLst/>
                <a:latin typeface="Calibri"/>
                <a:ea typeface="Calibri"/>
                <a:cs typeface="Calibri"/>
                <a:sym typeface="Calibri"/>
              </a:rPr>
              <a:t>Abteilung Nachhaltiges Produzieren und Konsumieren </a:t>
            </a:r>
          </a:p>
          <a:p>
            <a:r>
              <a:rPr lang="de-DE" sz="1200" b="0" i="0" u="none" strike="noStrike" cap="none" dirty="0">
                <a:solidFill>
                  <a:schemeClr val="dk1"/>
                </a:solidFill>
                <a:effectLst/>
                <a:latin typeface="Calibri"/>
                <a:ea typeface="Calibri"/>
                <a:cs typeface="Calibri"/>
                <a:sym typeface="Calibri"/>
              </a:rPr>
              <a:t>Dr. Carolin Baedeker </a:t>
            </a:r>
          </a:p>
          <a:p>
            <a:r>
              <a:rPr lang="de-DE" sz="1200" b="0" i="0" u="none" strike="noStrike" cap="none" dirty="0" err="1">
                <a:solidFill>
                  <a:schemeClr val="dk1"/>
                </a:solidFill>
                <a:effectLst/>
                <a:latin typeface="Calibri"/>
                <a:ea typeface="Calibri"/>
                <a:cs typeface="Calibri"/>
                <a:sym typeface="Calibri"/>
              </a:rPr>
              <a:t>carolin.baedeker@wupperinst.org</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a:solidFill>
                  <a:schemeClr val="dk1"/>
                </a:solidFill>
                <a:effectLst/>
                <a:latin typeface="Calibri"/>
                <a:ea typeface="Calibri"/>
                <a:cs typeface="Calibri"/>
                <a:sym typeface="Calibri"/>
              </a:rPr>
              <a:t>Tel. +49 202 2492-224 </a:t>
            </a:r>
          </a:p>
          <a:p>
            <a:r>
              <a:rPr lang="de-DE" sz="1200" b="1" i="0" u="none" strike="noStrike" cap="none" dirty="0">
                <a:solidFill>
                  <a:schemeClr val="dk1"/>
                </a:solidFill>
                <a:effectLst/>
                <a:latin typeface="Calibri"/>
                <a:ea typeface="Calibri"/>
                <a:cs typeface="Calibri"/>
                <a:sym typeface="Calibri"/>
              </a:rPr>
              <a:t> </a:t>
            </a:r>
            <a:endParaRPr lang="de-DE" sz="1200" b="0" i="0" u="none" strike="noStrike" cap="none" dirty="0">
              <a:solidFill>
                <a:schemeClr val="dk1"/>
              </a:solidFill>
              <a:effectLst/>
              <a:latin typeface="Calibri"/>
              <a:ea typeface="Calibri"/>
              <a:cs typeface="Calibri"/>
              <a:sym typeface="Calibri"/>
            </a:endParaRPr>
          </a:p>
          <a:p>
            <a:r>
              <a:rPr lang="de-DE" sz="1200" b="1" i="0" u="none" strike="noStrike" cap="none" dirty="0">
                <a:solidFill>
                  <a:schemeClr val="dk1"/>
                </a:solidFill>
                <a:effectLst/>
                <a:latin typeface="Calibri"/>
                <a:ea typeface="Calibri"/>
                <a:cs typeface="Calibri"/>
                <a:sym typeface="Calibri"/>
              </a:rPr>
              <a:t>THM – Technische Hochschule Mittelhessen, Fachbereich Wirtschaftsingenieurwesen </a:t>
            </a:r>
          </a:p>
          <a:p>
            <a:r>
              <a:rPr lang="de-DE" sz="1200" b="0" i="0" u="none" strike="noStrike" cap="none" dirty="0">
                <a:solidFill>
                  <a:schemeClr val="dk1"/>
                </a:solidFill>
                <a:effectLst/>
                <a:latin typeface="Calibri"/>
                <a:ea typeface="Calibri"/>
                <a:cs typeface="Calibri"/>
                <a:sym typeface="Calibri"/>
              </a:rPr>
              <a:t>Fachgebiet Life Cycle Management &amp; Qualitätsmanagement </a:t>
            </a:r>
          </a:p>
          <a:p>
            <a:r>
              <a:rPr lang="de-DE" sz="1200" b="0" i="0" u="none" strike="noStrike" cap="none" dirty="0">
                <a:solidFill>
                  <a:schemeClr val="dk1"/>
                </a:solidFill>
                <a:effectLst/>
                <a:latin typeface="Calibri"/>
                <a:ea typeface="Calibri"/>
                <a:cs typeface="Calibri"/>
                <a:sym typeface="Calibri"/>
              </a:rPr>
              <a:t>Prof. Dipl.-Ing. Holger </a:t>
            </a:r>
            <a:r>
              <a:rPr lang="de-DE" sz="1200" b="0" i="0" u="none" strike="noStrike" cap="none" dirty="0" err="1">
                <a:solidFill>
                  <a:schemeClr val="dk1"/>
                </a:solidFill>
                <a:effectLst/>
                <a:latin typeface="Calibri"/>
                <a:ea typeface="Calibri"/>
                <a:cs typeface="Calibri"/>
                <a:sym typeface="Calibri"/>
              </a:rPr>
              <a:t>Rohn</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err="1">
                <a:solidFill>
                  <a:schemeClr val="dk1"/>
                </a:solidFill>
                <a:effectLst/>
                <a:latin typeface="Calibri"/>
                <a:ea typeface="Calibri"/>
                <a:cs typeface="Calibri"/>
                <a:sym typeface="Calibri"/>
              </a:rPr>
              <a:t>holger.rohn@wi.thm.de</a:t>
            </a:r>
            <a:r>
              <a:rPr lang="de-DE" sz="1200" b="0" i="0" u="none" strike="noStrike" cap="none" dirty="0">
                <a:solidFill>
                  <a:schemeClr val="dk1"/>
                </a:solidFill>
                <a:effectLst/>
                <a:latin typeface="Calibri"/>
                <a:ea typeface="Calibri"/>
                <a:cs typeface="Calibri"/>
                <a:sym typeface="Calibri"/>
              </a:rPr>
              <a:t> | </a:t>
            </a:r>
            <a:r>
              <a:rPr lang="de-DE" sz="1200" b="0" i="0" u="none" strike="noStrike" cap="none" dirty="0" err="1">
                <a:solidFill>
                  <a:schemeClr val="dk1"/>
                </a:solidFill>
                <a:effectLst/>
                <a:latin typeface="Calibri"/>
                <a:ea typeface="Calibri"/>
                <a:cs typeface="Calibri"/>
                <a:sym typeface="Calibri"/>
              </a:rPr>
              <a:t>www.thm.de</a:t>
            </a:r>
            <a:r>
              <a:rPr lang="de-DE" sz="1200" b="0" i="0" u="none" strike="noStrike" cap="none" dirty="0">
                <a:solidFill>
                  <a:schemeClr val="dk1"/>
                </a:solidFill>
                <a:effectLst/>
                <a:latin typeface="Calibri"/>
                <a:ea typeface="Calibri"/>
                <a:cs typeface="Calibri"/>
                <a:sym typeface="Calibri"/>
              </a:rPr>
              <a:t>/</a:t>
            </a:r>
            <a:r>
              <a:rPr lang="de-DE" sz="1200" b="0" i="0" u="none" strike="noStrike" cap="none" dirty="0" err="1">
                <a:solidFill>
                  <a:schemeClr val="dk1"/>
                </a:solidFill>
                <a:effectLst/>
                <a:latin typeface="Calibri"/>
                <a:ea typeface="Calibri"/>
                <a:cs typeface="Calibri"/>
                <a:sym typeface="Calibri"/>
              </a:rPr>
              <a:t>wi</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a:solidFill>
                  <a:schemeClr val="dk1"/>
                </a:solidFill>
                <a:effectLst/>
                <a:latin typeface="Calibri"/>
                <a:ea typeface="Calibri"/>
                <a:cs typeface="Calibri"/>
                <a:sym typeface="Calibri"/>
              </a:rPr>
              <a:t>Tel.: +49 6031 604-5769 </a:t>
            </a:r>
          </a:p>
          <a:p>
            <a:endParaRPr lang="de-DE" sz="1200" b="0" i="0" u="none" strike="noStrike" cap="none" dirty="0">
              <a:solidFill>
                <a:schemeClr val="dk1"/>
              </a:solidFill>
              <a:effectLst/>
              <a:latin typeface="Calibri"/>
              <a:ea typeface="Calibri"/>
              <a:cs typeface="Calibri"/>
              <a:sym typeface="Calibri"/>
            </a:endParaRPr>
          </a:p>
          <a:p>
            <a:r>
              <a:rPr lang="de-DE" sz="1200" b="1" i="0" u="none" strike="noStrike" cap="none" dirty="0">
                <a:solidFill>
                  <a:schemeClr val="dk1"/>
                </a:solidFill>
                <a:effectLst/>
                <a:latin typeface="Calibri"/>
                <a:ea typeface="Calibri"/>
                <a:cs typeface="Calibri"/>
                <a:sym typeface="Calibri"/>
              </a:rPr>
              <a:t>IZT - Institut für Zukunftsstudien und Technologiebewertung gemeinnützige GmbH </a:t>
            </a:r>
          </a:p>
          <a:p>
            <a:r>
              <a:rPr lang="de-DE" sz="1200" b="0" i="0" u="none" strike="noStrike" cap="none" dirty="0">
                <a:solidFill>
                  <a:schemeClr val="dk1"/>
                </a:solidFill>
                <a:effectLst/>
                <a:latin typeface="Calibri"/>
                <a:ea typeface="Calibri"/>
                <a:cs typeface="Calibri"/>
                <a:sym typeface="Calibri"/>
              </a:rPr>
              <a:t>Fachbereich Bildung und Digitale Medien</a:t>
            </a:r>
          </a:p>
          <a:p>
            <a:r>
              <a:rPr lang="de-DE" sz="1200" b="0" i="0" u="none" strike="noStrike" cap="none" dirty="0">
                <a:solidFill>
                  <a:schemeClr val="dk1"/>
                </a:solidFill>
                <a:effectLst/>
                <a:latin typeface="Calibri"/>
                <a:ea typeface="Calibri"/>
                <a:cs typeface="Calibri"/>
                <a:sym typeface="Calibri"/>
              </a:rPr>
              <a:t>Dr. Michael Scharp M.A. </a:t>
            </a:r>
          </a:p>
          <a:p>
            <a:r>
              <a:rPr lang="de-DE" sz="1200" b="0" i="0" u="none" strike="noStrike" cap="none" dirty="0" err="1">
                <a:solidFill>
                  <a:schemeClr val="dk1"/>
                </a:solidFill>
                <a:effectLst/>
                <a:latin typeface="Calibri"/>
                <a:ea typeface="Calibri"/>
                <a:cs typeface="Calibri"/>
                <a:sym typeface="Calibri"/>
              </a:rPr>
              <a:t>m.scharp@izt.de</a:t>
            </a:r>
            <a:r>
              <a:rPr lang="de-DE" sz="1200" b="0" i="0" u="none" strike="noStrike" cap="none" dirty="0">
                <a:solidFill>
                  <a:schemeClr val="dk1"/>
                </a:solidFill>
                <a:effectLst/>
                <a:latin typeface="Calibri"/>
                <a:ea typeface="Calibri"/>
                <a:cs typeface="Calibri"/>
                <a:sym typeface="Calibri"/>
              </a:rPr>
              <a:t> | Web </a:t>
            </a:r>
            <a:r>
              <a:rPr lang="de-DE" sz="1200" b="0" i="0" u="none" strike="noStrike" cap="none" dirty="0" err="1">
                <a:solidFill>
                  <a:schemeClr val="dk1"/>
                </a:solidFill>
                <a:effectLst/>
                <a:latin typeface="Calibri"/>
                <a:ea typeface="Calibri"/>
                <a:cs typeface="Calibri"/>
                <a:sym typeface="Calibri"/>
              </a:rPr>
              <a:t>www.izt.de</a:t>
            </a:r>
            <a:r>
              <a:rPr lang="de-DE" sz="1200" b="0" i="0" u="none" strike="noStrike" cap="none" dirty="0">
                <a:solidFill>
                  <a:schemeClr val="dk1"/>
                </a:solidFill>
                <a:effectLst/>
                <a:latin typeface="Calibri"/>
                <a:ea typeface="Calibri"/>
                <a:cs typeface="Calibri"/>
                <a:sym typeface="Calibri"/>
              </a:rPr>
              <a:t> </a:t>
            </a:r>
          </a:p>
          <a:p>
            <a:r>
              <a:rPr lang="de-DE" sz="1200" b="0" i="0" u="none" strike="noStrike" cap="none" dirty="0">
                <a:solidFill>
                  <a:schemeClr val="dk1"/>
                </a:solidFill>
                <a:effectLst/>
                <a:latin typeface="Calibri"/>
                <a:ea typeface="Calibri"/>
                <a:cs typeface="Calibri"/>
                <a:sym typeface="Calibri"/>
              </a:rPr>
              <a:t>Tel. +49 (0) 30 80 30 88-14 </a:t>
            </a:r>
          </a:p>
          <a:p>
            <a:pPr marL="171450" indent="-171450">
              <a:buFont typeface="Arial" panose="020B0604020202020204" pitchFamily="34" charset="0"/>
              <a:buChar char="•"/>
            </a:pPr>
            <a:endParaRPr lang="de-DE" sz="1200" b="0" i="0" u="none" strike="noStrike" cap="none" dirty="0">
              <a:solidFill>
                <a:schemeClr val="accent1"/>
              </a:solidFill>
              <a:effectLst/>
              <a:latin typeface="Calibri"/>
              <a:ea typeface="Calibri"/>
              <a:cs typeface="Calibri"/>
              <a:sym typeface="Calibri"/>
            </a:endParaRPr>
          </a:p>
          <a:p>
            <a:pPr marL="171450" indent="-171450">
              <a:buFont typeface="Arial" panose="020B0604020202020204" pitchFamily="34" charset="0"/>
              <a:buChar char="•"/>
            </a:pPr>
            <a:endParaRPr lang="de-DE"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138" name="Google Shape;138;p1:notes"/>
          <p:cNvSpPr>
            <a:spLocks noGrp="1" noRot="1" noChangeAspect="1"/>
          </p:cNvSpPr>
          <p:nvPr>
            <p:ph type="sldImg" idx="2"/>
          </p:nvPr>
        </p:nvSpPr>
        <p:spPr>
          <a:xfrm>
            <a:off x="693738" y="549275"/>
            <a:ext cx="5400675" cy="40497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Fußzeilenplatzhalter 1">
            <a:extLst>
              <a:ext uri="{FF2B5EF4-FFF2-40B4-BE49-F238E27FC236}">
                <a16:creationId xmlns:a16="http://schemas.microsoft.com/office/drawing/2014/main" id="{97D6AE3B-6E8C-0C2B-66BF-40991DE2CF7B}"/>
              </a:ext>
            </a:extLst>
          </p:cNvPr>
          <p:cNvSpPr>
            <a:spLocks noGrp="1"/>
          </p:cNvSpPr>
          <p:nvPr>
            <p:ph type="ftr" idx="11"/>
          </p:nvPr>
        </p:nvSpPr>
        <p:spPr/>
        <p:txBody>
          <a:bodyPr/>
          <a:lstStyle/>
          <a:p>
            <a:r>
              <a:rPr lang="de-DE" dirty="0"/>
              <a:t>RessKoRo / IZT / Dr. Michael Scharp</a:t>
            </a:r>
          </a:p>
        </p:txBody>
      </p:sp>
    </p:spTree>
    <p:extLst>
      <p:ext uri="{BB962C8B-B14F-4D97-AF65-F5344CB8AC3E}">
        <p14:creationId xmlns:p14="http://schemas.microsoft.com/office/powerpoint/2010/main" val="13018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92"/>
        <p:cNvGrpSpPr/>
        <p:nvPr/>
      </p:nvGrpSpPr>
      <p:grpSpPr>
        <a:xfrm>
          <a:off x="0" y="0"/>
          <a:ext cx="0" cy="0"/>
          <a:chOff x="0" y="0"/>
          <a:chExt cx="0" cy="0"/>
        </a:xfrm>
      </p:grpSpPr>
      <p:sp>
        <p:nvSpPr>
          <p:cNvPr id="93" name="Google Shape;93;p17"/>
          <p:cNvSpPr txBox="1">
            <a:spLocks noGrp="1"/>
          </p:cNvSpPr>
          <p:nvPr>
            <p:ph type="ctrTitle"/>
          </p:nvPr>
        </p:nvSpPr>
        <p:spPr>
          <a:xfrm>
            <a:off x="2838448" y="1797842"/>
            <a:ext cx="4229100" cy="1923300"/>
          </a:xfrm>
          <a:prstGeom prst="rect">
            <a:avLst/>
          </a:prstGeom>
          <a:solidFill>
            <a:schemeClr val="accent6">
              <a:lumMod val="75000"/>
            </a:schemeClr>
          </a:solid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lt1"/>
              </a:buClr>
              <a:buSzPts val="2400"/>
              <a:buFont typeface="Calibri"/>
              <a:buNone/>
              <a:defRPr sz="3200" b="1" i="0" u="none" strike="noStrike" cap="none">
                <a:solidFill>
                  <a:schemeClr val="bg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94" name="Google Shape;94;p17"/>
          <p:cNvSpPr txBox="1">
            <a:spLocks noGrp="1"/>
          </p:cNvSpPr>
          <p:nvPr>
            <p:ph type="subTitle" idx="1"/>
          </p:nvPr>
        </p:nvSpPr>
        <p:spPr>
          <a:xfrm>
            <a:off x="2838450" y="3793869"/>
            <a:ext cx="5865300" cy="944708"/>
          </a:xfrm>
          <a:prstGeom prst="rect">
            <a:avLst/>
          </a:prstGeom>
          <a:solidFill>
            <a:schemeClr val="accent3">
              <a:lumMod val="60000"/>
              <a:lumOff val="40000"/>
            </a:schemeClr>
          </a:solidFill>
          <a:ln>
            <a:noFill/>
          </a:ln>
        </p:spPr>
        <p:txBody>
          <a:bodyPr spcFirstLastPara="1" wrap="square" lIns="91425" tIns="91425" rIns="91425" bIns="91425" anchor="t" anchorCtr="0">
            <a:noAutofit/>
          </a:bodyPr>
          <a:lstStyle>
            <a:lvl1pPr marR="0" lvl="0" algn="l">
              <a:lnSpc>
                <a:spcPct val="100000"/>
              </a:lnSpc>
              <a:spcBef>
                <a:spcPts val="280"/>
              </a:spcBef>
              <a:spcAft>
                <a:spcPts val="0"/>
              </a:spcAft>
              <a:buClr>
                <a:schemeClr val="lt1"/>
              </a:buClr>
              <a:buSzPts val="1400"/>
              <a:buFont typeface="Noto Sans Symbols"/>
              <a:buNone/>
              <a:defRPr sz="2400" b="1" i="0" u="none" strike="noStrike" cap="none">
                <a:solidFill>
                  <a:schemeClr val="tx1"/>
                </a:solidFill>
                <a:latin typeface="Calibri"/>
                <a:ea typeface="Calibri"/>
                <a:cs typeface="Calibri"/>
                <a:sym typeface="Calibri"/>
              </a:defRPr>
            </a:lvl1pPr>
            <a:lvl2pPr marR="0" lvl="1" algn="ctr">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2pPr>
            <a:lvl3pPr marR="0" lvl="2" algn="ctr">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R="0" lvl="3" algn="ctr">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R="0" lvl="4" algn="ctr">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9" name="Google Shape;99;p17"/>
          <p:cNvSpPr/>
          <p:nvPr/>
        </p:nvSpPr>
        <p:spPr>
          <a:xfrm>
            <a:off x="102175" y="6359125"/>
            <a:ext cx="3233700" cy="462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100" name="Google Shape;100;p17"/>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6" name="Google Shape;49;p18"/>
          <p:cNvSpPr txBox="1"/>
          <p:nvPr userDrawn="1"/>
        </p:nvSpPr>
        <p:spPr>
          <a:xfrm>
            <a:off x="149525" y="6388025"/>
            <a:ext cx="3000000"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de-DE" sz="1100" b="0" i="0" u="none" strike="noStrike" cap="none" dirty="0">
                <a:solidFill>
                  <a:srgbClr val="606060"/>
                </a:solidFill>
                <a:latin typeface="Calibri"/>
                <a:ea typeface="Calibri"/>
                <a:cs typeface="Calibri"/>
                <a:sym typeface="Calibri"/>
              </a:rPr>
              <a:t>Dr. Michael Scharp / RessKoRo</a:t>
            </a:r>
            <a:endParaRPr sz="1400" b="0" i="0" u="none" strike="noStrike" cap="none" dirty="0">
              <a:solidFill>
                <a:srgbClr val="60606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tandard Ganze Seite ">
  <p:cSld name="Leer_1">
    <p:spTree>
      <p:nvGrpSpPr>
        <p:cNvPr id="1" name="Shape 54"/>
        <p:cNvGrpSpPr/>
        <p:nvPr/>
      </p:nvGrpSpPr>
      <p:grpSpPr>
        <a:xfrm>
          <a:off x="0" y="0"/>
          <a:ext cx="0" cy="0"/>
          <a:chOff x="0" y="0"/>
          <a:chExt cx="0" cy="0"/>
        </a:xfrm>
      </p:grpSpPr>
      <p:sp>
        <p:nvSpPr>
          <p:cNvPr id="56" name="Google Shape;56;gc0987488d5_0_264"/>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57" name="Google Shape;57;gc0987488d5_0_264"/>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gc0987488d5_0_264"/>
          <p:cNvSpPr txBox="1">
            <a:spLocks noGrp="1"/>
          </p:cNvSpPr>
          <p:nvPr>
            <p:ph type="body" idx="2"/>
          </p:nvPr>
        </p:nvSpPr>
        <p:spPr>
          <a:xfrm>
            <a:off x="106375" y="1260000"/>
            <a:ext cx="8829200" cy="4906691"/>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400"/>
              </a:spcBef>
              <a:spcAft>
                <a:spcPts val="0"/>
              </a:spcAft>
              <a:buSzPts val="1400"/>
              <a:buFont typeface="Arial"/>
              <a:buChar char="•"/>
              <a:defRPr b="0" i="0" u="none" strike="noStrike" cap="none">
                <a:latin typeface="Calibri"/>
                <a:ea typeface="Calibri"/>
                <a:cs typeface="Calibri"/>
                <a:sym typeface="Calibri"/>
              </a:defRPr>
            </a:lvl6pPr>
            <a:lvl7pPr marL="3200400" marR="0" lvl="6" indent="-304800" algn="l">
              <a:lnSpc>
                <a:spcPct val="100000"/>
              </a:lnSpc>
              <a:spcBef>
                <a:spcPts val="400"/>
              </a:spcBef>
              <a:spcAft>
                <a:spcPts val="0"/>
              </a:spcAft>
              <a:buSzPts val="1200"/>
              <a:buFont typeface="Arial"/>
              <a:buChar char="•"/>
              <a:defRPr sz="1200" b="0" i="0" u="none" strike="noStrike" cap="none">
                <a:latin typeface="Calibri"/>
                <a:ea typeface="Calibri"/>
                <a:cs typeface="Calibri"/>
                <a:sym typeface="Calibri"/>
              </a:defRPr>
            </a:lvl7pPr>
            <a:lvl8pPr marL="3657600" marR="0" lvl="7" indent="-292100" algn="l">
              <a:lnSpc>
                <a:spcPct val="100000"/>
              </a:lnSpc>
              <a:spcBef>
                <a:spcPts val="400"/>
              </a:spcBef>
              <a:spcAft>
                <a:spcPts val="0"/>
              </a:spcAft>
              <a:buSzPts val="1000"/>
              <a:buFont typeface="Arial"/>
              <a:buChar char="•"/>
              <a:defRPr sz="1000" b="0" i="0" u="none" strike="noStrike" cap="none">
                <a:latin typeface="Calibri"/>
                <a:ea typeface="Calibri"/>
                <a:cs typeface="Calibri"/>
                <a:sym typeface="Calibri"/>
              </a:defRPr>
            </a:lvl8pPr>
            <a:lvl9pPr marL="4114800" marR="0" lvl="8" indent="-285750" algn="l">
              <a:lnSpc>
                <a:spcPct val="100000"/>
              </a:lnSpc>
              <a:spcBef>
                <a:spcPts val="400"/>
              </a:spcBef>
              <a:spcAft>
                <a:spcPts val="0"/>
              </a:spcAft>
              <a:buSzPts val="900"/>
              <a:buFont typeface="Arial"/>
              <a:buChar char="•"/>
              <a:defRPr sz="900" b="0" i="0" u="none" strike="noStrike" cap="none">
                <a:latin typeface="Calibri"/>
                <a:ea typeface="Calibri"/>
                <a:cs typeface="Calibri"/>
                <a:sym typeface="Calibri"/>
              </a:defRPr>
            </a:lvl9pPr>
          </a:lstStyle>
          <a:p>
            <a:endParaRPr/>
          </a:p>
        </p:txBody>
      </p:sp>
      <p:sp>
        <p:nvSpPr>
          <p:cNvPr id="59" name="Google Shape;59;gc0987488d5_0_264"/>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andard Ganze Seite " preserve="1">
  <p:cSld name="Notizen">
    <p:spTree>
      <p:nvGrpSpPr>
        <p:cNvPr id="1" name="Shape 54"/>
        <p:cNvGrpSpPr/>
        <p:nvPr/>
      </p:nvGrpSpPr>
      <p:grpSpPr>
        <a:xfrm>
          <a:off x="0" y="0"/>
          <a:ext cx="0" cy="0"/>
          <a:chOff x="0" y="0"/>
          <a:chExt cx="0" cy="0"/>
        </a:xfrm>
      </p:grpSpPr>
      <p:sp>
        <p:nvSpPr>
          <p:cNvPr id="56" name="Google Shape;56;gc0987488d5_0_264"/>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57" name="Google Shape;57;gc0987488d5_0_264"/>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gc0987488d5_0_264"/>
          <p:cNvSpPr txBox="1">
            <a:spLocks noGrp="1"/>
          </p:cNvSpPr>
          <p:nvPr>
            <p:ph type="body" idx="2"/>
          </p:nvPr>
        </p:nvSpPr>
        <p:spPr>
          <a:xfrm>
            <a:off x="106375" y="1260000"/>
            <a:ext cx="8829200" cy="4906691"/>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400"/>
              </a:spcBef>
              <a:spcAft>
                <a:spcPts val="0"/>
              </a:spcAft>
              <a:buSzPts val="1400"/>
              <a:buFont typeface="Arial"/>
              <a:buChar char="•"/>
              <a:defRPr b="0" i="0" u="none" strike="noStrike" cap="none">
                <a:latin typeface="Calibri"/>
                <a:ea typeface="Calibri"/>
                <a:cs typeface="Calibri"/>
                <a:sym typeface="Calibri"/>
              </a:defRPr>
            </a:lvl6pPr>
            <a:lvl7pPr marL="3200400" marR="0" lvl="6" indent="-304800" algn="l">
              <a:lnSpc>
                <a:spcPct val="100000"/>
              </a:lnSpc>
              <a:spcBef>
                <a:spcPts val="400"/>
              </a:spcBef>
              <a:spcAft>
                <a:spcPts val="0"/>
              </a:spcAft>
              <a:buSzPts val="1200"/>
              <a:buFont typeface="Arial"/>
              <a:buChar char="•"/>
              <a:defRPr sz="1200" b="0" i="0" u="none" strike="noStrike" cap="none">
                <a:latin typeface="Calibri"/>
                <a:ea typeface="Calibri"/>
                <a:cs typeface="Calibri"/>
                <a:sym typeface="Calibri"/>
              </a:defRPr>
            </a:lvl7pPr>
            <a:lvl8pPr marL="3657600" marR="0" lvl="7" indent="-292100" algn="l">
              <a:lnSpc>
                <a:spcPct val="100000"/>
              </a:lnSpc>
              <a:spcBef>
                <a:spcPts val="400"/>
              </a:spcBef>
              <a:spcAft>
                <a:spcPts val="0"/>
              </a:spcAft>
              <a:buSzPts val="1000"/>
              <a:buFont typeface="Arial"/>
              <a:buChar char="•"/>
              <a:defRPr sz="1000" b="0" i="0" u="none" strike="noStrike" cap="none">
                <a:latin typeface="Calibri"/>
                <a:ea typeface="Calibri"/>
                <a:cs typeface="Calibri"/>
                <a:sym typeface="Calibri"/>
              </a:defRPr>
            </a:lvl8pPr>
            <a:lvl9pPr marL="4114800" marR="0" lvl="8" indent="-285750" algn="l">
              <a:lnSpc>
                <a:spcPct val="100000"/>
              </a:lnSpc>
              <a:spcBef>
                <a:spcPts val="400"/>
              </a:spcBef>
              <a:spcAft>
                <a:spcPts val="0"/>
              </a:spcAft>
              <a:buSzPts val="900"/>
              <a:buFont typeface="Arial"/>
              <a:buChar char="•"/>
              <a:defRPr sz="900" b="0" i="0" u="none" strike="noStrike" cap="none">
                <a:latin typeface="Calibri"/>
                <a:ea typeface="Calibri"/>
                <a:cs typeface="Calibri"/>
                <a:sym typeface="Calibri"/>
              </a:defRPr>
            </a:lvl9pPr>
          </a:lstStyle>
          <a:p>
            <a:endParaRPr/>
          </a:p>
        </p:txBody>
      </p:sp>
      <p:sp>
        <p:nvSpPr>
          <p:cNvPr id="59" name="Google Shape;59;gc0987488d5_0_264"/>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2" name="Abgerundetes Rechteck 1"/>
          <p:cNvSpPr/>
          <p:nvPr userDrawn="1"/>
        </p:nvSpPr>
        <p:spPr>
          <a:xfrm>
            <a:off x="3763926" y="132050"/>
            <a:ext cx="2435449" cy="10440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Notizen</a:t>
            </a:r>
            <a:r>
              <a:rPr lang="de-DE" sz="2800" b="1" baseline="0" dirty="0"/>
              <a:t> und Korrekturen</a:t>
            </a:r>
            <a:endParaRPr lang="de-DE" sz="2800" b="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andard Ganze Seite " preserve="1" userDrawn="1">
  <p:cSld name="Ganze Seite Inhalte">
    <p:spTree>
      <p:nvGrpSpPr>
        <p:cNvPr id="1" name="Shape 54"/>
        <p:cNvGrpSpPr/>
        <p:nvPr/>
      </p:nvGrpSpPr>
      <p:grpSpPr>
        <a:xfrm>
          <a:off x="0" y="0"/>
          <a:ext cx="0" cy="0"/>
          <a:chOff x="0" y="0"/>
          <a:chExt cx="0" cy="0"/>
        </a:xfrm>
      </p:grpSpPr>
      <p:sp>
        <p:nvSpPr>
          <p:cNvPr id="56" name="Google Shape;56;gc0987488d5_0_264"/>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57" name="Google Shape;57;gc0987488d5_0_264"/>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gc0987488d5_0_264"/>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5" name="Inhaltsplatzhalter 4"/>
          <p:cNvSpPr>
            <a:spLocks noGrp="1"/>
          </p:cNvSpPr>
          <p:nvPr>
            <p:ph sz="quarter" idx="13"/>
          </p:nvPr>
        </p:nvSpPr>
        <p:spPr>
          <a:xfrm>
            <a:off x="106363" y="1260475"/>
            <a:ext cx="8912225" cy="4906963"/>
          </a:xfrm>
          <a:prstGeom prst="rect">
            <a:avLst/>
          </a:prstGeom>
        </p:spPr>
        <p:txBody>
          <a:bodyPr/>
          <a:lstStyle>
            <a:lvl1pPr marL="266700" indent="-190500">
              <a:tabLst/>
              <a:defRPr/>
            </a:lvl1pPr>
            <a:lvl2pPr marL="450850" indent="-190500">
              <a:tabLst/>
              <a:defRPr/>
            </a:lvl2pPr>
            <a:lvl3pPr marL="1071563" indent="-381000">
              <a:tabLst/>
              <a:defRPr/>
            </a:lvl3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be Seite bereinig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980ECB-2C54-4AB6-903A-7547384CFCE7}"/>
              </a:ext>
            </a:extLst>
          </p:cNvPr>
          <p:cNvSpPr>
            <a:spLocks noGrp="1"/>
          </p:cNvSpPr>
          <p:nvPr>
            <p:ph type="title"/>
          </p:nvPr>
        </p:nvSpPr>
        <p:spPr/>
        <p:txBody>
          <a:bodyPr/>
          <a:lstStyle/>
          <a:p>
            <a:r>
              <a:rPr lang="de-DE"/>
              <a:t>Mastertitelformat bearbeiten</a:t>
            </a:r>
          </a:p>
        </p:txBody>
      </p:sp>
      <p:sp>
        <p:nvSpPr>
          <p:cNvPr id="3" name="Foliennummernplatzhalter 2">
            <a:extLst>
              <a:ext uri="{FF2B5EF4-FFF2-40B4-BE49-F238E27FC236}">
                <a16:creationId xmlns:a16="http://schemas.microsoft.com/office/drawing/2014/main" id="{04D85AE3-EF6E-4084-818F-6B45E3458DA2}"/>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‹Nr.›</a:t>
            </a:fld>
            <a:endParaRPr lang="de-DE" dirty="0"/>
          </a:p>
        </p:txBody>
      </p:sp>
      <p:sp>
        <p:nvSpPr>
          <p:cNvPr id="4" name="Google Shape;83;ge5e753a8b8_5_241">
            <a:extLst>
              <a:ext uri="{FF2B5EF4-FFF2-40B4-BE49-F238E27FC236}">
                <a16:creationId xmlns:a16="http://schemas.microsoft.com/office/drawing/2014/main" id="{82B1B2B0-8711-42F0-B373-1BB079856844}"/>
              </a:ext>
            </a:extLst>
          </p:cNvPr>
          <p:cNvSpPr txBox="1">
            <a:spLocks noGrp="1"/>
          </p:cNvSpPr>
          <p:nvPr>
            <p:ph type="body" idx="2"/>
          </p:nvPr>
        </p:nvSpPr>
        <p:spPr>
          <a:xfrm>
            <a:off x="106375" y="1259999"/>
            <a:ext cx="4392000" cy="4977767"/>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endParaRPr/>
          </a:p>
        </p:txBody>
      </p:sp>
      <p:sp>
        <p:nvSpPr>
          <p:cNvPr id="5" name="Google Shape;82;ge5e753a8b8_5_241">
            <a:extLst>
              <a:ext uri="{FF2B5EF4-FFF2-40B4-BE49-F238E27FC236}">
                <a16:creationId xmlns:a16="http://schemas.microsoft.com/office/drawing/2014/main" id="{F29AA2B8-2E89-4E47-B8E9-EC1E49B85D22}"/>
              </a:ext>
            </a:extLst>
          </p:cNvPr>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272191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tandard - Zwei Inhalte" preserve="1" userDrawn="1">
  <p:cSld name="Text - Diagramm">
    <p:spTree>
      <p:nvGrpSpPr>
        <p:cNvPr id="1" name="Shape 85"/>
        <p:cNvGrpSpPr/>
        <p:nvPr/>
      </p:nvGrpSpPr>
      <p:grpSpPr>
        <a:xfrm>
          <a:off x="0" y="0"/>
          <a:ext cx="0" cy="0"/>
          <a:chOff x="0" y="0"/>
          <a:chExt cx="0" cy="0"/>
        </a:xfrm>
      </p:grpSpPr>
      <p:sp>
        <p:nvSpPr>
          <p:cNvPr id="87" name="Google Shape;87;ge5e753a8b8_5_320"/>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88" name="Google Shape;88;ge5e753a8b8_5_320"/>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ge5e753a8b8_5_320"/>
          <p:cNvSpPr txBox="1">
            <a:spLocks noGrp="1"/>
          </p:cNvSpPr>
          <p:nvPr>
            <p:ph type="body" idx="2"/>
          </p:nvPr>
        </p:nvSpPr>
        <p:spPr>
          <a:xfrm>
            <a:off x="106375" y="1260000"/>
            <a:ext cx="4392000" cy="4970678"/>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endParaRPr/>
          </a:p>
        </p:txBody>
      </p:sp>
      <p:sp>
        <p:nvSpPr>
          <p:cNvPr id="91" name="Google Shape;91;ge5e753a8b8_5_320"/>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3" name="Diagrammplatzhalter 2"/>
          <p:cNvSpPr>
            <a:spLocks noGrp="1"/>
          </p:cNvSpPr>
          <p:nvPr>
            <p:ph type="chart" sz="quarter" idx="13"/>
          </p:nvPr>
        </p:nvSpPr>
        <p:spPr>
          <a:xfrm>
            <a:off x="4626425" y="1260000"/>
            <a:ext cx="4392000" cy="4970938"/>
          </a:xfrm>
          <a:prstGeom prst="rect">
            <a:avLst/>
          </a:prstGeom>
        </p:spPr>
        <p:txBody>
          <a:bodyPr/>
          <a:lstStyle/>
          <a:p>
            <a:endParaRPr lang="de-D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andard - Zwei Inhalte" preserve="1" userDrawn="1">
  <p:cSld name="Text Tabelle">
    <p:spTree>
      <p:nvGrpSpPr>
        <p:cNvPr id="1" name="Shape 85"/>
        <p:cNvGrpSpPr/>
        <p:nvPr/>
      </p:nvGrpSpPr>
      <p:grpSpPr>
        <a:xfrm>
          <a:off x="0" y="0"/>
          <a:ext cx="0" cy="0"/>
          <a:chOff x="0" y="0"/>
          <a:chExt cx="0" cy="0"/>
        </a:xfrm>
      </p:grpSpPr>
      <p:sp>
        <p:nvSpPr>
          <p:cNvPr id="87" name="Google Shape;87;ge5e753a8b8_5_320"/>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88" name="Google Shape;88;ge5e753a8b8_5_320"/>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ge5e753a8b8_5_320"/>
          <p:cNvSpPr txBox="1">
            <a:spLocks noGrp="1"/>
          </p:cNvSpPr>
          <p:nvPr>
            <p:ph type="body" idx="2"/>
          </p:nvPr>
        </p:nvSpPr>
        <p:spPr>
          <a:xfrm>
            <a:off x="106375" y="1260000"/>
            <a:ext cx="4392000" cy="4970678"/>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endParaRPr/>
          </a:p>
        </p:txBody>
      </p:sp>
      <p:sp>
        <p:nvSpPr>
          <p:cNvPr id="91" name="Google Shape;91;ge5e753a8b8_5_320"/>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11" name="Inhaltsplatzhalter 4">
            <a:extLst>
              <a:ext uri="{FF2B5EF4-FFF2-40B4-BE49-F238E27FC236}">
                <a16:creationId xmlns:a16="http://schemas.microsoft.com/office/drawing/2014/main" id="{20ECA87A-B6F2-48D5-B7AA-3FE46FA565BC}"/>
              </a:ext>
            </a:extLst>
          </p:cNvPr>
          <p:cNvSpPr>
            <a:spLocks noGrp="1"/>
          </p:cNvSpPr>
          <p:nvPr>
            <p:ph sz="quarter" idx="14"/>
          </p:nvPr>
        </p:nvSpPr>
        <p:spPr>
          <a:xfrm>
            <a:off x="4626425" y="1260000"/>
            <a:ext cx="4392000" cy="4970678"/>
          </a:xfrm>
          <a:prstGeom prst="rect">
            <a:avLst/>
          </a:prstGeom>
        </p:spPr>
        <p:txBody>
          <a:bodyPr/>
          <a:lstStyle/>
          <a:p>
            <a:pPr lvl="0"/>
            <a:r>
              <a:rPr lang="de-DE"/>
              <a:t>Mastertextformat bearbeiten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ndard - Zwei Inhalte" preserve="1" userDrawn="1">
  <p:cSld name="QR-Code und Frage">
    <p:spTree>
      <p:nvGrpSpPr>
        <p:cNvPr id="1" name="Shape 85"/>
        <p:cNvGrpSpPr/>
        <p:nvPr/>
      </p:nvGrpSpPr>
      <p:grpSpPr>
        <a:xfrm>
          <a:off x="0" y="0"/>
          <a:ext cx="0" cy="0"/>
          <a:chOff x="0" y="0"/>
          <a:chExt cx="0" cy="0"/>
        </a:xfrm>
      </p:grpSpPr>
      <p:sp>
        <p:nvSpPr>
          <p:cNvPr id="87" name="Google Shape;87;ge5e753a8b8_5_320"/>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88" name="Google Shape;88;ge5e753a8b8_5_320"/>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ge5e753a8b8_5_320"/>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11" name="Inhaltsplatzhalter 4">
            <a:extLst>
              <a:ext uri="{FF2B5EF4-FFF2-40B4-BE49-F238E27FC236}">
                <a16:creationId xmlns:a16="http://schemas.microsoft.com/office/drawing/2014/main" id="{20ECA87A-B6F2-48D5-B7AA-3FE46FA565BC}"/>
              </a:ext>
            </a:extLst>
          </p:cNvPr>
          <p:cNvSpPr>
            <a:spLocks noGrp="1"/>
          </p:cNvSpPr>
          <p:nvPr>
            <p:ph sz="quarter" idx="14"/>
          </p:nvPr>
        </p:nvSpPr>
        <p:spPr>
          <a:xfrm>
            <a:off x="0" y="1264024"/>
            <a:ext cx="5187823" cy="4966653"/>
          </a:xfrm>
          <a:prstGeom prst="rect">
            <a:avLst/>
          </a:prstGeom>
        </p:spPr>
        <p:txBody>
          <a:bodyPr/>
          <a:lstStyle/>
          <a:p>
            <a:pPr lvl="0"/>
            <a:r>
              <a:rPr lang="de-DE"/>
              <a:t>Mastertextformat bearbeiten</a:t>
            </a:r>
          </a:p>
        </p:txBody>
      </p:sp>
      <p:sp>
        <p:nvSpPr>
          <p:cNvPr id="7" name="Google Shape;179;g11b5e0d199f_0_138">
            <a:extLst>
              <a:ext uri="{FF2B5EF4-FFF2-40B4-BE49-F238E27FC236}">
                <a16:creationId xmlns:a16="http://schemas.microsoft.com/office/drawing/2014/main" id="{CAF03DF6-C161-40FA-AFAF-067D1D5D40D3}"/>
              </a:ext>
            </a:extLst>
          </p:cNvPr>
          <p:cNvSpPr/>
          <p:nvPr userDrawn="1"/>
        </p:nvSpPr>
        <p:spPr>
          <a:xfrm>
            <a:off x="5188100" y="4694225"/>
            <a:ext cx="3608100" cy="1306800"/>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700" b="1" dirty="0">
                <a:solidFill>
                  <a:srgbClr val="FFFFFF"/>
                </a:solidFill>
              </a:rPr>
              <a:t>Vor der Auswertung den Präsentationsmodus ausschalten. Aktualisieren nicht vergessen!</a:t>
            </a:r>
            <a:endParaRPr sz="1700" b="1" dirty="0">
              <a:solidFill>
                <a:srgbClr val="FFFFFF"/>
              </a:solidFill>
            </a:endParaRPr>
          </a:p>
        </p:txBody>
      </p:sp>
      <p:sp>
        <p:nvSpPr>
          <p:cNvPr id="8" name="Google Shape;180;g11b5e0d199f_0_138">
            <a:extLst>
              <a:ext uri="{FF2B5EF4-FFF2-40B4-BE49-F238E27FC236}">
                <a16:creationId xmlns:a16="http://schemas.microsoft.com/office/drawing/2014/main" id="{59EFF329-2D4F-4312-B7F9-8369A9C32114}"/>
              </a:ext>
            </a:extLst>
          </p:cNvPr>
          <p:cNvSpPr/>
          <p:nvPr userDrawn="1"/>
        </p:nvSpPr>
        <p:spPr>
          <a:xfrm>
            <a:off x="5188100" y="1602125"/>
            <a:ext cx="3608100" cy="2892900"/>
          </a:xfrm>
          <a:prstGeom prst="roundRect">
            <a:avLst>
              <a:gd name="adj" fmla="val 16667"/>
            </a:avLst>
          </a:prstGeom>
          <a:solidFill>
            <a:schemeClr val="accent6">
              <a:lumMod val="60000"/>
              <a:lumOff val="4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lang="de-DE" dirty="0">
              <a:solidFill>
                <a:schemeClr val="lt1"/>
              </a:solidFill>
            </a:endParaRPr>
          </a:p>
        </p:txBody>
      </p:sp>
      <p:sp>
        <p:nvSpPr>
          <p:cNvPr id="3" name="Textplatzhalter 2">
            <a:extLst>
              <a:ext uri="{FF2B5EF4-FFF2-40B4-BE49-F238E27FC236}">
                <a16:creationId xmlns:a16="http://schemas.microsoft.com/office/drawing/2014/main" id="{5116A220-641C-42B1-96E9-CDF87777924F}"/>
              </a:ext>
            </a:extLst>
          </p:cNvPr>
          <p:cNvSpPr>
            <a:spLocks noGrp="1"/>
          </p:cNvSpPr>
          <p:nvPr>
            <p:ph type="body" sz="quarter" idx="15"/>
          </p:nvPr>
        </p:nvSpPr>
        <p:spPr>
          <a:xfrm>
            <a:off x="5187963" y="1602125"/>
            <a:ext cx="3608376" cy="2893675"/>
          </a:xfrm>
          <a:prstGeom prst="rect">
            <a:avLst/>
          </a:prstGeom>
        </p:spPr>
        <p:txBody>
          <a:bodyPr anchor="ctr"/>
          <a:lstStyle>
            <a:lvl1pPr marL="76200" indent="0" algn="ctr">
              <a:buNone/>
              <a:defRPr b="1">
                <a:solidFill>
                  <a:schemeClr val="bg1"/>
                </a:solidFill>
              </a:defRPr>
            </a:lvl1pPr>
          </a:lstStyle>
          <a:p>
            <a:pPr lvl="0"/>
            <a:r>
              <a:rPr lang="de-DE"/>
              <a:t>Mastertextformat bearbeiten</a:t>
            </a:r>
          </a:p>
        </p:txBody>
      </p:sp>
    </p:spTree>
    <p:extLst>
      <p:ext uri="{BB962C8B-B14F-4D97-AF65-F5344CB8AC3E}">
        <p14:creationId xmlns:p14="http://schemas.microsoft.com/office/powerpoint/2010/main" val="368366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tandard - leer ">
  <p:cSld name="Leer_1_1_2_1">
    <p:spTree>
      <p:nvGrpSpPr>
        <p:cNvPr id="1" name="Shape 67"/>
        <p:cNvGrpSpPr/>
        <p:nvPr/>
      </p:nvGrpSpPr>
      <p:grpSpPr>
        <a:xfrm>
          <a:off x="0" y="0"/>
          <a:ext cx="0" cy="0"/>
          <a:chOff x="0" y="0"/>
          <a:chExt cx="0" cy="0"/>
        </a:xfrm>
      </p:grpSpPr>
      <p:sp>
        <p:nvSpPr>
          <p:cNvPr id="69" name="Google Shape;69;ge5e753a8b8_5_342"/>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70" name="Google Shape;70;ge5e753a8b8_5_342"/>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ge5e753a8b8_5_342"/>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tandard - leer " preserve="1" userDrawn="1">
  <p:cSld name="Zwischenfolie">
    <p:spTree>
      <p:nvGrpSpPr>
        <p:cNvPr id="1" name="Shape 67"/>
        <p:cNvGrpSpPr/>
        <p:nvPr/>
      </p:nvGrpSpPr>
      <p:grpSpPr>
        <a:xfrm>
          <a:off x="0" y="0"/>
          <a:ext cx="0" cy="0"/>
          <a:chOff x="0" y="0"/>
          <a:chExt cx="0" cy="0"/>
        </a:xfrm>
      </p:grpSpPr>
      <p:sp>
        <p:nvSpPr>
          <p:cNvPr id="6" name="Abgerundetes Rechteck 5"/>
          <p:cNvSpPr/>
          <p:nvPr userDrawn="1"/>
        </p:nvSpPr>
        <p:spPr>
          <a:xfrm>
            <a:off x="106375" y="1666672"/>
            <a:ext cx="4653693" cy="41504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Google Shape;69;ge5e753a8b8_5_342"/>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70" name="Google Shape;70;ge5e753a8b8_5_342"/>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ge5e753a8b8_5_342"/>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3" name="Textplatzhalter 2"/>
          <p:cNvSpPr>
            <a:spLocks noGrp="1"/>
          </p:cNvSpPr>
          <p:nvPr>
            <p:ph type="body" sz="quarter" idx="13"/>
          </p:nvPr>
        </p:nvSpPr>
        <p:spPr>
          <a:xfrm>
            <a:off x="265113" y="1809345"/>
            <a:ext cx="4352925" cy="3754876"/>
          </a:xfrm>
          <a:prstGeom prst="rect">
            <a:avLst/>
          </a:prstGeom>
        </p:spPr>
        <p:txBody>
          <a:bodyPr anchor="ctr"/>
          <a:lstStyle>
            <a:lvl1pPr marL="6350" indent="0" algn="ctr">
              <a:buNone/>
              <a:tabLst/>
              <a:defRPr sz="3200" b="1">
                <a:solidFill>
                  <a:schemeClr val="bg1"/>
                </a:solidFill>
              </a:defRPr>
            </a:lvl1pPr>
            <a:lvl2pPr marL="6350" indent="0" algn="ctr">
              <a:buNone/>
              <a:tabLst/>
              <a:defRPr sz="2000">
                <a:solidFill>
                  <a:schemeClr val="bg1"/>
                </a:solidFill>
              </a:defRPr>
            </a:lvl2pPr>
          </a:lstStyle>
          <a:p>
            <a:pPr lvl="0"/>
            <a:r>
              <a:rPr lang="de-DE"/>
              <a:t>Mastertextformat bearbeiten</a:t>
            </a:r>
          </a:p>
          <a:p>
            <a:pPr lvl="1"/>
            <a:r>
              <a:rPr lang="de-DE"/>
              <a:t>Zweite Ebene</a:t>
            </a:r>
          </a:p>
        </p:txBody>
      </p:sp>
      <p:sp>
        <p:nvSpPr>
          <p:cNvPr id="5" name="Inhaltsplatzhalter 4"/>
          <p:cNvSpPr>
            <a:spLocks noGrp="1"/>
          </p:cNvSpPr>
          <p:nvPr>
            <p:ph sz="quarter" idx="14"/>
          </p:nvPr>
        </p:nvSpPr>
        <p:spPr>
          <a:xfrm>
            <a:off x="4918806" y="1809345"/>
            <a:ext cx="4029932" cy="3754876"/>
          </a:xfrm>
          <a:prstGeom prst="rect">
            <a:avLst/>
          </a:prstGeom>
        </p:spPr>
        <p:txBody>
          <a:bodyPr/>
          <a:lstStyle/>
          <a:p>
            <a:pPr lvl="0"/>
            <a:r>
              <a:rPr lang="de-DE"/>
              <a:t>Mastertextformat bearbeiten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tandard Halbe Seite   1">
  <p:cSld name="Standard Halbe Seite   1">
    <p:spTree>
      <p:nvGrpSpPr>
        <p:cNvPr id="1" name="Shape 86"/>
        <p:cNvGrpSpPr/>
        <p:nvPr/>
      </p:nvGrpSpPr>
      <p:grpSpPr>
        <a:xfrm>
          <a:off x="0" y="0"/>
          <a:ext cx="0" cy="0"/>
          <a:chOff x="0" y="0"/>
          <a:chExt cx="0" cy="0"/>
        </a:xfrm>
      </p:grpSpPr>
      <p:pic>
        <p:nvPicPr>
          <p:cNvPr id="87" name="Google Shape;87;g11b5e0d199f_0_999"/>
          <p:cNvPicPr preferRelativeResize="0"/>
          <p:nvPr/>
        </p:nvPicPr>
        <p:blipFill rotWithShape="1">
          <a:blip r:embed="rId2">
            <a:alphaModFix/>
          </a:blip>
          <a:srcRect/>
          <a:stretch/>
        </p:blipFill>
        <p:spPr>
          <a:xfrm>
            <a:off x="4089400" y="3276600"/>
            <a:ext cx="965198" cy="292100"/>
          </a:xfrm>
          <a:prstGeom prst="rect">
            <a:avLst/>
          </a:prstGeom>
          <a:noFill/>
          <a:ln>
            <a:noFill/>
          </a:ln>
        </p:spPr>
      </p:pic>
      <p:pic>
        <p:nvPicPr>
          <p:cNvPr id="88" name="Google Shape;88;g11b5e0d199f_0_999"/>
          <p:cNvPicPr preferRelativeResize="0"/>
          <p:nvPr/>
        </p:nvPicPr>
        <p:blipFill rotWithShape="1">
          <a:blip r:embed="rId2">
            <a:alphaModFix/>
          </a:blip>
          <a:srcRect/>
          <a:stretch/>
        </p:blipFill>
        <p:spPr>
          <a:xfrm>
            <a:off x="4089400" y="3276600"/>
            <a:ext cx="965198" cy="292100"/>
          </a:xfrm>
          <a:prstGeom prst="rect">
            <a:avLst/>
          </a:prstGeom>
          <a:noFill/>
          <a:ln>
            <a:noFill/>
          </a:ln>
        </p:spPr>
      </p:pic>
      <p:pic>
        <p:nvPicPr>
          <p:cNvPr id="89" name="Google Shape;89;g11b5e0d199f_0_999"/>
          <p:cNvPicPr preferRelativeResize="0"/>
          <p:nvPr/>
        </p:nvPicPr>
        <p:blipFill rotWithShape="1">
          <a:blip r:embed="rId2">
            <a:alphaModFix/>
          </a:blip>
          <a:srcRect/>
          <a:stretch/>
        </p:blipFill>
        <p:spPr>
          <a:xfrm>
            <a:off x="4089400" y="3276600"/>
            <a:ext cx="965198" cy="292100"/>
          </a:xfrm>
          <a:prstGeom prst="rect">
            <a:avLst/>
          </a:prstGeom>
          <a:noFill/>
          <a:ln>
            <a:noFill/>
          </a:ln>
        </p:spPr>
      </p:pic>
      <p:pic>
        <p:nvPicPr>
          <p:cNvPr id="90" name="Google Shape;90;g11b5e0d199f_0_999"/>
          <p:cNvPicPr preferRelativeResize="0"/>
          <p:nvPr/>
        </p:nvPicPr>
        <p:blipFill rotWithShape="1">
          <a:blip r:embed="rId2">
            <a:alphaModFix/>
          </a:blip>
          <a:srcRect/>
          <a:stretch/>
        </p:blipFill>
        <p:spPr>
          <a:xfrm>
            <a:off x="4089400" y="3276600"/>
            <a:ext cx="965198" cy="292100"/>
          </a:xfrm>
          <a:prstGeom prst="rect">
            <a:avLst/>
          </a:prstGeom>
          <a:noFill/>
          <a:ln>
            <a:noFill/>
          </a:ln>
        </p:spPr>
      </p:pic>
      <p:pic>
        <p:nvPicPr>
          <p:cNvPr id="91" name="Google Shape;91;g11b5e0d199f_0_999"/>
          <p:cNvPicPr preferRelativeResize="0"/>
          <p:nvPr/>
        </p:nvPicPr>
        <p:blipFill rotWithShape="1">
          <a:blip r:embed="rId3">
            <a:alphaModFix/>
          </a:blip>
          <a:srcRect/>
          <a:stretch/>
        </p:blipFill>
        <p:spPr>
          <a:xfrm>
            <a:off x="4025900" y="3225800"/>
            <a:ext cx="1079499" cy="393700"/>
          </a:xfrm>
          <a:prstGeom prst="rect">
            <a:avLst/>
          </a:prstGeom>
          <a:noFill/>
          <a:ln>
            <a:noFill/>
          </a:ln>
        </p:spPr>
      </p:pic>
      <p:pic>
        <p:nvPicPr>
          <p:cNvPr id="92" name="Google Shape;92;g11b5e0d199f_0_999"/>
          <p:cNvPicPr preferRelativeResize="0"/>
          <p:nvPr/>
        </p:nvPicPr>
        <p:blipFill rotWithShape="1">
          <a:blip r:embed="rId3">
            <a:alphaModFix/>
          </a:blip>
          <a:srcRect/>
          <a:stretch/>
        </p:blipFill>
        <p:spPr>
          <a:xfrm>
            <a:off x="4025900" y="3225800"/>
            <a:ext cx="1079499" cy="393700"/>
          </a:xfrm>
          <a:prstGeom prst="rect">
            <a:avLst/>
          </a:prstGeom>
          <a:noFill/>
          <a:ln>
            <a:noFill/>
          </a:ln>
        </p:spPr>
      </p:pic>
      <p:sp>
        <p:nvSpPr>
          <p:cNvPr id="93" name="Google Shape;93;g11b5e0d199f_0_999"/>
          <p:cNvSpPr/>
          <p:nvPr/>
        </p:nvSpPr>
        <p:spPr>
          <a:xfrm>
            <a:off x="3373595" y="3275112"/>
            <a:ext cx="23967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350"/>
              <a:buFont typeface="Calibri"/>
              <a:buNone/>
            </a:pPr>
            <a:r>
              <a:rPr lang="de-DE" sz="1400" b="0" i="0" u="none" strike="noStrike" cap="none" dirty="0">
                <a:solidFill>
                  <a:schemeClr val="lt1"/>
                </a:solidFill>
                <a:latin typeface="Calibri"/>
                <a:ea typeface="Calibri"/>
                <a:cs typeface="Calibri"/>
                <a:sym typeface="Calibri"/>
              </a:rPr>
              <a:t> 5. BilRess-Netzwerkkonferenz</a:t>
            </a:r>
            <a:endParaRPr sz="1400" b="0" i="0" u="none" strike="noStrike" cap="none" dirty="0">
              <a:solidFill>
                <a:schemeClr val="lt1"/>
              </a:solidFill>
              <a:latin typeface="Calibri"/>
              <a:ea typeface="Calibri"/>
              <a:cs typeface="Calibri"/>
              <a:sym typeface="Calibri"/>
            </a:endParaRPr>
          </a:p>
        </p:txBody>
      </p:sp>
      <p:sp>
        <p:nvSpPr>
          <p:cNvPr id="94" name="Google Shape;94;g11b5e0d199f_0_999"/>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95" name="Google Shape;95;g11b5e0d199f_0_999"/>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100"/>
              <a:buNone/>
              <a:defRPr sz="11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6" name="Google Shape;96;g11b5e0d199f_0_999"/>
          <p:cNvSpPr txBox="1">
            <a:spLocks noGrp="1"/>
          </p:cNvSpPr>
          <p:nvPr>
            <p:ph type="body" idx="2"/>
          </p:nvPr>
        </p:nvSpPr>
        <p:spPr>
          <a:xfrm>
            <a:off x="106375" y="1259999"/>
            <a:ext cx="4479900" cy="49779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endParaRPr/>
          </a:p>
        </p:txBody>
      </p:sp>
      <p:sp>
        <p:nvSpPr>
          <p:cNvPr id="97" name="Google Shape;97;g11b5e0d199f_0_999"/>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sp>
        <p:nvSpPr>
          <p:cNvPr id="13" name="Rechteck: abgerundete Ecken 12">
            <a:extLst>
              <a:ext uri="{FF2B5EF4-FFF2-40B4-BE49-F238E27FC236}">
                <a16:creationId xmlns:a16="http://schemas.microsoft.com/office/drawing/2014/main" id="{1F84A26A-6E7E-452B-B98D-C7F88E4632C6}"/>
              </a:ext>
            </a:extLst>
          </p:cNvPr>
          <p:cNvSpPr/>
          <p:nvPr userDrawn="1"/>
        </p:nvSpPr>
        <p:spPr>
          <a:xfrm>
            <a:off x="7445829" y="1659898"/>
            <a:ext cx="1242558" cy="8435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Master Falsch</a:t>
            </a:r>
          </a:p>
        </p:txBody>
      </p:sp>
    </p:spTree>
    <p:extLst>
      <p:ext uri="{BB962C8B-B14F-4D97-AF65-F5344CB8AC3E}">
        <p14:creationId xmlns:p14="http://schemas.microsoft.com/office/powerpoint/2010/main" val="237799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90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6737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cxnSp>
        <p:nvCxnSpPr>
          <p:cNvPr id="47" name="Google Shape;47;p18"/>
          <p:cNvCxnSpPr/>
          <p:nvPr/>
        </p:nvCxnSpPr>
        <p:spPr>
          <a:xfrm>
            <a:off x="0" y="6309320"/>
            <a:ext cx="9144000" cy="0"/>
          </a:xfrm>
          <a:prstGeom prst="straightConnector1">
            <a:avLst/>
          </a:prstGeom>
          <a:ln>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8" name="Google Shape;48;p18"/>
          <p:cNvCxnSpPr/>
          <p:nvPr/>
        </p:nvCxnSpPr>
        <p:spPr>
          <a:xfrm>
            <a:off x="0" y="1223720"/>
            <a:ext cx="9144000" cy="0"/>
          </a:xfrm>
          <a:prstGeom prst="straightConnector1">
            <a:avLst/>
          </a:prstGeom>
          <a:ln>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9" name="Google Shape;49;p18"/>
          <p:cNvSpPr txBox="1"/>
          <p:nvPr/>
        </p:nvSpPr>
        <p:spPr>
          <a:xfrm>
            <a:off x="149525" y="6388025"/>
            <a:ext cx="3000000"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de-DE" sz="1100" b="0" i="0" u="none" strike="noStrike" cap="none" dirty="0">
                <a:solidFill>
                  <a:srgbClr val="606060"/>
                </a:solidFill>
                <a:latin typeface="Calibri"/>
                <a:ea typeface="Calibri"/>
                <a:cs typeface="Calibri"/>
                <a:sym typeface="Calibri"/>
              </a:rPr>
              <a:t>Dr. Michael Scharp / RessKoRo</a:t>
            </a:r>
            <a:endParaRPr sz="1400" b="0" i="0" u="none" strike="noStrike" cap="none" dirty="0">
              <a:solidFill>
                <a:srgbClr val="606060"/>
              </a:solidFill>
              <a:latin typeface="Calibri"/>
              <a:ea typeface="Calibri"/>
              <a:cs typeface="Calibri"/>
              <a:sym typeface="Calibri"/>
            </a:endParaRPr>
          </a:p>
        </p:txBody>
      </p:sp>
      <p:sp>
        <p:nvSpPr>
          <p:cNvPr id="51" name="Google Shape;51;p18"/>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2pPr>
            <a:lvl3pPr marR="0" lvl="2"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3pPr>
            <a:lvl4pPr marR="0" lvl="3"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4pPr>
            <a:lvl5pPr marR="0" lvl="4" algn="l" rtl="0">
              <a:lnSpc>
                <a:spcPct val="9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5pPr>
            <a:lvl6pPr marR="0" lvl="5"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6pPr>
            <a:lvl7pPr marR="0" lvl="6"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7pPr>
            <a:lvl8pPr marR="0" lvl="7"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8pPr>
            <a:lvl9pPr marR="0" lvl="8" algn="l" rtl="0">
              <a:lnSpc>
                <a:spcPct val="100000"/>
              </a:lnSpc>
              <a:spcBef>
                <a:spcPts val="0"/>
              </a:spcBef>
              <a:spcAft>
                <a:spcPts val="0"/>
              </a:spcAft>
              <a:buClr>
                <a:srgbClr val="F2981C"/>
              </a:buClr>
              <a:buSzPts val="2500"/>
              <a:buFont typeface="PT Sans"/>
              <a:buNone/>
              <a:defRPr sz="2500" b="1" i="0" u="none" strike="noStrike" cap="none">
                <a:solidFill>
                  <a:srgbClr val="F2981C"/>
                </a:solidFill>
                <a:latin typeface="PT Sans"/>
                <a:ea typeface="PT Sans"/>
                <a:cs typeface="PT Sans"/>
                <a:sym typeface="PT Sans"/>
              </a:defRPr>
            </a:lvl9pPr>
          </a:lstStyle>
          <a:p>
            <a:endParaRPr/>
          </a:p>
        </p:txBody>
      </p:sp>
      <p:sp>
        <p:nvSpPr>
          <p:cNvPr id="53" name="Google Shape;53;p18"/>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1pPr>
            <a:lvl2pPr marL="0" marR="0" lvl="1"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2pPr>
            <a:lvl3pPr marL="0" marR="0" lvl="2"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3pPr>
            <a:lvl4pPr marL="0" marR="0" lvl="3"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4pPr>
            <a:lvl5pPr marL="0" marR="0" lvl="4"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5pPr>
            <a:lvl6pPr marL="0" marR="0" lvl="5"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6pPr>
            <a:lvl7pPr marL="0" marR="0" lvl="6"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7pPr>
            <a:lvl8pPr marL="0" marR="0" lvl="7"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8pPr>
            <a:lvl9pPr marL="0" marR="0" lvl="8" indent="0" algn="ctr" rtl="0">
              <a:lnSpc>
                <a:spcPct val="100000"/>
              </a:lnSpc>
              <a:spcBef>
                <a:spcPts val="0"/>
              </a:spcBef>
              <a:spcAft>
                <a:spcPts val="0"/>
              </a:spcAft>
              <a:buClr>
                <a:srgbClr val="898989"/>
              </a:buClr>
              <a:buSzPts val="300"/>
              <a:buFont typeface="PT Sans"/>
              <a:buNone/>
              <a:defRPr sz="1200" b="0" i="0" u="none" strike="noStrike" cap="none">
                <a:solidFill>
                  <a:srgbClr val="E36C09"/>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de-DE"/>
              <a:t>‹Nr.›</a:t>
            </a:fld>
            <a:endParaRPr dirty="0"/>
          </a:p>
        </p:txBody>
      </p:sp>
      <p:pic>
        <p:nvPicPr>
          <p:cNvPr id="3" name="Grafik 2">
            <a:extLst>
              <a:ext uri="{FF2B5EF4-FFF2-40B4-BE49-F238E27FC236}">
                <a16:creationId xmlns:a16="http://schemas.microsoft.com/office/drawing/2014/main" id="{8848C3C7-D15C-4FE7-B74C-BB0451DBD650}"/>
              </a:ext>
            </a:extLst>
          </p:cNvPr>
          <p:cNvPicPr>
            <a:picLocks noChangeAspect="1"/>
          </p:cNvPicPr>
          <p:nvPr userDrawn="1"/>
        </p:nvPicPr>
        <p:blipFill rotWithShape="1">
          <a:blip r:embed="rId14" cstate="print">
            <a:extLst>
              <a:ext uri="{28A0092B-C50C-407E-A947-70E740481C1C}">
                <a14:useLocalDpi xmlns:a14="http://schemas.microsoft.com/office/drawing/2010/main"/>
              </a:ext>
            </a:extLst>
          </a:blip>
          <a:srcRect/>
          <a:stretch/>
        </p:blipFill>
        <p:spPr>
          <a:xfrm>
            <a:off x="6372225" y="170410"/>
            <a:ext cx="2771774" cy="1042719"/>
          </a:xfrm>
          <a:prstGeom prst="rect">
            <a:avLst/>
          </a:prstGeom>
        </p:spPr>
      </p:pic>
    </p:spTree>
  </p:cSld>
  <p:clrMap bg1="lt1" tx1="dk1" bg2="dk2" tx2="lt2" accent1="accent1" accent2="accent2" accent3="accent3" accent4="accent4" accent5="accent5" accent6="accent6" hlink="hlink" folHlink="folHlink"/>
  <p:sldLayoutIdLst>
    <p:sldLayoutId id="2147483660" r:id="rId1"/>
    <p:sldLayoutId id="2147483655" r:id="rId2"/>
    <p:sldLayoutId id="2147483665" r:id="rId3"/>
    <p:sldLayoutId id="2147483664" r:id="rId4"/>
    <p:sldLayoutId id="2147483673" r:id="rId5"/>
    <p:sldLayoutId id="2147483661" r:id="rId6"/>
    <p:sldLayoutId id="2147483662" r:id="rId7"/>
    <p:sldLayoutId id="2147483672" r:id="rId8"/>
    <p:sldLayoutId id="2147483657" r:id="rId9"/>
    <p:sldLayoutId id="2147483663" r:id="rId10"/>
    <p:sldLayoutId id="2147483670" r:id="rId11"/>
    <p:sldLayoutId id="2147483677" r:id="rId12"/>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a:pPr/>
              <a:t>12/11/23</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0" lvl="0" indent="0" algn="ctr" rtl="0">
              <a:spcBef>
                <a:spcPts val="0"/>
              </a:spcBef>
              <a:spcAft>
                <a:spcPts val="0"/>
              </a:spcAft>
              <a:buNone/>
            </a:pPr>
            <a:fld id="{00000000-1234-1234-1234-123412341234}" type="slidenum">
              <a:rPr lang="de-DE" smtClean="0"/>
              <a:t>‹Nr.›</a:t>
            </a:fld>
            <a:endParaRPr lang="de-DE" dirty="0"/>
          </a:p>
        </p:txBody>
      </p:sp>
    </p:spTree>
    <p:extLst>
      <p:ext uri="{BB962C8B-B14F-4D97-AF65-F5344CB8AC3E}">
        <p14:creationId xmlns:p14="http://schemas.microsoft.com/office/powerpoint/2010/main" val="3493053904"/>
      </p:ext>
    </p:extLst>
  </p:cSld>
  <p:clrMap bg1="lt1" tx1="dk1" bg2="lt2" tx2="dk2" accent1="accent1" accent2="accent2" accent3="accent3" accent4="accent4" accent5="accent5" accent6="accent6" hlink="hlink" folHlink="folHlink"/>
  <p:sldLayoutIdLst>
    <p:sldLayoutId id="2147483676" r:id="rId1"/>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mailto:m.scharp@izt.de" TargetMode="External"/><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hyperlink" Target="https://www.umweltbundesamt.de/bild/treibhausgas-ausstoss-pro-kopf-in-deutschland-nach" TargetMode="Externa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chart" Target="../charts/chart5.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chart" Target="../charts/chart9.xml"/></Relationships>
</file>

<file path=ppt/slides/_rels/slide3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chart" Target="../charts/chart12.xml"/><Relationship Id="rId4" Type="http://schemas.openxmlformats.org/officeDocument/2006/relationships/chart" Target="../charts/chart11.xml"/></Relationships>
</file>

<file path=ppt/slides/_rels/slide3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9.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4.xml"/><Relationship Id="rId1" Type="http://schemas.openxmlformats.org/officeDocument/2006/relationships/slideLayout" Target="../slideLayouts/slideLayout1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7.svg"/></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54.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5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56.xml.rels><?xml version="1.0" encoding="UTF-8" standalone="yes"?>
<Relationships xmlns="http://schemas.openxmlformats.org/package/2006/relationships"><Relationship Id="rId8" Type="http://schemas.openxmlformats.org/officeDocument/2006/relationships/chart" Target="../charts/chart15.xml"/><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54.xml"/><Relationship Id="rId1" Type="http://schemas.openxmlformats.org/officeDocument/2006/relationships/slideLayout" Target="../slideLayouts/slideLayout4.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5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 Id="rId9" Type="http://schemas.openxmlformats.org/officeDocument/2006/relationships/image" Target="../media/image40.png"/></Relationships>
</file>

<file path=ppt/slides/_rels/slide5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8" Type="http://schemas.openxmlformats.org/officeDocument/2006/relationships/diagramData" Target="../diagrams/data24.xml"/><Relationship Id="rId3" Type="http://schemas.openxmlformats.org/officeDocument/2006/relationships/diagramData" Target="../diagrams/data23.xml"/><Relationship Id="rId7" Type="http://schemas.microsoft.com/office/2007/relationships/diagramDrawing" Target="../diagrams/drawing23.xml"/><Relationship Id="rId12" Type="http://schemas.microsoft.com/office/2007/relationships/diagramDrawing" Target="../diagrams/drawing24.xml"/><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diagramColors" Target="../diagrams/colors23.xml"/><Relationship Id="rId11" Type="http://schemas.openxmlformats.org/officeDocument/2006/relationships/diagramColors" Target="../diagrams/colors24.xml"/><Relationship Id="rId5" Type="http://schemas.openxmlformats.org/officeDocument/2006/relationships/diagramQuickStyle" Target="../diagrams/quickStyle23.xml"/><Relationship Id="rId10" Type="http://schemas.openxmlformats.org/officeDocument/2006/relationships/diagramQuickStyle" Target="../diagrams/quickStyle24.xml"/><Relationship Id="rId4" Type="http://schemas.openxmlformats.org/officeDocument/2006/relationships/diagramLayout" Target="../diagrams/layout23.xml"/><Relationship Id="rId9" Type="http://schemas.openxmlformats.org/officeDocument/2006/relationships/diagramLayout" Target="../diagrams/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chart" Target="../charts/char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79.xml"/><Relationship Id="rId1" Type="http://schemas.openxmlformats.org/officeDocument/2006/relationships/slideLayout" Target="../slideLayouts/slideLayout10.xml"/><Relationship Id="rId4" Type="http://schemas.openxmlformats.org/officeDocument/2006/relationships/image" Target="../media/image46.tiff"/></Relationships>
</file>

<file path=ppt/slides/_rels/slide8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9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0.xml"/><Relationship Id="rId1" Type="http://schemas.openxmlformats.org/officeDocument/2006/relationships/slideLayout" Target="../slideLayouts/slideLayout10.xml"/><Relationship Id="rId4" Type="http://schemas.openxmlformats.org/officeDocument/2006/relationships/image" Target="../media/image49.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5.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102.xml"/><Relationship Id="rId1" Type="http://schemas.openxmlformats.org/officeDocument/2006/relationships/slideLayout" Target="../slideLayouts/slideLayout9.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105.xml.rels><?xml version="1.0" encoding="UTF-8" standalone="yes"?>
<Relationships xmlns="http://schemas.openxmlformats.org/package/2006/relationships"><Relationship Id="rId8" Type="http://schemas.openxmlformats.org/officeDocument/2006/relationships/diagramData" Target="../diagrams/data28.xml"/><Relationship Id="rId3" Type="http://schemas.openxmlformats.org/officeDocument/2006/relationships/diagramData" Target="../diagrams/data27.xml"/><Relationship Id="rId7" Type="http://schemas.microsoft.com/office/2007/relationships/diagramDrawing" Target="../diagrams/drawing27.xml"/><Relationship Id="rId12" Type="http://schemas.microsoft.com/office/2007/relationships/diagramDrawing" Target="../diagrams/drawing28.xml"/><Relationship Id="rId2" Type="http://schemas.openxmlformats.org/officeDocument/2006/relationships/notesSlide" Target="../notesSlides/notesSlide103.xml"/><Relationship Id="rId1" Type="http://schemas.openxmlformats.org/officeDocument/2006/relationships/slideLayout" Target="../slideLayouts/slideLayout9.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0" Type="http://schemas.openxmlformats.org/officeDocument/2006/relationships/diagramQuickStyle" Target="../diagrams/quickStyle28.xml"/><Relationship Id="rId4" Type="http://schemas.openxmlformats.org/officeDocument/2006/relationships/diagramLayout" Target="../diagrams/layout27.xml"/><Relationship Id="rId9" Type="http://schemas.openxmlformats.org/officeDocument/2006/relationships/diagramLayout" Target="../diagrams/layout28.xml"/></Relationships>
</file>

<file path=ppt/slides/_rels/slide106.xml.rels><?xml version="1.0" encoding="UTF-8" standalone="yes"?>
<Relationships xmlns="http://schemas.openxmlformats.org/package/2006/relationships"><Relationship Id="rId8" Type="http://schemas.openxmlformats.org/officeDocument/2006/relationships/diagramData" Target="../diagrams/data30.xml"/><Relationship Id="rId3" Type="http://schemas.openxmlformats.org/officeDocument/2006/relationships/diagramData" Target="../diagrams/data29.xml"/><Relationship Id="rId7" Type="http://schemas.microsoft.com/office/2007/relationships/diagramDrawing" Target="../diagrams/drawing29.xml"/><Relationship Id="rId12" Type="http://schemas.microsoft.com/office/2007/relationships/diagramDrawing" Target="../diagrams/drawing30.xml"/><Relationship Id="rId2" Type="http://schemas.openxmlformats.org/officeDocument/2006/relationships/notesSlide" Target="../notesSlides/notesSlide104.xml"/><Relationship Id="rId1" Type="http://schemas.openxmlformats.org/officeDocument/2006/relationships/slideLayout" Target="../slideLayouts/slideLayout9.xml"/><Relationship Id="rId6" Type="http://schemas.openxmlformats.org/officeDocument/2006/relationships/diagramColors" Target="../diagrams/colors29.xml"/><Relationship Id="rId11" Type="http://schemas.openxmlformats.org/officeDocument/2006/relationships/diagramColors" Target="../diagrams/colors30.xml"/><Relationship Id="rId5" Type="http://schemas.openxmlformats.org/officeDocument/2006/relationships/diagramQuickStyle" Target="../diagrams/quickStyle29.xml"/><Relationship Id="rId10" Type="http://schemas.openxmlformats.org/officeDocument/2006/relationships/diagramQuickStyle" Target="../diagrams/quickStyle30.xml"/><Relationship Id="rId4" Type="http://schemas.openxmlformats.org/officeDocument/2006/relationships/diagramLayout" Target="../diagrams/layout29.xml"/><Relationship Id="rId9" Type="http://schemas.openxmlformats.org/officeDocument/2006/relationships/diagramLayout" Target="../diagrams/layout30.xml"/></Relationships>
</file>

<file path=ppt/slides/_rels/slide107.xml.rels><?xml version="1.0" encoding="UTF-8" standalone="yes"?>
<Relationships xmlns="http://schemas.openxmlformats.org/package/2006/relationships"><Relationship Id="rId8" Type="http://schemas.openxmlformats.org/officeDocument/2006/relationships/diagramData" Target="../diagrams/data32.xml"/><Relationship Id="rId3" Type="http://schemas.openxmlformats.org/officeDocument/2006/relationships/diagramData" Target="../diagrams/data31.xml"/><Relationship Id="rId7" Type="http://schemas.microsoft.com/office/2007/relationships/diagramDrawing" Target="../diagrams/drawing31.xml"/><Relationship Id="rId12" Type="http://schemas.microsoft.com/office/2007/relationships/diagramDrawing" Target="../diagrams/drawing32.xml"/><Relationship Id="rId2" Type="http://schemas.openxmlformats.org/officeDocument/2006/relationships/notesSlide" Target="../notesSlides/notesSlide105.xml"/><Relationship Id="rId1" Type="http://schemas.openxmlformats.org/officeDocument/2006/relationships/slideLayout" Target="../slideLayouts/slideLayout9.xml"/><Relationship Id="rId6" Type="http://schemas.openxmlformats.org/officeDocument/2006/relationships/diagramColors" Target="../diagrams/colors31.xml"/><Relationship Id="rId11" Type="http://schemas.openxmlformats.org/officeDocument/2006/relationships/diagramColors" Target="../diagrams/colors32.xml"/><Relationship Id="rId5" Type="http://schemas.openxmlformats.org/officeDocument/2006/relationships/diagramQuickStyle" Target="../diagrams/quickStyle31.xml"/><Relationship Id="rId10" Type="http://schemas.openxmlformats.org/officeDocument/2006/relationships/diagramQuickStyle" Target="../diagrams/quickStyle32.xml"/><Relationship Id="rId4" Type="http://schemas.openxmlformats.org/officeDocument/2006/relationships/diagramLayout" Target="../diagrams/layout31.xml"/><Relationship Id="rId9" Type="http://schemas.openxmlformats.org/officeDocument/2006/relationships/diagramLayout" Target="../diagrams/layout32.xml"/></Relationships>
</file>

<file path=ppt/slides/_rels/slide108.xml.rels><?xml version="1.0" encoding="UTF-8" standalone="yes"?>
<Relationships xmlns="http://schemas.openxmlformats.org/package/2006/relationships"><Relationship Id="rId8" Type="http://schemas.openxmlformats.org/officeDocument/2006/relationships/diagramData" Target="../diagrams/data34.xml"/><Relationship Id="rId3" Type="http://schemas.openxmlformats.org/officeDocument/2006/relationships/diagramData" Target="../diagrams/data33.xml"/><Relationship Id="rId7" Type="http://schemas.microsoft.com/office/2007/relationships/diagramDrawing" Target="../diagrams/drawing33.xml"/><Relationship Id="rId12" Type="http://schemas.microsoft.com/office/2007/relationships/diagramDrawing" Target="../diagrams/drawing34.xml"/><Relationship Id="rId2" Type="http://schemas.openxmlformats.org/officeDocument/2006/relationships/notesSlide" Target="../notesSlides/notesSlide106.xml"/><Relationship Id="rId1" Type="http://schemas.openxmlformats.org/officeDocument/2006/relationships/slideLayout" Target="../slideLayouts/slideLayout9.xml"/><Relationship Id="rId6" Type="http://schemas.openxmlformats.org/officeDocument/2006/relationships/diagramColors" Target="../diagrams/colors33.xml"/><Relationship Id="rId11" Type="http://schemas.openxmlformats.org/officeDocument/2006/relationships/diagramColors" Target="../diagrams/colors34.xml"/><Relationship Id="rId5" Type="http://schemas.openxmlformats.org/officeDocument/2006/relationships/diagramQuickStyle" Target="../diagrams/quickStyle33.xml"/><Relationship Id="rId10" Type="http://schemas.openxmlformats.org/officeDocument/2006/relationships/diagramQuickStyle" Target="../diagrams/quickStyle34.xml"/><Relationship Id="rId4" Type="http://schemas.openxmlformats.org/officeDocument/2006/relationships/diagramLayout" Target="../diagrams/layout33.xml"/><Relationship Id="rId9" Type="http://schemas.openxmlformats.org/officeDocument/2006/relationships/diagramLayout" Target="../diagrams/layout34.xml"/></Relationships>
</file>

<file path=ppt/slides/_rels/slide10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11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3.xml"/><Relationship Id="rId1" Type="http://schemas.openxmlformats.org/officeDocument/2006/relationships/slideLayout" Target="../slideLayouts/slideLayout5.xml"/><Relationship Id="rId4" Type="http://schemas.openxmlformats.org/officeDocument/2006/relationships/image" Target="../media/image59.jpeg"/></Relationships>
</file>

<file path=ppt/slides/_rels/slide1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mailto:m.scharp@izt.de" TargetMode="External"/><Relationship Id="rId7" Type="http://schemas.openxmlformats.org/officeDocument/2006/relationships/image" Target="../media/image7.png"/><Relationship Id="rId2" Type="http://schemas.openxmlformats.org/officeDocument/2006/relationships/notesSlide" Target="../notesSlides/notesSlide11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
          <p:cNvSpPr txBox="1">
            <a:spLocks noGrp="1"/>
          </p:cNvSpPr>
          <p:nvPr>
            <p:ph type="ctrTitle" idx="4294967295"/>
          </p:nvPr>
        </p:nvSpPr>
        <p:spPr>
          <a:xfrm>
            <a:off x="591267" y="1201382"/>
            <a:ext cx="6407228" cy="1220358"/>
          </a:xfrm>
          <a:prstGeom prst="rect">
            <a:avLst/>
          </a:prstGeom>
          <a:noFill/>
          <a:ln>
            <a:noFill/>
          </a:ln>
        </p:spPr>
        <p:txBody>
          <a:bodyPr spcFirstLastPara="1" wrap="square" lIns="68569" tIns="34275" rIns="68569" bIns="34275" anchor="t" anchorCtr="0">
            <a:noAutofit/>
          </a:bodyPr>
          <a:lstStyle/>
          <a:p>
            <a:pPr>
              <a:lnSpc>
                <a:spcPct val="100000"/>
              </a:lnSpc>
              <a:buClr>
                <a:schemeClr val="accent1"/>
              </a:buClr>
              <a:buSzPts val="4400"/>
            </a:pPr>
            <a:r>
              <a:rPr lang="de-DE" sz="2400" dirty="0">
                <a:solidFill>
                  <a:schemeClr val="tx1"/>
                </a:solidFill>
              </a:rPr>
              <a:t>RessKoRo – </a:t>
            </a:r>
            <a:br>
              <a:rPr lang="de-DE" sz="2400" dirty="0">
                <a:solidFill>
                  <a:schemeClr val="tx1"/>
                </a:solidFill>
              </a:rPr>
            </a:br>
            <a:r>
              <a:rPr lang="de-DE" sz="2400" dirty="0">
                <a:solidFill>
                  <a:schemeClr val="tx1"/>
                </a:solidFill>
              </a:rPr>
              <a:t>Ressourcenkompetenz für Rohstoffnutzung in globalen Wertschöpfungsketten</a:t>
            </a:r>
            <a:endParaRPr sz="1600" dirty="0">
              <a:solidFill>
                <a:schemeClr val="tx1"/>
              </a:solidFill>
            </a:endParaRPr>
          </a:p>
        </p:txBody>
      </p:sp>
      <p:sp>
        <p:nvSpPr>
          <p:cNvPr id="142" name="Google Shape;142;p1"/>
          <p:cNvSpPr txBox="1"/>
          <p:nvPr/>
        </p:nvSpPr>
        <p:spPr>
          <a:xfrm>
            <a:off x="591267" y="4268689"/>
            <a:ext cx="4307544" cy="1200298"/>
          </a:xfrm>
          <a:prstGeom prst="rect">
            <a:avLst/>
          </a:prstGeom>
          <a:noFill/>
          <a:ln>
            <a:noFill/>
          </a:ln>
        </p:spPr>
        <p:txBody>
          <a:bodyPr spcFirstLastPara="1" wrap="square" lIns="68569" tIns="34275" rIns="68569" bIns="34275" anchor="t" anchorCtr="0">
            <a:spAutoFit/>
          </a:bodyPr>
          <a:lstStyle/>
          <a:p>
            <a:pPr>
              <a:buSzPts val="1400"/>
            </a:pPr>
            <a:r>
              <a:rPr lang="de-DE" sz="1050" i="1" dirty="0">
                <a:solidFill>
                  <a:schemeClr val="dk1"/>
                </a:solidFill>
                <a:latin typeface="Georgia"/>
                <a:ea typeface="Georgia"/>
                <a:cs typeface="Georgia"/>
                <a:sym typeface="Georgia"/>
              </a:rPr>
              <a:t>Dr. Michael Scharp M.A. </a:t>
            </a:r>
          </a:p>
          <a:p>
            <a:pPr>
              <a:buSzPts val="1400"/>
            </a:pPr>
            <a:r>
              <a:rPr lang="de-DE" sz="1050" i="1" dirty="0">
                <a:solidFill>
                  <a:schemeClr val="dk1"/>
                </a:solidFill>
                <a:latin typeface="Georgia"/>
                <a:ea typeface="Georgia"/>
                <a:cs typeface="Georgia"/>
                <a:sym typeface="Georgia"/>
              </a:rPr>
              <a:t>IZT Institut für Zukunftsstudien und Technologiebewertung gGmbH</a:t>
            </a:r>
          </a:p>
          <a:p>
            <a:pPr>
              <a:buSzPts val="1400"/>
            </a:pPr>
            <a:r>
              <a:rPr lang="de-DE" sz="1050" i="1" dirty="0" err="1">
                <a:solidFill>
                  <a:schemeClr val="dk1"/>
                </a:solidFill>
                <a:latin typeface="Georgia"/>
                <a:ea typeface="Georgia"/>
                <a:cs typeface="Georgia"/>
                <a:sym typeface="Georgia"/>
              </a:rPr>
              <a:t>Schopenhauersstraße</a:t>
            </a:r>
            <a:r>
              <a:rPr lang="de-DE" sz="1050" i="1" dirty="0">
                <a:solidFill>
                  <a:schemeClr val="dk1"/>
                </a:solidFill>
                <a:latin typeface="Georgia"/>
                <a:ea typeface="Georgia"/>
                <a:cs typeface="Georgia"/>
                <a:sym typeface="Georgia"/>
              </a:rPr>
              <a:t> 26</a:t>
            </a:r>
          </a:p>
          <a:p>
            <a:pPr>
              <a:buSzPts val="1400"/>
            </a:pPr>
            <a:r>
              <a:rPr lang="de-DE" sz="1050" i="1" dirty="0">
                <a:solidFill>
                  <a:schemeClr val="dk1"/>
                </a:solidFill>
                <a:latin typeface="Georgia"/>
                <a:ea typeface="Georgia"/>
                <a:cs typeface="Georgia"/>
                <a:sym typeface="Georgia"/>
              </a:rPr>
              <a:t>14129 Berlin</a:t>
            </a:r>
          </a:p>
          <a:p>
            <a:pPr>
              <a:buSzPts val="1400"/>
            </a:pPr>
            <a:r>
              <a:rPr lang="de-DE" sz="1050" i="1" dirty="0">
                <a:solidFill>
                  <a:schemeClr val="dk1"/>
                </a:solidFill>
                <a:latin typeface="Georgia"/>
                <a:ea typeface="Georgia"/>
                <a:cs typeface="Georgia"/>
                <a:sym typeface="Georgia"/>
              </a:rPr>
              <a:t>Kontakt: </a:t>
            </a:r>
            <a:r>
              <a:rPr lang="de-DE" sz="1050" i="1" dirty="0">
                <a:solidFill>
                  <a:schemeClr val="dk1"/>
                </a:solidFill>
                <a:latin typeface="Georgia"/>
                <a:ea typeface="Georgia"/>
                <a:cs typeface="Georgia"/>
                <a:sym typeface="Georgia"/>
                <a:hlinkClick r:id="rId3"/>
              </a:rPr>
              <a:t>m.scharp@izt.de</a:t>
            </a:r>
            <a:r>
              <a:rPr lang="de-DE" sz="1050" i="1" dirty="0">
                <a:solidFill>
                  <a:schemeClr val="dk1"/>
                </a:solidFill>
                <a:latin typeface="Georgia"/>
                <a:ea typeface="Georgia"/>
                <a:cs typeface="Georgia"/>
                <a:sym typeface="Georgia"/>
              </a:rPr>
              <a:t> </a:t>
            </a:r>
          </a:p>
          <a:p>
            <a:pPr>
              <a:buSzPts val="1400"/>
            </a:pPr>
            <a:endParaRPr lang="de-DE" sz="1050" i="1" dirty="0">
              <a:solidFill>
                <a:schemeClr val="dk1"/>
              </a:solidFill>
              <a:latin typeface="Georgia"/>
              <a:ea typeface="Georgia"/>
              <a:cs typeface="Georgia"/>
              <a:sym typeface="Georgia"/>
            </a:endParaRPr>
          </a:p>
          <a:p>
            <a:pPr>
              <a:buSzPts val="1400"/>
            </a:pPr>
            <a:r>
              <a:rPr lang="de-DE" sz="1050" i="1" dirty="0">
                <a:solidFill>
                  <a:schemeClr val="dk1"/>
                </a:solidFill>
                <a:latin typeface="Georgia"/>
                <a:ea typeface="Georgia"/>
                <a:cs typeface="Georgia"/>
                <a:sym typeface="Georgia"/>
              </a:rPr>
              <a:t>Gefördert unter </a:t>
            </a:r>
            <a:r>
              <a:rPr lang="de-DE" sz="1050" i="1" dirty="0">
                <a:solidFill>
                  <a:schemeClr val="dk1"/>
                </a:solidFill>
                <a:latin typeface="Georgia"/>
              </a:rPr>
              <a:t>FKZ 3720 16 1020 von:</a:t>
            </a:r>
            <a:endParaRPr sz="1050" i="1" dirty="0">
              <a:solidFill>
                <a:schemeClr val="dk1"/>
              </a:solidFill>
              <a:latin typeface="Georgia"/>
              <a:ea typeface="Georgia"/>
              <a:cs typeface="Georgia"/>
              <a:sym typeface="Georgia"/>
            </a:endParaRPr>
          </a:p>
        </p:txBody>
      </p:sp>
      <p:pic>
        <p:nvPicPr>
          <p:cNvPr id="144" name="Google Shape;144;p1"/>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591267" y="5646517"/>
            <a:ext cx="1104506" cy="828376"/>
          </a:xfrm>
          <a:prstGeom prst="rect">
            <a:avLst/>
          </a:prstGeom>
          <a:noFill/>
          <a:ln>
            <a:noFill/>
          </a:ln>
        </p:spPr>
      </p:pic>
      <p:sp>
        <p:nvSpPr>
          <p:cNvPr id="8" name="Google Shape;141;p1">
            <a:extLst>
              <a:ext uri="{FF2B5EF4-FFF2-40B4-BE49-F238E27FC236}">
                <a16:creationId xmlns:a16="http://schemas.microsoft.com/office/drawing/2014/main" id="{FBD216DC-E8B2-42BC-8B69-F89A446691F8}"/>
              </a:ext>
            </a:extLst>
          </p:cNvPr>
          <p:cNvSpPr txBox="1">
            <a:spLocks/>
          </p:cNvSpPr>
          <p:nvPr/>
        </p:nvSpPr>
        <p:spPr>
          <a:xfrm>
            <a:off x="591267" y="2579209"/>
            <a:ext cx="7076373" cy="1608368"/>
          </a:xfrm>
          <a:prstGeom prst="rect">
            <a:avLst/>
          </a:prstGeom>
          <a:noFill/>
          <a:ln>
            <a:noFill/>
          </a:ln>
        </p:spPr>
        <p:txBody>
          <a:bodyPr spcFirstLastPara="1" wrap="square" lIns="91425" tIns="45700" rIns="91425" bIns="45700" anchor="t" anchorCtr="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buSzPts val="1440"/>
              <a:buFont typeface="Wingdings 3" charset="2"/>
              <a:buNone/>
            </a:pPr>
            <a:r>
              <a:rPr lang="de-DE" sz="3600" b="1">
                <a:solidFill>
                  <a:schemeClr val="accent1"/>
                </a:solidFill>
              </a:rPr>
              <a:t>Ein Seminar für Wirtschaftsingenieure und Wirtschaftsingenieurinnen, </a:t>
            </a:r>
            <a:br>
              <a:rPr lang="de-DE" sz="3600" b="1">
                <a:solidFill>
                  <a:schemeClr val="accent1"/>
                </a:solidFill>
              </a:rPr>
            </a:br>
            <a:r>
              <a:rPr lang="de-DE" sz="3600" b="1">
                <a:solidFill>
                  <a:schemeClr val="accent1"/>
                </a:solidFill>
              </a:rPr>
              <a:t>Designer und Designerinnen</a:t>
            </a:r>
          </a:p>
        </p:txBody>
      </p:sp>
      <p:pic>
        <p:nvPicPr>
          <p:cNvPr id="3" name="Grafik 2">
            <a:extLst>
              <a:ext uri="{FF2B5EF4-FFF2-40B4-BE49-F238E27FC236}">
                <a16:creationId xmlns:a16="http://schemas.microsoft.com/office/drawing/2014/main" id="{4E905B7A-97C6-455B-B99D-5BF0BDA0DCB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379956" y="8909"/>
            <a:ext cx="1706269" cy="891526"/>
          </a:xfrm>
          <a:prstGeom prst="rect">
            <a:avLst/>
          </a:prstGeom>
        </p:spPr>
      </p:pic>
      <p:pic>
        <p:nvPicPr>
          <p:cNvPr id="5" name="Grafik 4">
            <a:extLst>
              <a:ext uri="{FF2B5EF4-FFF2-40B4-BE49-F238E27FC236}">
                <a16:creationId xmlns:a16="http://schemas.microsoft.com/office/drawing/2014/main" id="{7B608319-0295-4B01-B811-FB9EACEA701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10817" y="198299"/>
            <a:ext cx="1479052" cy="544667"/>
          </a:xfrm>
          <a:prstGeom prst="rect">
            <a:avLst/>
          </a:prstGeom>
        </p:spPr>
      </p:pic>
      <p:pic>
        <p:nvPicPr>
          <p:cNvPr id="7" name="Grafik 6">
            <a:extLst>
              <a:ext uri="{FF2B5EF4-FFF2-40B4-BE49-F238E27FC236}">
                <a16:creationId xmlns:a16="http://schemas.microsoft.com/office/drawing/2014/main" id="{09B66D51-6D04-475B-878F-CF7D9E7C946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89869" y="15906"/>
            <a:ext cx="1947862" cy="766013"/>
          </a:xfrm>
          <a:prstGeom prst="rect">
            <a:avLst/>
          </a:prstGeom>
        </p:spPr>
      </p:pic>
      <p:pic>
        <p:nvPicPr>
          <p:cNvPr id="4" name="Grafik 3">
            <a:extLst>
              <a:ext uri="{FF2B5EF4-FFF2-40B4-BE49-F238E27FC236}">
                <a16:creationId xmlns:a16="http://schemas.microsoft.com/office/drawing/2014/main" id="{BCCFB205-CB42-8948-B2B5-93F2D2F1B1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58515" y="5565405"/>
            <a:ext cx="2628900" cy="990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1A8EBE-F139-8945-B466-BF435A2C7282}"/>
              </a:ext>
            </a:extLst>
          </p:cNvPr>
          <p:cNvSpPr>
            <a:spLocks noGrp="1"/>
          </p:cNvSpPr>
          <p:nvPr>
            <p:ph type="title"/>
          </p:nvPr>
        </p:nvSpPr>
        <p:spPr>
          <a:xfrm>
            <a:off x="106375" y="57823"/>
            <a:ext cx="6093000" cy="1044000"/>
          </a:xfrm>
        </p:spPr>
        <p:txBody>
          <a:bodyPr/>
          <a:lstStyle/>
          <a:p>
            <a:r>
              <a:rPr lang="de-DE" dirty="0"/>
              <a:t>Rohstoffnutzung und Klimawandel</a:t>
            </a:r>
            <a:br>
              <a:rPr lang="de-DE" dirty="0"/>
            </a:br>
            <a:r>
              <a:rPr lang="de-DE" dirty="0">
                <a:solidFill>
                  <a:schemeClr val="accent6">
                    <a:lumMod val="75000"/>
                  </a:schemeClr>
                </a:solidFill>
              </a:rPr>
              <a:t>Definitionen und Glossar</a:t>
            </a:r>
          </a:p>
        </p:txBody>
      </p:sp>
      <p:sp>
        <p:nvSpPr>
          <p:cNvPr id="3" name="Foliennummernplatzhalter 2">
            <a:extLst>
              <a:ext uri="{FF2B5EF4-FFF2-40B4-BE49-F238E27FC236}">
                <a16:creationId xmlns:a16="http://schemas.microsoft.com/office/drawing/2014/main" id="{E884ECBC-F0BE-5549-AD35-D1BD937CEC0B}"/>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2</a:t>
            </a:fld>
            <a:endParaRPr lang="de-DE" dirty="0"/>
          </a:p>
        </p:txBody>
      </p:sp>
      <p:sp>
        <p:nvSpPr>
          <p:cNvPr id="5" name="Untertitel 4">
            <a:extLst>
              <a:ext uri="{FF2B5EF4-FFF2-40B4-BE49-F238E27FC236}">
                <a16:creationId xmlns:a16="http://schemas.microsoft.com/office/drawing/2014/main" id="{C38AF742-DB6F-4348-B378-3639CC11EF2D}"/>
              </a:ext>
            </a:extLst>
          </p:cNvPr>
          <p:cNvSpPr>
            <a:spLocks noGrp="1"/>
          </p:cNvSpPr>
          <p:nvPr>
            <p:ph type="subTitle" idx="1"/>
          </p:nvPr>
        </p:nvSpPr>
        <p:spPr/>
        <p:txBody>
          <a:bodyPr/>
          <a:lstStyle/>
          <a:p>
            <a:r>
              <a:rPr lang="de-DE" dirty="0"/>
              <a:t>Quellen: UBA, 2018</a:t>
            </a:r>
          </a:p>
        </p:txBody>
      </p:sp>
      <p:graphicFrame>
        <p:nvGraphicFramePr>
          <p:cNvPr id="4" name="Tabelle 3">
            <a:extLst>
              <a:ext uri="{FF2B5EF4-FFF2-40B4-BE49-F238E27FC236}">
                <a16:creationId xmlns:a16="http://schemas.microsoft.com/office/drawing/2014/main" id="{09C1FEEB-6226-1E44-A965-06DA2614F7B0}"/>
              </a:ext>
            </a:extLst>
          </p:cNvPr>
          <p:cNvGraphicFramePr>
            <a:graphicFrameLocks noGrp="1"/>
          </p:cNvGraphicFramePr>
          <p:nvPr>
            <p:extLst>
              <p:ext uri="{D42A27DB-BD31-4B8C-83A1-F6EECF244321}">
                <p14:modId xmlns:p14="http://schemas.microsoft.com/office/powerpoint/2010/main" val="3398936066"/>
              </p:ext>
            </p:extLst>
          </p:nvPr>
        </p:nvGraphicFramePr>
        <p:xfrm>
          <a:off x="106375" y="1341120"/>
          <a:ext cx="8912050" cy="4907280"/>
        </p:xfrm>
        <a:graphic>
          <a:graphicData uri="http://schemas.openxmlformats.org/drawingml/2006/table">
            <a:tbl>
              <a:tblPr firstRow="1" bandRow="1">
                <a:tableStyleId>{E8B1032C-EA38-4F05-BA0D-38AFFFC7BED3}</a:tableStyleId>
              </a:tblPr>
              <a:tblGrid>
                <a:gridCol w="2208499">
                  <a:extLst>
                    <a:ext uri="{9D8B030D-6E8A-4147-A177-3AD203B41FA5}">
                      <a16:colId xmlns:a16="http://schemas.microsoft.com/office/drawing/2014/main" val="2786813874"/>
                    </a:ext>
                  </a:extLst>
                </a:gridCol>
                <a:gridCol w="6703551">
                  <a:extLst>
                    <a:ext uri="{9D8B030D-6E8A-4147-A177-3AD203B41FA5}">
                      <a16:colId xmlns:a16="http://schemas.microsoft.com/office/drawing/2014/main" val="3494349054"/>
                    </a:ext>
                  </a:extLst>
                </a:gridCol>
              </a:tblGrid>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DMC und DMI</a:t>
                      </a:r>
                      <a:endParaRPr lang="de-DE" sz="20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Inländischer Materialkonsum und direkter Materialeinsatz</a:t>
                      </a:r>
                      <a:endParaRPr lang="de-DE" sz="1800" dirty="0">
                        <a:solidFill>
                          <a:schemeClr val="tx1"/>
                        </a:solidFill>
                      </a:endParaRPr>
                    </a:p>
                  </a:txBody>
                  <a:tcPr/>
                </a:tc>
                <a:extLst>
                  <a:ext uri="{0D108BD9-81ED-4DB2-BD59-A6C34878D82A}">
                    <a16:rowId xmlns:a16="http://schemas.microsoft.com/office/drawing/2014/main" val="385906585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TMR und TMC</a:t>
                      </a:r>
                      <a:endParaRPr lang="de-DE" sz="20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Gesamter Materialeinsatz und gesamter Materialkonsum</a:t>
                      </a:r>
                      <a:endParaRPr lang="de-DE" sz="2000" dirty="0">
                        <a:solidFill>
                          <a:schemeClr val="tx1"/>
                        </a:solidFill>
                      </a:endParaRPr>
                    </a:p>
                  </a:txBody>
                  <a:tcPr/>
                </a:tc>
                <a:extLst>
                  <a:ext uri="{0D108BD9-81ED-4DB2-BD59-A6C34878D82A}">
                    <a16:rowId xmlns:a16="http://schemas.microsoft.com/office/drawing/2014/main" val="3507652680"/>
                  </a:ext>
                </a:extLst>
              </a:tr>
              <a:tr h="370840">
                <a:tc>
                  <a:txBody>
                    <a:bodyPr/>
                    <a:lstStyle/>
                    <a:p>
                      <a:r>
                        <a:rPr lang="de-DE" sz="2000" dirty="0"/>
                        <a:t>THG</a:t>
                      </a:r>
                      <a:endParaRPr lang="de-DE" sz="2000" dirty="0">
                        <a:solidFill>
                          <a:schemeClr val="tx1"/>
                        </a:solidFill>
                      </a:endParaRPr>
                    </a:p>
                  </a:txBody>
                  <a:tcPr/>
                </a:tc>
                <a:tc>
                  <a:txBody>
                    <a:bodyPr/>
                    <a:lstStyle/>
                    <a:p>
                      <a:r>
                        <a:rPr lang="de-DE" sz="2000" dirty="0"/>
                        <a:t>Treibhausgase, Angabe in CO</a:t>
                      </a:r>
                      <a:r>
                        <a:rPr lang="de-DE" sz="2000" baseline="-25000" dirty="0"/>
                        <a:t>2</a:t>
                      </a:r>
                      <a:r>
                        <a:rPr lang="de-DE" sz="2000" dirty="0"/>
                        <a:t>-Äq (Normierung verschiedener Treibhausgase auf das THG-Potential von Kohlendioxid</a:t>
                      </a:r>
                      <a:endParaRPr lang="de-DE" sz="2000" dirty="0">
                        <a:solidFill>
                          <a:schemeClr val="tx1"/>
                        </a:solidFill>
                      </a:endParaRPr>
                    </a:p>
                  </a:txBody>
                  <a:tcPr/>
                </a:tc>
                <a:extLst>
                  <a:ext uri="{0D108BD9-81ED-4DB2-BD59-A6C34878D82A}">
                    <a16:rowId xmlns:a16="http://schemas.microsoft.com/office/drawing/2014/main" val="1964886788"/>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RMI und RMC</a:t>
                      </a:r>
                      <a:endParaRPr lang="de-DE" sz="20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Primärrohstoffeinsatz Rohstoffbedarf für inländischen Konsum und Investitionen</a:t>
                      </a:r>
                      <a:endParaRPr lang="de-DE" sz="2000" dirty="0">
                        <a:solidFill>
                          <a:schemeClr val="tx1"/>
                        </a:solidFill>
                      </a:endParaRPr>
                    </a:p>
                  </a:txBody>
                  <a:tcPr/>
                </a:tc>
                <a:extLst>
                  <a:ext uri="{0D108BD9-81ED-4DB2-BD59-A6C34878D82A}">
                    <a16:rowId xmlns:a16="http://schemas.microsoft.com/office/drawing/2014/main" val="242215970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Rohstoffflüsse</a:t>
                      </a:r>
                    </a:p>
                    <a:p>
                      <a:endParaRPr lang="de-DE" sz="20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Die Masse entnommener Rohstoffe und gehandelter Waren</a:t>
                      </a:r>
                      <a:endParaRPr lang="de-DE" sz="2000" dirty="0">
                        <a:solidFill>
                          <a:schemeClr val="tx1"/>
                        </a:solidFill>
                      </a:endParaRPr>
                    </a:p>
                  </a:txBody>
                  <a:tcPr/>
                </a:tc>
                <a:extLst>
                  <a:ext uri="{0D108BD9-81ED-4DB2-BD59-A6C34878D82A}">
                    <a16:rowId xmlns:a16="http://schemas.microsoft.com/office/drawing/2014/main" val="2867534157"/>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Rohstoff</a:t>
                      </a:r>
                      <a:endParaRPr lang="de-DE" sz="20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Stoff, oder Stoffgemische in unbearbeitetem Zustand</a:t>
                      </a:r>
                      <a:endParaRPr lang="de-DE" sz="2000" dirty="0">
                        <a:solidFill>
                          <a:schemeClr val="tx1"/>
                        </a:solidFill>
                      </a:endParaRPr>
                    </a:p>
                  </a:txBody>
                  <a:tcPr/>
                </a:tc>
                <a:extLst>
                  <a:ext uri="{0D108BD9-81ED-4DB2-BD59-A6C34878D82A}">
                    <a16:rowId xmlns:a16="http://schemas.microsoft.com/office/drawing/2014/main" val="1275530054"/>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Effizienz</a:t>
                      </a:r>
                      <a:endParaRPr lang="de-DE" sz="20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2000" dirty="0"/>
                        <a:t>Verhältnis eines bestimmten Nutzens zum dafür nötigen Aufwand</a:t>
                      </a:r>
                    </a:p>
                    <a:p>
                      <a:endParaRPr lang="de-DE" sz="2000" dirty="0">
                        <a:solidFill>
                          <a:schemeClr val="tx1"/>
                        </a:solidFill>
                      </a:endParaRPr>
                    </a:p>
                  </a:txBody>
                  <a:tcPr/>
                </a:tc>
                <a:extLst>
                  <a:ext uri="{0D108BD9-81ED-4DB2-BD59-A6C34878D82A}">
                    <a16:rowId xmlns:a16="http://schemas.microsoft.com/office/drawing/2014/main" val="495685447"/>
                  </a:ext>
                </a:extLst>
              </a:tr>
            </a:tbl>
          </a:graphicData>
        </a:graphic>
      </p:graphicFrame>
    </p:spTree>
    <p:extLst>
      <p:ext uri="{BB962C8B-B14F-4D97-AF65-F5344CB8AC3E}">
        <p14:creationId xmlns:p14="http://schemas.microsoft.com/office/powerpoint/2010/main" val="4006623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BA7A5EA-9193-6C4F-9466-2AE796328EC5}"/>
              </a:ext>
            </a:extLst>
          </p:cNvPr>
          <p:cNvSpPr>
            <a:spLocks noGrp="1"/>
          </p:cNvSpPr>
          <p:nvPr>
            <p:ph type="title"/>
          </p:nvPr>
        </p:nvSpPr>
        <p:spPr/>
        <p:txBody>
          <a:bodyPr/>
          <a:lstStyle/>
          <a:p>
            <a:r>
              <a:rPr lang="de-DE" dirty="0"/>
              <a:t>RessKoRo</a:t>
            </a:r>
            <a:r>
              <a:rPr lang="de-DE" dirty="0">
                <a:solidFill>
                  <a:schemeClr val="tx1"/>
                </a:solidFill>
              </a:rPr>
              <a:t> </a:t>
            </a:r>
            <a:r>
              <a:rPr lang="de-DE" dirty="0"/>
              <a:t>– Ressourcenkompetenz für Rohstoffnutzung in globalen Wertschöpfungsketten</a:t>
            </a:r>
          </a:p>
        </p:txBody>
      </p:sp>
      <p:sp>
        <p:nvSpPr>
          <p:cNvPr id="7" name="Untertitel 6">
            <a:extLst>
              <a:ext uri="{FF2B5EF4-FFF2-40B4-BE49-F238E27FC236}">
                <a16:creationId xmlns:a16="http://schemas.microsoft.com/office/drawing/2014/main" id="{72ADC676-653F-214D-9674-DE69930D3CE2}"/>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F73CF2F7-88BA-2045-AC67-2D95BFEB38C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3</a:t>
            </a:fld>
            <a:endParaRPr lang="de-DE" dirty="0"/>
          </a:p>
        </p:txBody>
      </p:sp>
      <p:graphicFrame>
        <p:nvGraphicFramePr>
          <p:cNvPr id="8" name="Diagramm 7">
            <a:extLst>
              <a:ext uri="{FF2B5EF4-FFF2-40B4-BE49-F238E27FC236}">
                <a16:creationId xmlns:a16="http://schemas.microsoft.com/office/drawing/2014/main" id="{AC09A056-D7C0-C044-B70E-24966E0E4184}"/>
              </a:ext>
            </a:extLst>
          </p:cNvPr>
          <p:cNvGraphicFramePr/>
          <p:nvPr>
            <p:extLst>
              <p:ext uri="{D42A27DB-BD31-4B8C-83A1-F6EECF244321}">
                <p14:modId xmlns:p14="http://schemas.microsoft.com/office/powerpoint/2010/main" val="622242327"/>
              </p:ext>
            </p:extLst>
          </p:nvPr>
        </p:nvGraphicFramePr>
        <p:xfrm>
          <a:off x="106375" y="1310640"/>
          <a:ext cx="8656625" cy="4922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feld 1">
            <a:extLst>
              <a:ext uri="{FF2B5EF4-FFF2-40B4-BE49-F238E27FC236}">
                <a16:creationId xmlns:a16="http://schemas.microsoft.com/office/drawing/2014/main" id="{8FD5CB38-3BA0-584A-97F2-F106EE014B06}"/>
              </a:ext>
            </a:extLst>
          </p:cNvPr>
          <p:cNvSpPr txBox="1"/>
          <p:nvPr/>
        </p:nvSpPr>
        <p:spPr>
          <a:xfrm>
            <a:off x="430306" y="1801907"/>
            <a:ext cx="412292" cy="584775"/>
          </a:xfrm>
          <a:prstGeom prst="rect">
            <a:avLst/>
          </a:prstGeom>
          <a:noFill/>
        </p:spPr>
        <p:txBody>
          <a:bodyPr wrap="none" rtlCol="0">
            <a:spAutoFit/>
          </a:bodyPr>
          <a:lstStyle/>
          <a:p>
            <a:r>
              <a:rPr lang="de-DE" sz="3200" b="1" dirty="0"/>
              <a:t>1</a:t>
            </a:r>
          </a:p>
        </p:txBody>
      </p:sp>
      <p:sp>
        <p:nvSpPr>
          <p:cNvPr id="9" name="Textfeld 8">
            <a:extLst>
              <a:ext uri="{FF2B5EF4-FFF2-40B4-BE49-F238E27FC236}">
                <a16:creationId xmlns:a16="http://schemas.microsoft.com/office/drawing/2014/main" id="{46010908-48D9-5E47-88C4-501B58554388}"/>
              </a:ext>
            </a:extLst>
          </p:cNvPr>
          <p:cNvSpPr txBox="1"/>
          <p:nvPr/>
        </p:nvSpPr>
        <p:spPr>
          <a:xfrm>
            <a:off x="896386" y="2924907"/>
            <a:ext cx="412292" cy="584775"/>
          </a:xfrm>
          <a:prstGeom prst="rect">
            <a:avLst/>
          </a:prstGeom>
          <a:noFill/>
        </p:spPr>
        <p:txBody>
          <a:bodyPr wrap="none" rtlCol="0">
            <a:spAutoFit/>
          </a:bodyPr>
          <a:lstStyle/>
          <a:p>
            <a:r>
              <a:rPr lang="de-DE" sz="3200" b="1" dirty="0"/>
              <a:t>2</a:t>
            </a:r>
          </a:p>
        </p:txBody>
      </p:sp>
      <p:sp>
        <p:nvSpPr>
          <p:cNvPr id="10" name="Textfeld 9">
            <a:extLst>
              <a:ext uri="{FF2B5EF4-FFF2-40B4-BE49-F238E27FC236}">
                <a16:creationId xmlns:a16="http://schemas.microsoft.com/office/drawing/2014/main" id="{41C11EFC-EC6C-9645-B7DB-90890601661E}"/>
              </a:ext>
            </a:extLst>
          </p:cNvPr>
          <p:cNvSpPr txBox="1"/>
          <p:nvPr/>
        </p:nvSpPr>
        <p:spPr>
          <a:xfrm>
            <a:off x="900869" y="4099279"/>
            <a:ext cx="412292" cy="584775"/>
          </a:xfrm>
          <a:prstGeom prst="rect">
            <a:avLst/>
          </a:prstGeom>
          <a:noFill/>
        </p:spPr>
        <p:txBody>
          <a:bodyPr wrap="none" rtlCol="0">
            <a:spAutoFit/>
          </a:bodyPr>
          <a:lstStyle/>
          <a:p>
            <a:r>
              <a:rPr lang="de-DE" sz="3200" b="1" dirty="0"/>
              <a:t>3</a:t>
            </a:r>
          </a:p>
        </p:txBody>
      </p:sp>
      <p:sp>
        <p:nvSpPr>
          <p:cNvPr id="11" name="Textfeld 10">
            <a:extLst>
              <a:ext uri="{FF2B5EF4-FFF2-40B4-BE49-F238E27FC236}">
                <a16:creationId xmlns:a16="http://schemas.microsoft.com/office/drawing/2014/main" id="{3EC711A1-B11D-BD4A-96F1-35259EE2FA3A}"/>
              </a:ext>
            </a:extLst>
          </p:cNvPr>
          <p:cNvSpPr txBox="1"/>
          <p:nvPr/>
        </p:nvSpPr>
        <p:spPr>
          <a:xfrm>
            <a:off x="421260" y="5166075"/>
            <a:ext cx="412292" cy="584775"/>
          </a:xfrm>
          <a:prstGeom prst="rect">
            <a:avLst/>
          </a:prstGeom>
          <a:noFill/>
        </p:spPr>
        <p:txBody>
          <a:bodyPr wrap="none" rtlCol="0">
            <a:spAutoFit/>
          </a:bodyPr>
          <a:lstStyle/>
          <a:p>
            <a:r>
              <a:rPr lang="de-DE" sz="3200" b="1" dirty="0"/>
              <a:t>4</a:t>
            </a:r>
          </a:p>
        </p:txBody>
      </p:sp>
    </p:spTree>
    <p:extLst>
      <p:ext uri="{BB962C8B-B14F-4D97-AF65-F5344CB8AC3E}">
        <p14:creationId xmlns:p14="http://schemas.microsoft.com/office/powerpoint/2010/main" val="158704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Nachhaltigkeit,</a:t>
            </a:r>
            <a:br>
              <a:rPr lang="de-DE" dirty="0"/>
            </a:br>
            <a:r>
              <a:rPr lang="de-DE" dirty="0"/>
              <a:t>Klimawandel und Ressourcennutzung</a:t>
            </a:r>
          </a:p>
        </p:txBody>
      </p:sp>
      <p:sp>
        <p:nvSpPr>
          <p:cNvPr id="3" name="Untertitel 2"/>
          <p:cNvSpPr>
            <a:spLocks noGrp="1"/>
          </p:cNvSpPr>
          <p:nvPr>
            <p:ph type="subTitle" idx="1"/>
          </p:nvPr>
        </p:nvSpPr>
        <p:spPr/>
        <p:txBody>
          <a:bodyPr/>
          <a:lstStyle/>
          <a:p>
            <a:endParaRPr lang="de-DE" dirty="0"/>
          </a:p>
        </p:txBody>
      </p:sp>
      <p:sp>
        <p:nvSpPr>
          <p:cNvPr id="4" name="Foliennummernplatzhalt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tr-TR" smtClean="0"/>
              <a:t>4</a:t>
            </a:fld>
            <a:endParaRPr lang="tr-TR" dirty="0"/>
          </a:p>
        </p:txBody>
      </p:sp>
    </p:spTree>
    <p:extLst>
      <p:ext uri="{BB962C8B-B14F-4D97-AF65-F5344CB8AC3E}">
        <p14:creationId xmlns:p14="http://schemas.microsoft.com/office/powerpoint/2010/main" val="3273368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BA7A5EA-9193-6C4F-9466-2AE796328EC5}"/>
              </a:ext>
            </a:extLst>
          </p:cNvPr>
          <p:cNvSpPr>
            <a:spLocks noGrp="1"/>
          </p:cNvSpPr>
          <p:nvPr>
            <p:ph type="title"/>
          </p:nvPr>
        </p:nvSpPr>
        <p:spPr/>
        <p:txBody>
          <a:bodyPr/>
          <a:lstStyle/>
          <a:p>
            <a:r>
              <a:rPr lang="de-DE" dirty="0"/>
              <a:t>Wertschöpfungskette Aluminium:</a:t>
            </a:r>
            <a:br>
              <a:rPr lang="de-DE" dirty="0"/>
            </a:br>
            <a:r>
              <a:rPr lang="de-DE" dirty="0"/>
              <a:t>Übersicht Nachhaltigkeit und Klimawandel</a:t>
            </a:r>
          </a:p>
        </p:txBody>
      </p:sp>
      <p:sp>
        <p:nvSpPr>
          <p:cNvPr id="7" name="Untertitel 6">
            <a:extLst>
              <a:ext uri="{FF2B5EF4-FFF2-40B4-BE49-F238E27FC236}">
                <a16:creationId xmlns:a16="http://schemas.microsoft.com/office/drawing/2014/main" id="{72ADC676-653F-214D-9674-DE69930D3CE2}"/>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F73CF2F7-88BA-2045-AC67-2D95BFEB38C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a:t>
            </a:fld>
            <a:endParaRPr lang="de-DE" dirty="0"/>
          </a:p>
        </p:txBody>
      </p:sp>
      <p:graphicFrame>
        <p:nvGraphicFramePr>
          <p:cNvPr id="8" name="Diagramm 7">
            <a:extLst>
              <a:ext uri="{FF2B5EF4-FFF2-40B4-BE49-F238E27FC236}">
                <a16:creationId xmlns:a16="http://schemas.microsoft.com/office/drawing/2014/main" id="{AC09A056-D7C0-C044-B70E-24966E0E4184}"/>
              </a:ext>
            </a:extLst>
          </p:cNvPr>
          <p:cNvGraphicFramePr/>
          <p:nvPr>
            <p:extLst>
              <p:ext uri="{D42A27DB-BD31-4B8C-83A1-F6EECF244321}">
                <p14:modId xmlns:p14="http://schemas.microsoft.com/office/powerpoint/2010/main" val="1407973356"/>
              </p:ext>
            </p:extLst>
          </p:nvPr>
        </p:nvGraphicFramePr>
        <p:xfrm>
          <a:off x="106375" y="1310640"/>
          <a:ext cx="8656625" cy="4922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7733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de-DE" dirty="0"/>
              <a:t>Nachhaltigkeit und Klimawandel:</a:t>
            </a:r>
            <a:br>
              <a:rPr lang="de-DE" dirty="0"/>
            </a:br>
            <a:r>
              <a:rPr lang="de-DE" dirty="0">
                <a:solidFill>
                  <a:schemeClr val="accent6">
                    <a:lumMod val="75000"/>
                  </a:schemeClr>
                </a:solidFill>
              </a:rPr>
              <a:t>Dimensionen</a:t>
            </a:r>
            <a:r>
              <a:rPr lang="de-DE" dirty="0">
                <a:solidFill>
                  <a:srgbClr val="FF0000"/>
                </a:solidFill>
              </a:rPr>
              <a:t> </a:t>
            </a:r>
            <a:r>
              <a:rPr lang="de-DE" dirty="0">
                <a:solidFill>
                  <a:schemeClr val="accent6">
                    <a:lumMod val="75000"/>
                  </a:schemeClr>
                </a:solidFill>
              </a:rPr>
              <a:t>der</a:t>
            </a:r>
            <a:r>
              <a:rPr lang="de-DE" dirty="0">
                <a:solidFill>
                  <a:srgbClr val="FF0000"/>
                </a:solidFill>
              </a:rPr>
              <a:t> </a:t>
            </a:r>
            <a:r>
              <a:rPr lang="de-DE" dirty="0">
                <a:solidFill>
                  <a:schemeClr val="accent6">
                    <a:lumMod val="75000"/>
                  </a:schemeClr>
                </a:solidFill>
              </a:rPr>
              <a:t>Nachhaltigkeit</a:t>
            </a:r>
          </a:p>
        </p:txBody>
      </p:sp>
      <p:sp>
        <p:nvSpPr>
          <p:cNvPr id="4" name="Foliennummernplatzhalter 3"/>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tr-TR" smtClean="0"/>
              <a:t>6</a:t>
            </a:fld>
            <a:endParaRPr lang="tr-TR" dirty="0"/>
          </a:p>
        </p:txBody>
      </p:sp>
      <p:sp>
        <p:nvSpPr>
          <p:cNvPr id="5" name="Textplatzhalter 4"/>
          <p:cNvSpPr>
            <a:spLocks noGrp="1"/>
          </p:cNvSpPr>
          <p:nvPr>
            <p:ph type="body" idx="2"/>
          </p:nvPr>
        </p:nvSpPr>
        <p:spPr>
          <a:xfrm>
            <a:off x="106374" y="1259999"/>
            <a:ext cx="5849925" cy="4977767"/>
          </a:xfrm>
        </p:spPr>
        <p:txBody>
          <a:bodyPr/>
          <a:lstStyle/>
          <a:p>
            <a:r>
              <a:rPr lang="de-DE" dirty="0"/>
              <a:t>Nachhaltigkeit hat drei Dimensionen: Ökologie, Ökonomie und Soziales</a:t>
            </a:r>
          </a:p>
          <a:p>
            <a:r>
              <a:rPr lang="de-DE" dirty="0"/>
              <a:t>Der Begriff "Nachhaltige Entwicklung" und die 3 Dimensionen wurden 1983 im Brundtland-Bericht bestimmt</a:t>
            </a:r>
          </a:p>
          <a:p>
            <a:r>
              <a:rPr lang="de-DE" dirty="0"/>
              <a:t>Grundprinzip der nachhaltigen Entwicklung ist die intra- und intergenerative Gerechtigkeit:</a:t>
            </a:r>
          </a:p>
          <a:p>
            <a:r>
              <a:rPr lang="de-DE" sz="2000" i="1" dirty="0">
                <a:solidFill>
                  <a:srgbClr val="C00000"/>
                </a:solidFill>
              </a:rPr>
              <a:t>"Dauerhafte Entwicklung ist eine Entwicklung, die die Bedürfnisse der Gegenwart befriedigt, ohne zu riskieren, dass künftige Generationen ihre eigenen Bedürfnisse nicht befriedigen können.“</a:t>
            </a:r>
            <a:endParaRPr lang="de-DE" sz="2000" dirty="0">
              <a:solidFill>
                <a:srgbClr val="C00000"/>
              </a:solidFill>
            </a:endParaRPr>
          </a:p>
        </p:txBody>
      </p:sp>
      <p:sp>
        <p:nvSpPr>
          <p:cNvPr id="9" name="Untertitel 8"/>
          <p:cNvSpPr>
            <a:spLocks noGrp="1"/>
          </p:cNvSpPr>
          <p:nvPr>
            <p:ph type="subTitle" idx="1"/>
          </p:nvPr>
        </p:nvSpPr>
        <p:spPr/>
        <p:txBody>
          <a:bodyPr/>
          <a:lstStyle/>
          <a:p>
            <a:r>
              <a:rPr lang="de-DE" dirty="0"/>
              <a:t>Quellen: Hauff/Wikipedia (Brundtland-Bericht)</a:t>
            </a:r>
          </a:p>
        </p:txBody>
      </p:sp>
      <p:graphicFrame>
        <p:nvGraphicFramePr>
          <p:cNvPr id="29" name="Diagramm 29">
            <a:extLst>
              <a:ext uri="{FF2B5EF4-FFF2-40B4-BE49-F238E27FC236}">
                <a16:creationId xmlns:a16="http://schemas.microsoft.com/office/drawing/2014/main" id="{B88A88ED-29C3-6126-6563-FAE8CCECA189}"/>
              </a:ext>
            </a:extLst>
          </p:cNvPr>
          <p:cNvGraphicFramePr/>
          <p:nvPr>
            <p:extLst>
              <p:ext uri="{D42A27DB-BD31-4B8C-83A1-F6EECF244321}">
                <p14:modId xmlns:p14="http://schemas.microsoft.com/office/powerpoint/2010/main" val="631718580"/>
              </p:ext>
            </p:extLst>
          </p:nvPr>
        </p:nvGraphicFramePr>
        <p:xfrm>
          <a:off x="6017622" y="1347652"/>
          <a:ext cx="3000103" cy="4811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6791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de-DE" dirty="0"/>
              <a:t>Nachhaltigkeit und Klimawandel:</a:t>
            </a:r>
            <a:br>
              <a:rPr lang="de-DE" dirty="0"/>
            </a:br>
            <a:r>
              <a:rPr lang="de-DE" dirty="0">
                <a:solidFill>
                  <a:schemeClr val="accent6">
                    <a:lumMod val="75000"/>
                  </a:schemeClr>
                </a:solidFill>
              </a:rPr>
              <a:t>Dimensionen der Nachhaltigkeit</a:t>
            </a:r>
          </a:p>
        </p:txBody>
      </p:sp>
      <p:sp>
        <p:nvSpPr>
          <p:cNvPr id="4" name="Foliennummernplatzhalter 3"/>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tr-TR" smtClean="0"/>
              <a:t>7</a:t>
            </a:fld>
            <a:endParaRPr lang="tr-TR" dirty="0"/>
          </a:p>
        </p:txBody>
      </p:sp>
      <p:sp>
        <p:nvSpPr>
          <p:cNvPr id="5" name="Textplatzhalter 4"/>
          <p:cNvSpPr>
            <a:spLocks noGrp="1"/>
          </p:cNvSpPr>
          <p:nvPr>
            <p:ph type="body" idx="2"/>
          </p:nvPr>
        </p:nvSpPr>
        <p:spPr>
          <a:xfrm>
            <a:off x="106374" y="1176051"/>
            <a:ext cx="5911247" cy="5061716"/>
          </a:xfrm>
        </p:spPr>
        <p:txBody>
          <a:bodyPr/>
          <a:lstStyle/>
          <a:p>
            <a:r>
              <a:rPr lang="de-DE" dirty="0"/>
              <a:t>Alle drei Dimensionen sind (im Prinzip) gleichgewichtig</a:t>
            </a:r>
          </a:p>
          <a:p>
            <a:r>
              <a:rPr lang="de-DE" dirty="0"/>
              <a:t>Es gibt keine Einigkeit über die Ausgestaltung (z.B. Atomkraft)</a:t>
            </a:r>
          </a:p>
          <a:p>
            <a:r>
              <a:rPr lang="de-DE" dirty="0"/>
              <a:t>Es gibt im ökologischen Bereich aber mögliche Entwicklungen, die </a:t>
            </a:r>
          </a:p>
          <a:p>
            <a:pPr lvl="1"/>
            <a:r>
              <a:rPr lang="de-DE" dirty="0"/>
              <a:t>irreversibel und</a:t>
            </a:r>
          </a:p>
          <a:p>
            <a:pPr lvl="1"/>
            <a:r>
              <a:rPr lang="de-DE" dirty="0"/>
              <a:t>extrem gefährlich für unser Leben sind</a:t>
            </a:r>
          </a:p>
          <a:p>
            <a:r>
              <a:rPr lang="de-DE" dirty="0"/>
              <a:t>Beispiel 1: Ein Abschmelzen der Gletscher in Grönland und der Antarktis führen zum Verlust größter Landflächen</a:t>
            </a:r>
          </a:p>
          <a:p>
            <a:r>
              <a:rPr lang="de-DE" dirty="0"/>
              <a:t>Beispiel 2: Länder können ohne Geschlechtergerechtigkeit prosperieren</a:t>
            </a:r>
          </a:p>
          <a:p>
            <a:pPr marL="76200" indent="0">
              <a:buNone/>
            </a:pPr>
            <a:endParaRPr lang="de-DE" dirty="0"/>
          </a:p>
        </p:txBody>
      </p:sp>
      <p:sp>
        <p:nvSpPr>
          <p:cNvPr id="2" name="Untertitel 1">
            <a:extLst>
              <a:ext uri="{FF2B5EF4-FFF2-40B4-BE49-F238E27FC236}">
                <a16:creationId xmlns:a16="http://schemas.microsoft.com/office/drawing/2014/main" id="{B9AC9D4A-1E39-44DC-B136-7B62172DFB48}"/>
              </a:ext>
            </a:extLst>
          </p:cNvPr>
          <p:cNvSpPr>
            <a:spLocks noGrp="1"/>
          </p:cNvSpPr>
          <p:nvPr>
            <p:ph type="subTitle" idx="1"/>
          </p:nvPr>
        </p:nvSpPr>
        <p:spPr/>
        <p:txBody>
          <a:bodyPr/>
          <a:lstStyle/>
          <a:p>
            <a:endParaRPr lang="de-DE" dirty="0"/>
          </a:p>
        </p:txBody>
      </p:sp>
      <p:graphicFrame>
        <p:nvGraphicFramePr>
          <p:cNvPr id="29" name="Diagramm 29">
            <a:extLst>
              <a:ext uri="{FF2B5EF4-FFF2-40B4-BE49-F238E27FC236}">
                <a16:creationId xmlns:a16="http://schemas.microsoft.com/office/drawing/2014/main" id="{B88A88ED-29C3-6126-6563-FAE8CCECA189}"/>
              </a:ext>
            </a:extLst>
          </p:cNvPr>
          <p:cNvGraphicFramePr/>
          <p:nvPr/>
        </p:nvGraphicFramePr>
        <p:xfrm>
          <a:off x="6017622" y="1347652"/>
          <a:ext cx="3000103" cy="4811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2917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CCECAF-66AC-C8E3-F532-68EA689BB854}"/>
              </a:ext>
            </a:extLst>
          </p:cNvPr>
          <p:cNvSpPr>
            <a:spLocks noGrp="1"/>
          </p:cNvSpPr>
          <p:nvPr>
            <p:ph type="title"/>
          </p:nvPr>
        </p:nvSpPr>
        <p:spPr/>
        <p:txBody>
          <a:bodyPr/>
          <a:lstStyle/>
          <a:p>
            <a:r>
              <a:rPr lang="de-DE" dirty="0"/>
              <a:t>Nachhaltigkeit und Klimawandel:</a:t>
            </a:r>
            <a:br>
              <a:rPr lang="de-DE" dirty="0"/>
            </a:br>
            <a:r>
              <a:rPr lang="de-DE" dirty="0">
                <a:solidFill>
                  <a:schemeClr val="accent6">
                    <a:lumMod val="75000"/>
                  </a:schemeClr>
                </a:solidFill>
              </a:rPr>
              <a:t>Sustainable Development Goals</a:t>
            </a:r>
          </a:p>
        </p:txBody>
      </p:sp>
      <p:sp>
        <p:nvSpPr>
          <p:cNvPr id="3" name="Untertitel 2">
            <a:extLst>
              <a:ext uri="{FF2B5EF4-FFF2-40B4-BE49-F238E27FC236}">
                <a16:creationId xmlns:a16="http://schemas.microsoft.com/office/drawing/2014/main" id="{B705AC6B-0872-9AA5-9FE1-BD73ED3AA6AC}"/>
              </a:ext>
            </a:extLst>
          </p:cNvPr>
          <p:cNvSpPr>
            <a:spLocks noGrp="1"/>
          </p:cNvSpPr>
          <p:nvPr>
            <p:ph type="subTitle" idx="1"/>
          </p:nvPr>
        </p:nvSpPr>
        <p:spPr/>
        <p:txBody>
          <a:bodyPr/>
          <a:lstStyle/>
          <a:p>
            <a:r>
              <a:rPr lang="de-DE" dirty="0"/>
              <a:t>Bild: Bundesregierung o.J.</a:t>
            </a:r>
          </a:p>
        </p:txBody>
      </p:sp>
      <p:sp>
        <p:nvSpPr>
          <p:cNvPr id="10" name="Textplatzhalter 9">
            <a:extLst>
              <a:ext uri="{FF2B5EF4-FFF2-40B4-BE49-F238E27FC236}">
                <a16:creationId xmlns:a16="http://schemas.microsoft.com/office/drawing/2014/main" id="{D5840CA7-AF6E-7528-ED3F-E7B44D59F5EB}"/>
              </a:ext>
            </a:extLst>
          </p:cNvPr>
          <p:cNvSpPr>
            <a:spLocks noGrp="1"/>
          </p:cNvSpPr>
          <p:nvPr>
            <p:ph type="body" idx="2"/>
          </p:nvPr>
        </p:nvSpPr>
        <p:spPr/>
        <p:txBody>
          <a:bodyPr/>
          <a:lstStyle/>
          <a:p>
            <a:r>
              <a:rPr lang="de-DE" dirty="0"/>
              <a:t>2015 hat die Weltgemeinschaft die Agenda 2030 verabschiedet</a:t>
            </a:r>
          </a:p>
          <a:p>
            <a:r>
              <a:rPr lang="de-DE" dirty="0"/>
              <a:t>Es wurden 17 Ziele vereinbart, die bis 2030 erreicht werden sollen</a:t>
            </a:r>
          </a:p>
        </p:txBody>
      </p:sp>
      <p:sp>
        <p:nvSpPr>
          <p:cNvPr id="4" name="Foliennummernplatzhalter 3">
            <a:extLst>
              <a:ext uri="{FF2B5EF4-FFF2-40B4-BE49-F238E27FC236}">
                <a16:creationId xmlns:a16="http://schemas.microsoft.com/office/drawing/2014/main" id="{91B6AA3E-5DEF-1FDC-702F-D0F2AC0CBB9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a:t>
            </a:fld>
            <a:endParaRPr lang="de-DE" dirty="0"/>
          </a:p>
        </p:txBody>
      </p:sp>
      <p:pic>
        <p:nvPicPr>
          <p:cNvPr id="9" name="Grafik 9">
            <a:extLst>
              <a:ext uri="{FF2B5EF4-FFF2-40B4-BE49-F238E27FC236}">
                <a16:creationId xmlns:a16="http://schemas.microsoft.com/office/drawing/2014/main" id="{DC3727D1-816A-8FD8-2140-041E9415C32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9088" y="2317014"/>
            <a:ext cx="7994821" cy="3911132"/>
          </a:xfrm>
          <a:prstGeom prst="rect">
            <a:avLst/>
          </a:prstGeom>
        </p:spPr>
      </p:pic>
    </p:spTree>
    <p:extLst>
      <p:ext uri="{BB962C8B-B14F-4D97-AF65-F5344CB8AC3E}">
        <p14:creationId xmlns:p14="http://schemas.microsoft.com/office/powerpoint/2010/main" val="3302534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CCECAF-66AC-C8E3-F532-68EA689BB854}"/>
              </a:ext>
            </a:extLst>
          </p:cNvPr>
          <p:cNvSpPr>
            <a:spLocks noGrp="1"/>
          </p:cNvSpPr>
          <p:nvPr>
            <p:ph type="title"/>
          </p:nvPr>
        </p:nvSpPr>
        <p:spPr/>
        <p:txBody>
          <a:bodyPr/>
          <a:lstStyle/>
          <a:p>
            <a:r>
              <a:rPr lang="de-DE" dirty="0"/>
              <a:t>Nachhaltigkeit und Klimawandel:</a:t>
            </a:r>
            <a:br>
              <a:rPr lang="de-DE" dirty="0"/>
            </a:br>
            <a:r>
              <a:rPr lang="de-DE" dirty="0">
                <a:solidFill>
                  <a:schemeClr val="accent6">
                    <a:lumMod val="75000"/>
                  </a:schemeClr>
                </a:solidFill>
              </a:rPr>
              <a:t>Sustainable Development Goals - Unterziele</a:t>
            </a:r>
          </a:p>
        </p:txBody>
      </p:sp>
      <p:sp>
        <p:nvSpPr>
          <p:cNvPr id="3" name="Untertitel 2">
            <a:extLst>
              <a:ext uri="{FF2B5EF4-FFF2-40B4-BE49-F238E27FC236}">
                <a16:creationId xmlns:a16="http://schemas.microsoft.com/office/drawing/2014/main" id="{B705AC6B-0872-9AA5-9FE1-BD73ED3AA6AC}"/>
              </a:ext>
            </a:extLst>
          </p:cNvPr>
          <p:cNvSpPr>
            <a:spLocks noGrp="1"/>
          </p:cNvSpPr>
          <p:nvPr>
            <p:ph type="subTitle" idx="1"/>
          </p:nvPr>
        </p:nvSpPr>
        <p:spPr/>
        <p:txBody>
          <a:bodyPr/>
          <a:lstStyle/>
          <a:p>
            <a:r>
              <a:rPr lang="de-DE" dirty="0"/>
              <a:t>Quellen: DESTATIS o.J.</a:t>
            </a:r>
          </a:p>
        </p:txBody>
      </p:sp>
      <p:sp>
        <p:nvSpPr>
          <p:cNvPr id="10" name="Textplatzhalter 9">
            <a:extLst>
              <a:ext uri="{FF2B5EF4-FFF2-40B4-BE49-F238E27FC236}">
                <a16:creationId xmlns:a16="http://schemas.microsoft.com/office/drawing/2014/main" id="{D5840CA7-AF6E-7528-ED3F-E7B44D59F5EB}"/>
              </a:ext>
            </a:extLst>
          </p:cNvPr>
          <p:cNvSpPr>
            <a:spLocks noGrp="1"/>
          </p:cNvSpPr>
          <p:nvPr>
            <p:ph type="body" idx="2"/>
          </p:nvPr>
        </p:nvSpPr>
        <p:spPr/>
        <p:txBody>
          <a:bodyPr/>
          <a:lstStyle/>
          <a:p>
            <a:r>
              <a:rPr lang="de-DE" dirty="0"/>
              <a:t>Jedes der Ziele hat verschiedene Unterziele</a:t>
            </a:r>
          </a:p>
          <a:p>
            <a:r>
              <a:rPr lang="de-DE" dirty="0"/>
              <a:t>Beispiel für SDG 12 und Aluminium sind</a:t>
            </a:r>
          </a:p>
        </p:txBody>
      </p:sp>
      <p:sp>
        <p:nvSpPr>
          <p:cNvPr id="4" name="Foliennummernplatzhalter 3">
            <a:extLst>
              <a:ext uri="{FF2B5EF4-FFF2-40B4-BE49-F238E27FC236}">
                <a16:creationId xmlns:a16="http://schemas.microsoft.com/office/drawing/2014/main" id="{91B6AA3E-5DEF-1FDC-702F-D0F2AC0CBB9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a:t>
            </a:fld>
            <a:endParaRPr lang="de-DE" dirty="0"/>
          </a:p>
        </p:txBody>
      </p:sp>
      <p:pic>
        <p:nvPicPr>
          <p:cNvPr id="9" name="Grafik 9">
            <a:extLst>
              <a:ext uri="{FF2B5EF4-FFF2-40B4-BE49-F238E27FC236}">
                <a16:creationId xmlns:a16="http://schemas.microsoft.com/office/drawing/2014/main" id="{DC3727D1-816A-8FD8-2140-041E9415C32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5338" y="2303103"/>
            <a:ext cx="7994821" cy="3911132"/>
          </a:xfrm>
          <a:prstGeom prst="rect">
            <a:avLst/>
          </a:prstGeom>
        </p:spPr>
      </p:pic>
      <p:sp>
        <p:nvSpPr>
          <p:cNvPr id="5" name="Rechteck: abgerundete Ecken 4">
            <a:extLst>
              <a:ext uri="{FF2B5EF4-FFF2-40B4-BE49-F238E27FC236}">
                <a16:creationId xmlns:a16="http://schemas.microsoft.com/office/drawing/2014/main" id="{89A12E76-5701-6802-28E3-8E3AB01E6EC5}"/>
              </a:ext>
            </a:extLst>
          </p:cNvPr>
          <p:cNvSpPr/>
          <p:nvPr/>
        </p:nvSpPr>
        <p:spPr>
          <a:xfrm>
            <a:off x="1656687" y="3011517"/>
            <a:ext cx="5573779" cy="3009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2000" dirty="0">
                <a:cs typeface="Arial"/>
              </a:rPr>
              <a:t>Globale Unterziele für SDG 12</a:t>
            </a:r>
          </a:p>
          <a:p>
            <a:pPr marL="285750" indent="-285750">
              <a:buChar char="•"/>
            </a:pPr>
            <a:r>
              <a:rPr lang="de-DE" dirty="0">
                <a:cs typeface="Arial"/>
              </a:rPr>
              <a:t>12.2: </a:t>
            </a:r>
            <a:r>
              <a:rPr lang="de-DE" dirty="0">
                <a:ea typeface="+mn-lt"/>
                <a:cs typeface="+mn-lt"/>
              </a:rPr>
              <a:t>Bis 2030 die nachhaltige Bewirtschaftung und effiziente Nutzung der natürlichen Ressourcen erreichen</a:t>
            </a:r>
            <a:endParaRPr lang="de-DE" dirty="0">
              <a:cs typeface="Arial"/>
            </a:endParaRPr>
          </a:p>
          <a:p>
            <a:pPr marL="285750" indent="-285750">
              <a:buChar char="•"/>
            </a:pPr>
            <a:r>
              <a:rPr lang="de-DE" dirty="0">
                <a:cs typeface="Arial"/>
              </a:rPr>
              <a:t>12.5: </a:t>
            </a:r>
            <a:r>
              <a:rPr lang="de-DE" dirty="0">
                <a:ea typeface="+mn-lt"/>
                <a:cs typeface="+mn-lt"/>
              </a:rPr>
              <a:t>Bis 2030 das Abfallaufkommen durch Vermeidung, Verminderung, Wiederverwertung und Wiederverwendung deutlich verringern</a:t>
            </a:r>
          </a:p>
          <a:p>
            <a:pPr>
              <a:spcBef>
                <a:spcPts val="1200"/>
              </a:spcBef>
            </a:pPr>
            <a:r>
              <a:rPr lang="de-DE" sz="2000" dirty="0">
                <a:cs typeface="Arial"/>
              </a:rPr>
              <a:t>Nationale Ziele für SDG 12</a:t>
            </a:r>
          </a:p>
          <a:p>
            <a:pPr marL="285750" indent="-285750">
              <a:buChar char="•"/>
            </a:pPr>
            <a:r>
              <a:rPr lang="de-DE" dirty="0">
                <a:cs typeface="Arial"/>
              </a:rPr>
              <a:t>Konsum umwelt- und sozialverträglich gestalten</a:t>
            </a:r>
          </a:p>
          <a:p>
            <a:pPr marL="285750" indent="-285750">
              <a:buChar char="•"/>
            </a:pPr>
            <a:r>
              <a:rPr lang="de-DE" dirty="0">
                <a:cs typeface="Arial"/>
              </a:rPr>
              <a:t>Anteil nachhaltiger Produktion stetig erhöhen</a:t>
            </a:r>
          </a:p>
          <a:p>
            <a:pPr marL="285750" indent="-285750">
              <a:buChar char="•"/>
            </a:pPr>
            <a:r>
              <a:rPr lang="de-DE" dirty="0">
                <a:cs typeface="Arial"/>
              </a:rPr>
              <a:t>Vorbildwirkung der öffentlichen Hand</a:t>
            </a:r>
          </a:p>
        </p:txBody>
      </p:sp>
    </p:spTree>
    <p:extLst>
      <p:ext uri="{BB962C8B-B14F-4D97-AF65-F5344CB8AC3E}">
        <p14:creationId xmlns:p14="http://schemas.microsoft.com/office/powerpoint/2010/main" val="2234596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1b5e0d199f_0_148"/>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r>
              <a:rPr lang="de-DE" dirty="0">
                <a:latin typeface="Calibri"/>
                <a:ea typeface="Calibri"/>
                <a:cs typeface="Calibri"/>
                <a:sym typeface="Calibri"/>
              </a:rPr>
              <a:t>Nachhaltigkeit</a:t>
            </a:r>
            <a:r>
              <a:rPr lang="de-DE" dirty="0"/>
              <a:t> und Klimawandel</a:t>
            </a:r>
            <a:r>
              <a:rPr lang="de-DE" dirty="0">
                <a:latin typeface="Calibri"/>
                <a:ea typeface="Calibri"/>
                <a:cs typeface="Calibri"/>
                <a:sym typeface="Calibri"/>
              </a:rPr>
              <a:t>:</a:t>
            </a:r>
            <a:br>
              <a:rPr lang="de-DE" dirty="0">
                <a:latin typeface="Calibri"/>
                <a:ea typeface="Calibri"/>
                <a:cs typeface="Calibri"/>
              </a:rPr>
            </a:br>
            <a:r>
              <a:rPr lang="de-DE" dirty="0">
                <a:solidFill>
                  <a:schemeClr val="accent6">
                    <a:lumMod val="75000"/>
                  </a:schemeClr>
                </a:solidFill>
              </a:rPr>
              <a:t>Emissionen und Hauptverursacher</a:t>
            </a:r>
          </a:p>
        </p:txBody>
      </p:sp>
      <p:sp>
        <p:nvSpPr>
          <p:cNvPr id="189" name="Google Shape;189;g11b5e0d199f_0_148"/>
          <p:cNvSpPr txBox="1">
            <a:spLocks noGrp="1"/>
          </p:cNvSpPr>
          <p:nvPr>
            <p:ph type="subTitle" idx="1"/>
          </p:nvPr>
        </p:nvSpPr>
        <p:spPr>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400"/>
              </a:spcBef>
              <a:spcAft>
                <a:spcPts val="0"/>
              </a:spcAft>
              <a:buSzPts val="2400"/>
              <a:buNone/>
            </a:pPr>
            <a:r>
              <a:rPr lang="de-DE" dirty="0"/>
              <a:t>Quellen: ClimateChange.ie 2017</a:t>
            </a:r>
            <a:endParaRPr dirty="0"/>
          </a:p>
        </p:txBody>
      </p:sp>
      <p:sp>
        <p:nvSpPr>
          <p:cNvPr id="187" name="Google Shape;187;g11b5e0d199f_0_14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10</a:t>
            </a:fld>
            <a:endParaRPr dirty="0"/>
          </a:p>
        </p:txBody>
      </p:sp>
      <p:sp>
        <p:nvSpPr>
          <p:cNvPr id="190" name="Google Shape;190;g11b5e0d199f_0_148"/>
          <p:cNvSpPr txBox="1"/>
          <p:nvPr/>
        </p:nvSpPr>
        <p:spPr>
          <a:xfrm>
            <a:off x="224873" y="1369942"/>
            <a:ext cx="4238625" cy="470894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de-DE" sz="2000" b="0" i="0" u="none" strike="noStrike" cap="none" dirty="0">
                <a:solidFill>
                  <a:srgbClr val="000000"/>
                </a:solidFill>
                <a:latin typeface="Arial"/>
                <a:ea typeface="Arial"/>
                <a:cs typeface="Arial"/>
                <a:sym typeface="Arial"/>
              </a:rPr>
              <a:t>Die Emissionen aus der Verbrennung fossiler Energieträger ist seit 1850 massiv gestiegen </a:t>
            </a:r>
            <a:br>
              <a:rPr lang="de-DE" sz="2000" b="0" i="0" u="none" strike="noStrike" cap="none" dirty="0">
                <a:solidFill>
                  <a:srgbClr val="000000"/>
                </a:solidFill>
                <a:latin typeface="Arial"/>
                <a:ea typeface="Arial"/>
                <a:cs typeface="Arial"/>
                <a:sym typeface="Arial"/>
              </a:rPr>
            </a:br>
            <a:r>
              <a:rPr lang="de-DE" sz="2000" b="0" i="0" u="none" strike="noStrike" cap="none" dirty="0">
                <a:solidFill>
                  <a:srgbClr val="000000"/>
                </a:solidFill>
                <a:latin typeface="Arial"/>
                <a:ea typeface="Arial"/>
                <a:cs typeface="Arial"/>
                <a:sym typeface="Arial"/>
              </a:rPr>
              <a:t>von einer Milliarde Tonnen auf 37 Mrd. t pro Jahr in 2018</a:t>
            </a:r>
            <a:endParaRPr sz="2000" dirty="0"/>
          </a:p>
          <a:p>
            <a:pPr marL="285750" marR="0" lvl="0" indent="-285750" algn="l" rtl="0">
              <a:lnSpc>
                <a:spcPct val="100000"/>
              </a:lnSpc>
              <a:spcBef>
                <a:spcPts val="0"/>
              </a:spcBef>
              <a:spcAft>
                <a:spcPts val="0"/>
              </a:spcAft>
              <a:buClr>
                <a:srgbClr val="000000"/>
              </a:buClr>
              <a:buSzPts val="1400"/>
              <a:buFont typeface="Arial"/>
              <a:buChar char="•"/>
            </a:pPr>
            <a:r>
              <a:rPr lang="de-DE" sz="2000" b="0" i="0" u="none" strike="noStrike" cap="none" dirty="0">
                <a:solidFill>
                  <a:srgbClr val="000000"/>
                </a:solidFill>
                <a:latin typeface="Arial"/>
                <a:ea typeface="Arial"/>
                <a:cs typeface="Arial"/>
                <a:sym typeface="Arial"/>
              </a:rPr>
              <a:t>Indien, USA und vor allem China emittieren immer mehr CO</a:t>
            </a:r>
            <a:r>
              <a:rPr lang="de-DE" sz="2000" b="0" i="0" u="none" strike="noStrike" cap="none" baseline="-25000" dirty="0">
                <a:solidFill>
                  <a:srgbClr val="000000"/>
                </a:solidFill>
                <a:latin typeface="Arial"/>
                <a:ea typeface="Arial"/>
                <a:cs typeface="Arial"/>
                <a:sym typeface="Arial"/>
              </a:rPr>
              <a:t>2</a:t>
            </a:r>
          </a:p>
          <a:p>
            <a:pPr marL="285750" marR="0" lvl="0" indent="-285750" algn="l" rtl="0">
              <a:lnSpc>
                <a:spcPct val="100000"/>
              </a:lnSpc>
              <a:spcBef>
                <a:spcPts val="0"/>
              </a:spcBef>
              <a:spcAft>
                <a:spcPts val="0"/>
              </a:spcAft>
              <a:buClr>
                <a:srgbClr val="000000"/>
              </a:buClr>
              <a:buSzPts val="1400"/>
              <a:buFont typeface="Arial"/>
              <a:buChar char="•"/>
            </a:pPr>
            <a:r>
              <a:rPr lang="de-DE" sz="2000" b="0" i="0" u="none" strike="noStrike" cap="none" dirty="0">
                <a:solidFill>
                  <a:srgbClr val="000000"/>
                </a:solidFill>
                <a:latin typeface="Arial"/>
                <a:ea typeface="Arial"/>
                <a:cs typeface="Arial"/>
                <a:sym typeface="Arial"/>
              </a:rPr>
              <a:t>Die EU hat die Emissionen inzwischen leicht gesenkt</a:t>
            </a:r>
          </a:p>
          <a:p>
            <a:pPr marL="285750" marR="0" lvl="0" indent="-285750" algn="l" rtl="0">
              <a:lnSpc>
                <a:spcPct val="100000"/>
              </a:lnSpc>
              <a:spcBef>
                <a:spcPts val="0"/>
              </a:spcBef>
              <a:spcAft>
                <a:spcPts val="0"/>
              </a:spcAft>
              <a:buClr>
                <a:srgbClr val="000000"/>
              </a:buClr>
              <a:buSzPts val="1400"/>
              <a:buFont typeface="Arial"/>
              <a:buChar char="•"/>
            </a:pPr>
            <a:r>
              <a:rPr lang="de-DE" sz="2000" b="0" i="0" u="none" strike="noStrike" cap="none" dirty="0">
                <a:solidFill>
                  <a:srgbClr val="000000"/>
                </a:solidFill>
                <a:latin typeface="Arial"/>
                <a:ea typeface="Arial"/>
                <a:cs typeface="Arial"/>
                <a:sym typeface="Arial"/>
              </a:rPr>
              <a:t>China vera</a:t>
            </a:r>
            <a:r>
              <a:rPr lang="de-DE" sz="2000" dirty="0"/>
              <a:t>ntwortet 2018 rund 30% aller Emissionen, die USA ca. 14% und Indien ca. 7%</a:t>
            </a:r>
          </a:p>
          <a:p>
            <a:pPr marL="285750" marR="0" lvl="0" indent="-285750" algn="l" rtl="0">
              <a:lnSpc>
                <a:spcPct val="100000"/>
              </a:lnSpc>
              <a:spcBef>
                <a:spcPts val="0"/>
              </a:spcBef>
              <a:spcAft>
                <a:spcPts val="0"/>
              </a:spcAft>
              <a:buClr>
                <a:srgbClr val="000000"/>
              </a:buClr>
              <a:buSzPts val="1400"/>
              <a:buFont typeface="Arial"/>
              <a:buChar char="•"/>
            </a:pPr>
            <a:r>
              <a:rPr lang="de-DE" sz="2000" dirty="0"/>
              <a:t>Deutschland hat einen Anteil von 2% (Platz 6 der Emissionen)</a:t>
            </a:r>
            <a:endParaRPr sz="2000" dirty="0"/>
          </a:p>
        </p:txBody>
      </p:sp>
      <p:pic>
        <p:nvPicPr>
          <p:cNvPr id="192" name="Google Shape;192;g11b5e0d199f_0_148"/>
          <p:cNvPicPr preferRelativeResize="0"/>
          <p:nvPr/>
        </p:nvPicPr>
        <p:blipFill>
          <a:blip r:embed="rId3">
            <a:alphaModFix/>
          </a:blip>
          <a:stretch>
            <a:fillRect/>
          </a:stretch>
        </p:blipFill>
        <p:spPr>
          <a:xfrm>
            <a:off x="4599175" y="2288010"/>
            <a:ext cx="4470900" cy="298805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1b5e0d199f_0_148"/>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r>
              <a:rPr lang="de-DE" dirty="0">
                <a:latin typeface="Calibri"/>
                <a:ea typeface="Calibri"/>
                <a:cs typeface="Calibri"/>
                <a:sym typeface="Calibri"/>
              </a:rPr>
              <a:t>Nachhaltigkeit</a:t>
            </a:r>
            <a:r>
              <a:rPr lang="de-DE" dirty="0"/>
              <a:t> und Klimawandel</a:t>
            </a:r>
            <a:r>
              <a:rPr lang="de-DE" dirty="0">
                <a:latin typeface="Calibri"/>
                <a:ea typeface="Calibri"/>
                <a:cs typeface="Calibri"/>
                <a:sym typeface="Calibri"/>
              </a:rPr>
              <a:t>:</a:t>
            </a:r>
            <a:br>
              <a:rPr lang="de-DE" dirty="0">
                <a:latin typeface="Calibri"/>
                <a:ea typeface="Calibri"/>
                <a:cs typeface="Calibri"/>
              </a:rPr>
            </a:br>
            <a:r>
              <a:rPr lang="de-DE" dirty="0">
                <a:solidFill>
                  <a:schemeClr val="accent6">
                    <a:lumMod val="75000"/>
                  </a:schemeClr>
                </a:solidFill>
              </a:rPr>
              <a:t>Emissionen nach Energieträger</a:t>
            </a:r>
          </a:p>
        </p:txBody>
      </p:sp>
      <p:sp>
        <p:nvSpPr>
          <p:cNvPr id="189" name="Google Shape;189;g11b5e0d199f_0_148"/>
          <p:cNvSpPr txBox="1">
            <a:spLocks noGrp="1"/>
          </p:cNvSpPr>
          <p:nvPr>
            <p:ph type="subTitle" idx="1"/>
          </p:nvPr>
        </p:nvSpPr>
        <p:spPr>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400"/>
              </a:spcBef>
              <a:spcAft>
                <a:spcPts val="0"/>
              </a:spcAft>
              <a:buSzPts val="2400"/>
              <a:buNone/>
            </a:pPr>
            <a:r>
              <a:rPr lang="de-DE" dirty="0"/>
              <a:t>Bild: Our World in Data, o.J.</a:t>
            </a:r>
            <a:endParaRPr dirty="0"/>
          </a:p>
        </p:txBody>
      </p:sp>
      <p:sp>
        <p:nvSpPr>
          <p:cNvPr id="187" name="Google Shape;187;g11b5e0d199f_0_14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11</a:t>
            </a:fld>
            <a:endParaRPr dirty="0"/>
          </a:p>
        </p:txBody>
      </p:sp>
      <p:grpSp>
        <p:nvGrpSpPr>
          <p:cNvPr id="5" name="Gruppieren 4">
            <a:extLst>
              <a:ext uri="{FF2B5EF4-FFF2-40B4-BE49-F238E27FC236}">
                <a16:creationId xmlns:a16="http://schemas.microsoft.com/office/drawing/2014/main" id="{49F18217-EB94-F242-81C5-C25A9813A8C0}"/>
              </a:ext>
            </a:extLst>
          </p:cNvPr>
          <p:cNvGrpSpPr/>
          <p:nvPr/>
        </p:nvGrpSpPr>
        <p:grpSpPr>
          <a:xfrm>
            <a:off x="4891008" y="1360214"/>
            <a:ext cx="3997715" cy="4949137"/>
            <a:chOff x="2310319" y="1903743"/>
            <a:chExt cx="2998158" cy="3980223"/>
          </a:xfrm>
        </p:grpSpPr>
        <p:pic>
          <p:nvPicPr>
            <p:cNvPr id="191" name="Google Shape;191;g11b5e0d199f_0_148"/>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327977" y="2053582"/>
              <a:ext cx="2980500" cy="3830384"/>
            </a:xfrm>
            <a:prstGeom prst="rect">
              <a:avLst/>
            </a:prstGeom>
            <a:noFill/>
            <a:ln>
              <a:noFill/>
            </a:ln>
          </p:spPr>
        </p:pic>
        <p:sp>
          <p:nvSpPr>
            <p:cNvPr id="3" name="Textfeld 2">
              <a:extLst>
                <a:ext uri="{FF2B5EF4-FFF2-40B4-BE49-F238E27FC236}">
                  <a16:creationId xmlns:a16="http://schemas.microsoft.com/office/drawing/2014/main" id="{C23D8B0F-4287-334B-A804-0EC43BE93BC2}"/>
                </a:ext>
              </a:extLst>
            </p:cNvPr>
            <p:cNvSpPr txBox="1"/>
            <p:nvPr/>
          </p:nvSpPr>
          <p:spPr>
            <a:xfrm>
              <a:off x="3968950" y="1903743"/>
              <a:ext cx="1149993" cy="247522"/>
            </a:xfrm>
            <a:prstGeom prst="rect">
              <a:avLst/>
            </a:prstGeom>
            <a:solidFill>
              <a:schemeClr val="bg1">
                <a:lumMod val="85000"/>
              </a:schemeClr>
            </a:solidFill>
          </p:spPr>
          <p:txBody>
            <a:bodyPr wrap="square" rtlCol="0">
              <a:spAutoFit/>
            </a:bodyPr>
            <a:lstStyle/>
            <a:p>
              <a:pPr algn="r"/>
              <a:r>
                <a:rPr lang="de-DE" dirty="0"/>
                <a:t>Abfackeln u.a.</a:t>
              </a:r>
            </a:p>
          </p:txBody>
        </p:sp>
        <p:sp>
          <p:nvSpPr>
            <p:cNvPr id="8" name="Textfeld 7">
              <a:extLst>
                <a:ext uri="{FF2B5EF4-FFF2-40B4-BE49-F238E27FC236}">
                  <a16:creationId xmlns:a16="http://schemas.microsoft.com/office/drawing/2014/main" id="{B3B01E9F-E58D-7B4D-96B9-6986DE28DC9E}"/>
                </a:ext>
              </a:extLst>
            </p:cNvPr>
            <p:cNvSpPr txBox="1"/>
            <p:nvPr/>
          </p:nvSpPr>
          <p:spPr>
            <a:xfrm>
              <a:off x="4051225" y="2274080"/>
              <a:ext cx="790601" cy="307777"/>
            </a:xfrm>
            <a:prstGeom prst="rect">
              <a:avLst/>
            </a:prstGeom>
            <a:solidFill>
              <a:srgbClr val="73FDD6"/>
            </a:solidFill>
          </p:spPr>
          <p:txBody>
            <a:bodyPr wrap="none" rtlCol="0">
              <a:spAutoFit/>
            </a:bodyPr>
            <a:lstStyle/>
            <a:p>
              <a:r>
                <a:rPr lang="de-DE" dirty="0"/>
                <a:t>Zement</a:t>
              </a:r>
            </a:p>
          </p:txBody>
        </p:sp>
        <p:sp>
          <p:nvSpPr>
            <p:cNvPr id="9" name="Textfeld 8">
              <a:extLst>
                <a:ext uri="{FF2B5EF4-FFF2-40B4-BE49-F238E27FC236}">
                  <a16:creationId xmlns:a16="http://schemas.microsoft.com/office/drawing/2014/main" id="{A02FB65C-1D26-B94D-A988-06988CA8D2F2}"/>
                </a:ext>
              </a:extLst>
            </p:cNvPr>
            <p:cNvSpPr txBox="1"/>
            <p:nvPr/>
          </p:nvSpPr>
          <p:spPr>
            <a:xfrm>
              <a:off x="4146184" y="2617438"/>
              <a:ext cx="513282" cy="307777"/>
            </a:xfrm>
            <a:prstGeom prst="rect">
              <a:avLst/>
            </a:prstGeom>
            <a:solidFill>
              <a:srgbClr val="7030A0"/>
            </a:solidFill>
          </p:spPr>
          <p:txBody>
            <a:bodyPr wrap="none" rtlCol="0">
              <a:spAutoFit/>
            </a:bodyPr>
            <a:lstStyle/>
            <a:p>
              <a:r>
                <a:rPr lang="de-DE" dirty="0">
                  <a:solidFill>
                    <a:schemeClr val="bg1"/>
                  </a:solidFill>
                </a:rPr>
                <a:t>Gas</a:t>
              </a:r>
            </a:p>
          </p:txBody>
        </p:sp>
        <p:sp>
          <p:nvSpPr>
            <p:cNvPr id="10" name="Textfeld 9">
              <a:extLst>
                <a:ext uri="{FF2B5EF4-FFF2-40B4-BE49-F238E27FC236}">
                  <a16:creationId xmlns:a16="http://schemas.microsoft.com/office/drawing/2014/main" id="{6B7E2FDE-0286-244F-BDF1-CCA10F2ED476}"/>
                </a:ext>
              </a:extLst>
            </p:cNvPr>
            <p:cNvSpPr txBox="1"/>
            <p:nvPr/>
          </p:nvSpPr>
          <p:spPr>
            <a:xfrm>
              <a:off x="3968950" y="3080321"/>
              <a:ext cx="603050" cy="307777"/>
            </a:xfrm>
            <a:prstGeom prst="rect">
              <a:avLst/>
            </a:prstGeom>
            <a:solidFill>
              <a:srgbClr val="E615CD"/>
            </a:solidFill>
          </p:spPr>
          <p:txBody>
            <a:bodyPr wrap="none" rtlCol="0">
              <a:spAutoFit/>
            </a:bodyPr>
            <a:lstStyle/>
            <a:p>
              <a:r>
                <a:rPr lang="de-DE" dirty="0">
                  <a:solidFill>
                    <a:schemeClr val="bg1"/>
                  </a:solidFill>
                </a:rPr>
                <a:t>Erdöl</a:t>
              </a:r>
            </a:p>
          </p:txBody>
        </p:sp>
        <p:sp>
          <p:nvSpPr>
            <p:cNvPr id="11" name="Textfeld 10">
              <a:extLst>
                <a:ext uri="{FF2B5EF4-FFF2-40B4-BE49-F238E27FC236}">
                  <a16:creationId xmlns:a16="http://schemas.microsoft.com/office/drawing/2014/main" id="{204F1A57-4130-4245-847A-9CF0E74854DA}"/>
                </a:ext>
              </a:extLst>
            </p:cNvPr>
            <p:cNvSpPr txBox="1"/>
            <p:nvPr/>
          </p:nvSpPr>
          <p:spPr>
            <a:xfrm>
              <a:off x="3634025" y="4111740"/>
              <a:ext cx="643125" cy="307777"/>
            </a:xfrm>
            <a:prstGeom prst="rect">
              <a:avLst/>
            </a:prstGeom>
            <a:solidFill>
              <a:srgbClr val="941100"/>
            </a:solidFill>
          </p:spPr>
          <p:txBody>
            <a:bodyPr wrap="none" rtlCol="0">
              <a:spAutoFit/>
            </a:bodyPr>
            <a:lstStyle/>
            <a:p>
              <a:r>
                <a:rPr lang="de-DE" dirty="0">
                  <a:solidFill>
                    <a:schemeClr val="bg1"/>
                  </a:solidFill>
                </a:rPr>
                <a:t>Kohle</a:t>
              </a:r>
            </a:p>
          </p:txBody>
        </p:sp>
        <p:grpSp>
          <p:nvGrpSpPr>
            <p:cNvPr id="4" name="Gruppieren 3">
              <a:extLst>
                <a:ext uri="{FF2B5EF4-FFF2-40B4-BE49-F238E27FC236}">
                  <a16:creationId xmlns:a16="http://schemas.microsoft.com/office/drawing/2014/main" id="{94B38885-2177-6241-9711-616B916FA07C}"/>
                </a:ext>
              </a:extLst>
            </p:cNvPr>
            <p:cNvGrpSpPr/>
            <p:nvPr/>
          </p:nvGrpSpPr>
          <p:grpSpPr>
            <a:xfrm>
              <a:off x="2310319" y="2146806"/>
              <a:ext cx="840299" cy="3133783"/>
              <a:chOff x="865833" y="2385342"/>
              <a:chExt cx="840299" cy="3133783"/>
            </a:xfrm>
          </p:grpSpPr>
          <p:sp>
            <p:nvSpPr>
              <p:cNvPr id="12" name="Textfeld 11">
                <a:extLst>
                  <a:ext uri="{FF2B5EF4-FFF2-40B4-BE49-F238E27FC236}">
                    <a16:creationId xmlns:a16="http://schemas.microsoft.com/office/drawing/2014/main" id="{B0620ED8-B32F-0446-BE53-2C51172E883F}"/>
                  </a:ext>
                </a:extLst>
              </p:cNvPr>
              <p:cNvSpPr txBox="1"/>
              <p:nvPr/>
            </p:nvSpPr>
            <p:spPr>
              <a:xfrm>
                <a:off x="865833" y="4720925"/>
                <a:ext cx="840295" cy="307777"/>
              </a:xfrm>
              <a:prstGeom prst="rect">
                <a:avLst/>
              </a:prstGeom>
              <a:noFill/>
            </p:spPr>
            <p:txBody>
              <a:bodyPr wrap="none" rtlCol="0">
                <a:spAutoFit/>
              </a:bodyPr>
              <a:lstStyle/>
              <a:p>
                <a:pPr algn="r"/>
                <a:r>
                  <a:rPr lang="de-DE" dirty="0"/>
                  <a:t>10 Mrd.t</a:t>
                </a:r>
              </a:p>
            </p:txBody>
          </p:sp>
          <p:sp>
            <p:nvSpPr>
              <p:cNvPr id="13" name="Textfeld 12">
                <a:extLst>
                  <a:ext uri="{FF2B5EF4-FFF2-40B4-BE49-F238E27FC236}">
                    <a16:creationId xmlns:a16="http://schemas.microsoft.com/office/drawing/2014/main" id="{E56E1670-BA0A-BB4C-9A4A-FE44AE6EDE09}"/>
                  </a:ext>
                </a:extLst>
              </p:cNvPr>
              <p:cNvSpPr txBox="1"/>
              <p:nvPr/>
            </p:nvSpPr>
            <p:spPr>
              <a:xfrm>
                <a:off x="865833" y="5211348"/>
                <a:ext cx="740908" cy="307777"/>
              </a:xfrm>
              <a:prstGeom prst="rect">
                <a:avLst/>
              </a:prstGeom>
              <a:noFill/>
            </p:spPr>
            <p:txBody>
              <a:bodyPr wrap="none" rtlCol="0">
                <a:spAutoFit/>
              </a:bodyPr>
              <a:lstStyle/>
              <a:p>
                <a:pPr algn="r"/>
                <a:r>
                  <a:rPr lang="de-DE" dirty="0"/>
                  <a:t>5 Mrd.t</a:t>
                </a:r>
              </a:p>
            </p:txBody>
          </p:sp>
          <p:sp>
            <p:nvSpPr>
              <p:cNvPr id="14" name="Textfeld 13">
                <a:extLst>
                  <a:ext uri="{FF2B5EF4-FFF2-40B4-BE49-F238E27FC236}">
                    <a16:creationId xmlns:a16="http://schemas.microsoft.com/office/drawing/2014/main" id="{7D80F7CE-2857-AA47-B56B-6732B2CA7596}"/>
                  </a:ext>
                </a:extLst>
              </p:cNvPr>
              <p:cNvSpPr txBox="1"/>
              <p:nvPr/>
            </p:nvSpPr>
            <p:spPr>
              <a:xfrm>
                <a:off x="865834" y="4231507"/>
                <a:ext cx="840295" cy="307777"/>
              </a:xfrm>
              <a:prstGeom prst="rect">
                <a:avLst/>
              </a:prstGeom>
              <a:noFill/>
            </p:spPr>
            <p:txBody>
              <a:bodyPr wrap="none" rtlCol="0">
                <a:spAutoFit/>
              </a:bodyPr>
              <a:lstStyle/>
              <a:p>
                <a:pPr algn="r"/>
                <a:r>
                  <a:rPr lang="de-DE" dirty="0"/>
                  <a:t>15 Mrd.t</a:t>
                </a:r>
              </a:p>
            </p:txBody>
          </p:sp>
          <p:sp>
            <p:nvSpPr>
              <p:cNvPr id="15" name="Textfeld 14">
                <a:extLst>
                  <a:ext uri="{FF2B5EF4-FFF2-40B4-BE49-F238E27FC236}">
                    <a16:creationId xmlns:a16="http://schemas.microsoft.com/office/drawing/2014/main" id="{E23671D8-FA3B-DF4A-97B3-E4DCD777B488}"/>
                  </a:ext>
                </a:extLst>
              </p:cNvPr>
              <p:cNvSpPr txBox="1"/>
              <p:nvPr/>
            </p:nvSpPr>
            <p:spPr>
              <a:xfrm>
                <a:off x="865835" y="3786877"/>
                <a:ext cx="840295" cy="307777"/>
              </a:xfrm>
              <a:prstGeom prst="rect">
                <a:avLst/>
              </a:prstGeom>
              <a:noFill/>
            </p:spPr>
            <p:txBody>
              <a:bodyPr wrap="none" rtlCol="0">
                <a:spAutoFit/>
              </a:bodyPr>
              <a:lstStyle/>
              <a:p>
                <a:pPr algn="r"/>
                <a:r>
                  <a:rPr lang="de-DE" dirty="0"/>
                  <a:t>20 Mrd.t</a:t>
                </a:r>
              </a:p>
            </p:txBody>
          </p:sp>
          <p:sp>
            <p:nvSpPr>
              <p:cNvPr id="16" name="Textfeld 15">
                <a:extLst>
                  <a:ext uri="{FF2B5EF4-FFF2-40B4-BE49-F238E27FC236}">
                    <a16:creationId xmlns:a16="http://schemas.microsoft.com/office/drawing/2014/main" id="{648C4B2C-6EB9-F94C-A81A-F934CDBE071D}"/>
                  </a:ext>
                </a:extLst>
              </p:cNvPr>
              <p:cNvSpPr txBox="1"/>
              <p:nvPr/>
            </p:nvSpPr>
            <p:spPr>
              <a:xfrm>
                <a:off x="865835" y="3320372"/>
                <a:ext cx="840295" cy="307777"/>
              </a:xfrm>
              <a:prstGeom prst="rect">
                <a:avLst/>
              </a:prstGeom>
              <a:noFill/>
            </p:spPr>
            <p:txBody>
              <a:bodyPr wrap="none" rtlCol="0">
                <a:spAutoFit/>
              </a:bodyPr>
              <a:lstStyle/>
              <a:p>
                <a:pPr algn="r"/>
                <a:r>
                  <a:rPr lang="de-DE" dirty="0"/>
                  <a:t>25 Mrd.t</a:t>
                </a:r>
              </a:p>
            </p:txBody>
          </p:sp>
          <p:sp>
            <p:nvSpPr>
              <p:cNvPr id="17" name="Textfeld 16">
                <a:extLst>
                  <a:ext uri="{FF2B5EF4-FFF2-40B4-BE49-F238E27FC236}">
                    <a16:creationId xmlns:a16="http://schemas.microsoft.com/office/drawing/2014/main" id="{D7BFA866-76FC-904B-AF44-609ABBAE190F}"/>
                  </a:ext>
                </a:extLst>
              </p:cNvPr>
              <p:cNvSpPr txBox="1"/>
              <p:nvPr/>
            </p:nvSpPr>
            <p:spPr>
              <a:xfrm>
                <a:off x="865836" y="2832628"/>
                <a:ext cx="840295" cy="307777"/>
              </a:xfrm>
              <a:prstGeom prst="rect">
                <a:avLst/>
              </a:prstGeom>
              <a:noFill/>
            </p:spPr>
            <p:txBody>
              <a:bodyPr wrap="none" rtlCol="0">
                <a:spAutoFit/>
              </a:bodyPr>
              <a:lstStyle/>
              <a:p>
                <a:pPr algn="r"/>
                <a:r>
                  <a:rPr lang="de-DE" dirty="0"/>
                  <a:t>30 Mrd.t</a:t>
                </a:r>
              </a:p>
            </p:txBody>
          </p:sp>
          <p:sp>
            <p:nvSpPr>
              <p:cNvPr id="18" name="Textfeld 17">
                <a:extLst>
                  <a:ext uri="{FF2B5EF4-FFF2-40B4-BE49-F238E27FC236}">
                    <a16:creationId xmlns:a16="http://schemas.microsoft.com/office/drawing/2014/main" id="{8C43DF23-2261-D948-91E2-4DB665285F26}"/>
                  </a:ext>
                </a:extLst>
              </p:cNvPr>
              <p:cNvSpPr txBox="1"/>
              <p:nvPr/>
            </p:nvSpPr>
            <p:spPr>
              <a:xfrm>
                <a:off x="865837" y="2385342"/>
                <a:ext cx="840295" cy="307777"/>
              </a:xfrm>
              <a:prstGeom prst="rect">
                <a:avLst/>
              </a:prstGeom>
              <a:noFill/>
            </p:spPr>
            <p:txBody>
              <a:bodyPr wrap="none" rtlCol="0">
                <a:spAutoFit/>
              </a:bodyPr>
              <a:lstStyle/>
              <a:p>
                <a:pPr algn="r"/>
                <a:r>
                  <a:rPr lang="de-DE" dirty="0"/>
                  <a:t>35 Mrd.t</a:t>
                </a:r>
              </a:p>
            </p:txBody>
          </p:sp>
        </p:grpSp>
      </p:grpSp>
      <p:sp>
        <p:nvSpPr>
          <p:cNvPr id="2" name="Textfeld 1">
            <a:extLst>
              <a:ext uri="{FF2B5EF4-FFF2-40B4-BE49-F238E27FC236}">
                <a16:creationId xmlns:a16="http://schemas.microsoft.com/office/drawing/2014/main" id="{88E99834-EFC7-9140-9B32-56430C9038BD}"/>
              </a:ext>
            </a:extLst>
          </p:cNvPr>
          <p:cNvSpPr txBox="1"/>
          <p:nvPr/>
        </p:nvSpPr>
        <p:spPr>
          <a:xfrm>
            <a:off x="4871763" y="1260000"/>
            <a:ext cx="2279374" cy="400110"/>
          </a:xfrm>
          <a:prstGeom prst="rect">
            <a:avLst/>
          </a:prstGeom>
          <a:noFill/>
        </p:spPr>
        <p:txBody>
          <a:bodyPr wrap="square" rtlCol="0">
            <a:spAutoFit/>
          </a:bodyPr>
          <a:lstStyle/>
          <a:p>
            <a:pPr algn="ctr"/>
            <a:r>
              <a:rPr lang="de-DE" sz="2000" b="1" dirty="0"/>
              <a:t>CO2-Emissonen</a:t>
            </a:r>
          </a:p>
        </p:txBody>
      </p:sp>
      <p:sp>
        <p:nvSpPr>
          <p:cNvPr id="7" name="Textplatzhalter 6">
            <a:extLst>
              <a:ext uri="{FF2B5EF4-FFF2-40B4-BE49-F238E27FC236}">
                <a16:creationId xmlns:a16="http://schemas.microsoft.com/office/drawing/2014/main" id="{E35D353A-05C7-E444-BB29-785BE84BF748}"/>
              </a:ext>
            </a:extLst>
          </p:cNvPr>
          <p:cNvSpPr>
            <a:spLocks noGrp="1"/>
          </p:cNvSpPr>
          <p:nvPr>
            <p:ph type="body" idx="2"/>
          </p:nvPr>
        </p:nvSpPr>
        <p:spPr>
          <a:xfrm>
            <a:off x="106374" y="1260000"/>
            <a:ext cx="5063033" cy="4970678"/>
          </a:xfrm>
        </p:spPr>
        <p:txBody>
          <a:bodyPr/>
          <a:lstStyle/>
          <a:p>
            <a:r>
              <a:rPr lang="de-DE" dirty="0"/>
              <a:t>THG-Emissionen stammen aus der Verbrennung fossiler Energieträger</a:t>
            </a:r>
          </a:p>
          <a:p>
            <a:r>
              <a:rPr lang="de-DE" dirty="0"/>
              <a:t>Der steigende Stromverbrauch wurde vor allem mit Kohle gedeckt</a:t>
            </a:r>
          </a:p>
          <a:p>
            <a:r>
              <a:rPr lang="de-DE" dirty="0"/>
              <a:t>Die Produktion Zement und Stahl sind besonders </a:t>
            </a:r>
          </a:p>
          <a:p>
            <a:r>
              <a:rPr lang="de-DE" dirty="0"/>
              <a:t>Ab 1960 stieg der Gasverbrauch – Gas-Pipelines und die Verflüssigung wurden ausgebaut, die Gasheizung löste Kohle und Heizöl ab</a:t>
            </a:r>
          </a:p>
          <a:p>
            <a:r>
              <a:rPr lang="de-DE" dirty="0"/>
              <a:t>Ende der 2000er stieg der Zementbedarf in Asien (China)</a:t>
            </a:r>
          </a:p>
        </p:txBody>
      </p:sp>
    </p:spTree>
    <p:extLst>
      <p:ext uri="{BB962C8B-B14F-4D97-AF65-F5344CB8AC3E}">
        <p14:creationId xmlns:p14="http://schemas.microsoft.com/office/powerpoint/2010/main" val="631675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2681f7f283_0_4"/>
          <p:cNvSpPr txBox="1">
            <a:spLocks noGrp="1"/>
          </p:cNvSpPr>
          <p:nvPr>
            <p:ph type="title"/>
          </p:nvPr>
        </p:nvSpPr>
        <p:spPr>
          <a:prstGeom prst="rect">
            <a:avLst/>
          </a:prstGeom>
          <a:noFill/>
          <a:ln>
            <a:noFill/>
          </a:ln>
        </p:spPr>
        <p:txBody>
          <a:bodyPr spcFirstLastPara="1" wrap="square" lIns="68550" tIns="68550" rIns="68550" bIns="68550" anchor="t" anchorCtr="0">
            <a:noAutofit/>
          </a:bodyPr>
          <a:lstStyle/>
          <a:p>
            <a:r>
              <a:rPr lang="de-DE" dirty="0">
                <a:latin typeface="Calibri"/>
                <a:ea typeface="Calibri"/>
                <a:cs typeface="Calibri"/>
                <a:sym typeface="Calibri"/>
              </a:rPr>
              <a:t>Nachhaltigkeit</a:t>
            </a:r>
            <a:r>
              <a:rPr lang="de-DE" dirty="0"/>
              <a:t> und Klimawandel</a:t>
            </a:r>
            <a:r>
              <a:rPr lang="de-DE" dirty="0">
                <a:latin typeface="Calibri"/>
                <a:ea typeface="Calibri"/>
                <a:cs typeface="Calibri"/>
                <a:sym typeface="Calibri"/>
              </a:rPr>
              <a:t>: </a:t>
            </a:r>
            <a:br>
              <a:rPr lang="de-DE" dirty="0">
                <a:latin typeface="Calibri"/>
                <a:ea typeface="Calibri"/>
                <a:cs typeface="Calibri"/>
              </a:rPr>
            </a:br>
            <a:r>
              <a:rPr lang="de-DE" dirty="0">
                <a:solidFill>
                  <a:schemeClr val="accent6">
                    <a:lumMod val="75000"/>
                  </a:schemeClr>
                </a:solidFill>
              </a:rPr>
              <a:t>Emissionen</a:t>
            </a:r>
            <a:r>
              <a:rPr lang="de-DE" dirty="0">
                <a:latin typeface="Calibri"/>
                <a:ea typeface="Calibri"/>
                <a:cs typeface="Calibri"/>
              </a:rPr>
              <a:t>: </a:t>
            </a:r>
            <a:r>
              <a:rPr lang="de-DE" dirty="0">
                <a:solidFill>
                  <a:schemeClr val="accent6">
                    <a:lumMod val="75000"/>
                  </a:schemeClr>
                </a:solidFill>
              </a:rPr>
              <a:t>CO</a:t>
            </a:r>
            <a:r>
              <a:rPr lang="de-DE" baseline="-25000" dirty="0">
                <a:solidFill>
                  <a:schemeClr val="accent6">
                    <a:lumMod val="75000"/>
                  </a:schemeClr>
                </a:solidFill>
              </a:rPr>
              <a:t>2</a:t>
            </a:r>
            <a:r>
              <a:rPr lang="de-DE" dirty="0">
                <a:solidFill>
                  <a:schemeClr val="accent6">
                    <a:lumMod val="75000"/>
                  </a:schemeClr>
                </a:solidFill>
              </a:rPr>
              <a:t>-</a:t>
            </a:r>
            <a:r>
              <a:rPr lang="de-DE" dirty="0"/>
              <a:t> </a:t>
            </a:r>
            <a:r>
              <a:rPr lang="de-DE" dirty="0">
                <a:solidFill>
                  <a:schemeClr val="accent6">
                    <a:lumMod val="75000"/>
                  </a:schemeClr>
                </a:solidFill>
              </a:rPr>
              <a:t>und</a:t>
            </a:r>
            <a:r>
              <a:rPr lang="de-DE" dirty="0"/>
              <a:t> </a:t>
            </a:r>
            <a:r>
              <a:rPr lang="de-DE" dirty="0">
                <a:solidFill>
                  <a:schemeClr val="accent6">
                    <a:lumMod val="75000"/>
                  </a:schemeClr>
                </a:solidFill>
              </a:rPr>
              <a:t>Temperaturanstieg</a:t>
            </a:r>
          </a:p>
        </p:txBody>
      </p:sp>
      <p:sp>
        <p:nvSpPr>
          <p:cNvPr id="4" name="Untertitel 3">
            <a:extLst>
              <a:ext uri="{FF2B5EF4-FFF2-40B4-BE49-F238E27FC236}">
                <a16:creationId xmlns:a16="http://schemas.microsoft.com/office/drawing/2014/main" id="{FE7E814C-2382-4B98-AF91-AB8BDB178DCC}"/>
              </a:ext>
            </a:extLst>
          </p:cNvPr>
          <p:cNvSpPr>
            <a:spLocks noGrp="1"/>
          </p:cNvSpPr>
          <p:nvPr>
            <p:ph type="subTitle" idx="1"/>
          </p:nvPr>
        </p:nvSpPr>
        <p:spPr/>
        <p:txBody>
          <a:bodyPr/>
          <a:lstStyle/>
          <a:p>
            <a:r>
              <a:rPr lang="de-DE" dirty="0"/>
              <a:t>Quellen: Pohl, S. (o.J.); World Meteorological Organization (o.J.)</a:t>
            </a:r>
          </a:p>
        </p:txBody>
      </p:sp>
      <p:sp>
        <p:nvSpPr>
          <p:cNvPr id="199" name="Google Shape;199;g12681f7f283_0_4"/>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12</a:t>
            </a:fld>
            <a:endParaRPr dirty="0"/>
          </a:p>
        </p:txBody>
      </p:sp>
      <p:pic>
        <p:nvPicPr>
          <p:cNvPr id="201" name="Google Shape;201;g12681f7f283_0_4"/>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539750" y="1174607"/>
            <a:ext cx="4515773" cy="2586375"/>
          </a:xfrm>
          <a:prstGeom prst="rect">
            <a:avLst/>
          </a:prstGeom>
          <a:noFill/>
          <a:ln>
            <a:noFill/>
          </a:ln>
        </p:spPr>
      </p:pic>
      <p:pic>
        <p:nvPicPr>
          <p:cNvPr id="202" name="Google Shape;202;g12681f7f283_0_4"/>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152400" y="3688400"/>
            <a:ext cx="5283927" cy="2515551"/>
          </a:xfrm>
          <a:prstGeom prst="rect">
            <a:avLst/>
          </a:prstGeom>
          <a:noFill/>
          <a:ln>
            <a:noFill/>
          </a:ln>
        </p:spPr>
      </p:pic>
      <p:sp>
        <p:nvSpPr>
          <p:cNvPr id="203" name="Google Shape;203;g12681f7f283_0_4"/>
          <p:cNvSpPr/>
          <p:nvPr/>
        </p:nvSpPr>
        <p:spPr>
          <a:xfrm>
            <a:off x="5670600" y="1498100"/>
            <a:ext cx="3145740" cy="2124600"/>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de-DE" sz="1700" b="1" dirty="0">
                <a:solidFill>
                  <a:srgbClr val="FFFFFF"/>
                </a:solidFill>
              </a:rPr>
              <a:t>Die Messung der CO2-Konzentration auf dem Mauna Kea in Hawaii zeigt einen deutlichen Anstieg parallel zur Verbrennung fossiler Rohstoffe</a:t>
            </a:r>
          </a:p>
        </p:txBody>
      </p:sp>
      <p:sp>
        <p:nvSpPr>
          <p:cNvPr id="204" name="Google Shape;204;g12681f7f283_0_4"/>
          <p:cNvSpPr/>
          <p:nvPr/>
        </p:nvSpPr>
        <p:spPr>
          <a:xfrm>
            <a:off x="5670600" y="3927225"/>
            <a:ext cx="3145740" cy="2124600"/>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de-DE" sz="1700" b="1" dirty="0">
                <a:solidFill>
                  <a:srgbClr val="FFFFFF"/>
                </a:solidFill>
              </a:rPr>
              <a:t>Ebenso zeigen die globalen Temperaturmessungen seit 1850 einen deutlichen Anstieg der globalen Durchschnittstemperatur</a:t>
            </a:r>
            <a:endParaRPr sz="1700" b="1" dirty="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CD9663-BCB9-4B68-A591-64D29F332ECE}"/>
              </a:ext>
            </a:extLst>
          </p:cNvPr>
          <p:cNvSpPr>
            <a:spLocks noGrp="1"/>
          </p:cNvSpPr>
          <p:nvPr>
            <p:ph type="title"/>
          </p:nvPr>
        </p:nvSpPr>
        <p:spPr/>
        <p:txBody>
          <a:bodyPr/>
          <a:lstStyle/>
          <a:p>
            <a:r>
              <a:rPr lang="de-DE" dirty="0"/>
              <a:t>Nachhaltigkeit und Klimawandel	</a:t>
            </a:r>
            <a:br>
              <a:rPr lang="de-DE" dirty="0"/>
            </a:br>
            <a:r>
              <a:rPr lang="de-DE" dirty="0">
                <a:solidFill>
                  <a:schemeClr val="accent6">
                    <a:lumMod val="75000"/>
                  </a:schemeClr>
                </a:solidFill>
              </a:rPr>
              <a:t>Zukunftsprognosen für Deutschland</a:t>
            </a:r>
          </a:p>
        </p:txBody>
      </p:sp>
      <p:sp>
        <p:nvSpPr>
          <p:cNvPr id="4" name="Foliennummernplatzhalter 3">
            <a:extLst>
              <a:ext uri="{FF2B5EF4-FFF2-40B4-BE49-F238E27FC236}">
                <a16:creationId xmlns:a16="http://schemas.microsoft.com/office/drawing/2014/main" id="{FBE5CF6F-CFEB-43B8-8894-867B51B90BCF}"/>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13</a:t>
            </a:fld>
            <a:endParaRPr lang="de-DE" dirty="0"/>
          </a:p>
        </p:txBody>
      </p:sp>
      <p:sp>
        <p:nvSpPr>
          <p:cNvPr id="7" name="Textplatzhalter 6">
            <a:extLst>
              <a:ext uri="{FF2B5EF4-FFF2-40B4-BE49-F238E27FC236}">
                <a16:creationId xmlns:a16="http://schemas.microsoft.com/office/drawing/2014/main" id="{ACFB7597-0686-423F-996C-0967681A01FA}"/>
              </a:ext>
            </a:extLst>
          </p:cNvPr>
          <p:cNvSpPr>
            <a:spLocks noGrp="1"/>
          </p:cNvSpPr>
          <p:nvPr>
            <p:ph type="body" idx="2"/>
          </p:nvPr>
        </p:nvSpPr>
        <p:spPr>
          <a:xfrm>
            <a:off x="106374" y="1259999"/>
            <a:ext cx="8758845" cy="4988401"/>
          </a:xfrm>
        </p:spPr>
        <p:txBody>
          <a:bodyPr/>
          <a:lstStyle/>
          <a:p>
            <a:r>
              <a:rPr lang="de-DE" dirty="0"/>
              <a:t>Der CO</a:t>
            </a:r>
            <a:r>
              <a:rPr lang="de-DE" baseline="-25000" dirty="0"/>
              <a:t>2</a:t>
            </a:r>
            <a:r>
              <a:rPr lang="de-DE" dirty="0"/>
              <a:t>-Ausstoß geht zu langsam zurück, sodass die Gefahr einer Erwärmung um 1,5°C seit dem letzten IPCC-Bericht gestiegen ist</a:t>
            </a:r>
          </a:p>
          <a:p>
            <a:r>
              <a:rPr lang="de-DE" dirty="0"/>
              <a:t>Nach 2019 bleiben noch </a:t>
            </a:r>
            <a:br>
              <a:rPr lang="de-DE" dirty="0"/>
            </a:br>
            <a:r>
              <a:rPr lang="de-DE" dirty="0"/>
              <a:t>510 Gt CO</a:t>
            </a:r>
            <a:r>
              <a:rPr lang="de-DE" baseline="-25000" dirty="0"/>
              <a:t>2</a:t>
            </a:r>
            <a:r>
              <a:rPr lang="de-DE" dirty="0"/>
              <a:t> Restbudget </a:t>
            </a:r>
            <a:br>
              <a:rPr lang="de-DE" dirty="0"/>
            </a:br>
            <a:r>
              <a:rPr lang="de-DE" dirty="0"/>
              <a:t>um 1,5°C zu verhindern</a:t>
            </a:r>
          </a:p>
          <a:p>
            <a:r>
              <a:rPr lang="de-DE" dirty="0"/>
              <a:t>Die geplanten Emissionen</a:t>
            </a:r>
            <a:br>
              <a:rPr lang="de-DE" dirty="0"/>
            </a:br>
            <a:r>
              <a:rPr lang="de-DE" dirty="0"/>
              <a:t>für fossile Energien</a:t>
            </a:r>
            <a:br>
              <a:rPr lang="de-DE" dirty="0"/>
            </a:br>
            <a:r>
              <a:rPr lang="de-DE" dirty="0"/>
              <a:t>übersteigen diesen</a:t>
            </a:r>
            <a:br>
              <a:rPr lang="de-DE" dirty="0"/>
            </a:br>
            <a:r>
              <a:rPr lang="de-DE" dirty="0"/>
              <a:t>Wert bereits heute</a:t>
            </a:r>
          </a:p>
          <a:p>
            <a:r>
              <a:rPr lang="de-DE" dirty="0"/>
              <a:t>Deutschland hat 2022</a:t>
            </a:r>
            <a:br>
              <a:rPr lang="de-DE" dirty="0"/>
            </a:br>
            <a:r>
              <a:rPr lang="de-DE" dirty="0"/>
              <a:t>ca. 0,75 Gt CO2</a:t>
            </a:r>
            <a:br>
              <a:rPr lang="de-DE" dirty="0"/>
            </a:br>
            <a:r>
              <a:rPr lang="de-DE" dirty="0"/>
              <a:t>emittiert</a:t>
            </a:r>
          </a:p>
        </p:txBody>
      </p:sp>
      <p:sp>
        <p:nvSpPr>
          <p:cNvPr id="6" name="Untertitel 5">
            <a:extLst>
              <a:ext uri="{FF2B5EF4-FFF2-40B4-BE49-F238E27FC236}">
                <a16:creationId xmlns:a16="http://schemas.microsoft.com/office/drawing/2014/main" id="{E77ACE07-1F7E-4F55-8EA5-96C6F2C45D2F}"/>
              </a:ext>
            </a:extLst>
          </p:cNvPr>
          <p:cNvSpPr>
            <a:spLocks noGrp="1"/>
          </p:cNvSpPr>
          <p:nvPr>
            <p:ph type="subTitle" idx="1"/>
          </p:nvPr>
        </p:nvSpPr>
        <p:spPr/>
        <p:txBody>
          <a:bodyPr/>
          <a:lstStyle/>
          <a:p>
            <a:r>
              <a:rPr lang="de-DE" dirty="0"/>
              <a:t>Quellen:; UBA 2022 a/b;</a:t>
            </a:r>
          </a:p>
          <a:p>
            <a:r>
              <a:rPr lang="de-DE" dirty="0"/>
              <a:t>Bild: UFZ 2023</a:t>
            </a:r>
          </a:p>
        </p:txBody>
      </p:sp>
      <p:pic>
        <p:nvPicPr>
          <p:cNvPr id="5" name="Grafik 4">
            <a:extLst>
              <a:ext uri="{FF2B5EF4-FFF2-40B4-BE49-F238E27FC236}">
                <a16:creationId xmlns:a16="http://schemas.microsoft.com/office/drawing/2014/main" id="{6C415863-EA42-3847-8586-8EEDA3D68F4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42944" y="2170533"/>
            <a:ext cx="5329539" cy="4077867"/>
          </a:xfrm>
          <a:prstGeom prst="rect">
            <a:avLst/>
          </a:prstGeom>
        </p:spPr>
      </p:pic>
    </p:spTree>
    <p:extLst>
      <p:ext uri="{BB962C8B-B14F-4D97-AF65-F5344CB8AC3E}">
        <p14:creationId xmlns:p14="http://schemas.microsoft.com/office/powerpoint/2010/main" val="2547437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F94EE6-7D2F-9D42-B524-FF3944340972}"/>
              </a:ext>
            </a:extLst>
          </p:cNvPr>
          <p:cNvSpPr>
            <a:spLocks noGrp="1"/>
          </p:cNvSpPr>
          <p:nvPr>
            <p:ph type="title"/>
          </p:nvPr>
        </p:nvSpPr>
        <p:spPr/>
        <p:txBody>
          <a:bodyPr/>
          <a:lstStyle/>
          <a:p>
            <a:r>
              <a:rPr lang="de-DE" dirty="0"/>
              <a:t>Nachhaltigkeit und Klimawandel:</a:t>
            </a:r>
            <a:br>
              <a:rPr lang="de-DE" dirty="0"/>
            </a:br>
            <a:r>
              <a:rPr lang="de-DE" dirty="0">
                <a:solidFill>
                  <a:schemeClr val="accent6">
                    <a:lumMod val="75000"/>
                  </a:schemeClr>
                </a:solidFill>
              </a:rPr>
              <a:t>Emissionen: Graue Energie</a:t>
            </a:r>
            <a:endParaRPr lang="de-DE" dirty="0"/>
          </a:p>
        </p:txBody>
      </p:sp>
      <p:sp>
        <p:nvSpPr>
          <p:cNvPr id="3" name="Untertitel 2">
            <a:extLst>
              <a:ext uri="{FF2B5EF4-FFF2-40B4-BE49-F238E27FC236}">
                <a16:creationId xmlns:a16="http://schemas.microsoft.com/office/drawing/2014/main" id="{5A34B4F5-83C7-574B-9473-FF8D0583F213}"/>
              </a:ext>
            </a:extLst>
          </p:cNvPr>
          <p:cNvSpPr>
            <a:spLocks noGrp="1"/>
          </p:cNvSpPr>
          <p:nvPr>
            <p:ph type="subTitle" idx="1"/>
          </p:nvPr>
        </p:nvSpPr>
        <p:spPr/>
        <p:txBody>
          <a:bodyPr/>
          <a:lstStyle/>
          <a:p>
            <a:r>
              <a:rPr lang="de-DE" dirty="0"/>
              <a:t>Quellen: Eigene Darstellung,</a:t>
            </a:r>
          </a:p>
        </p:txBody>
      </p:sp>
      <p:sp>
        <p:nvSpPr>
          <p:cNvPr id="4" name="Textplatzhalter 3">
            <a:extLst>
              <a:ext uri="{FF2B5EF4-FFF2-40B4-BE49-F238E27FC236}">
                <a16:creationId xmlns:a16="http://schemas.microsoft.com/office/drawing/2014/main" id="{A8236D5B-CE10-6942-8930-7B2BB385D814}"/>
              </a:ext>
            </a:extLst>
          </p:cNvPr>
          <p:cNvSpPr>
            <a:spLocks noGrp="1"/>
          </p:cNvSpPr>
          <p:nvPr>
            <p:ph type="body" idx="2"/>
          </p:nvPr>
        </p:nvSpPr>
        <p:spPr/>
        <p:txBody>
          <a:bodyPr/>
          <a:lstStyle/>
          <a:p>
            <a:r>
              <a:rPr lang="de-DE" dirty="0"/>
              <a:t>Rohstoffkonsum und Emissionen hängen unmittelbar zusammen</a:t>
            </a:r>
          </a:p>
          <a:p>
            <a:r>
              <a:rPr lang="de-DE" dirty="0"/>
              <a:t>Auf jeder Produktstufe wird Energie (Strom, Gas, Diesel) gebraucht</a:t>
            </a:r>
          </a:p>
          <a:p>
            <a:r>
              <a:rPr lang="de-DE" dirty="0"/>
              <a:t>In jedem Produkt steckt „graue Energie“, die für den Klimawandel verantwortlich ist</a:t>
            </a:r>
          </a:p>
        </p:txBody>
      </p:sp>
      <p:sp>
        <p:nvSpPr>
          <p:cNvPr id="5" name="Foliennummernplatzhalter 4">
            <a:extLst>
              <a:ext uri="{FF2B5EF4-FFF2-40B4-BE49-F238E27FC236}">
                <a16:creationId xmlns:a16="http://schemas.microsoft.com/office/drawing/2014/main" id="{F584B170-FA52-9A4E-94F5-6B0362B88EF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14</a:t>
            </a:fld>
            <a:endParaRPr lang="de-DE" dirty="0"/>
          </a:p>
        </p:txBody>
      </p:sp>
      <p:graphicFrame>
        <p:nvGraphicFramePr>
          <p:cNvPr id="7" name="Inhaltsplatzhalter 6">
            <a:extLst>
              <a:ext uri="{FF2B5EF4-FFF2-40B4-BE49-F238E27FC236}">
                <a16:creationId xmlns:a16="http://schemas.microsoft.com/office/drawing/2014/main" id="{0C0902F2-014E-D64F-AE3F-ADBD6E5BE14E}"/>
              </a:ext>
            </a:extLst>
          </p:cNvPr>
          <p:cNvGraphicFramePr>
            <a:graphicFrameLocks noGrp="1"/>
          </p:cNvGraphicFramePr>
          <p:nvPr>
            <p:ph sz="quarter" idx="14"/>
            <p:extLst>
              <p:ext uri="{D42A27DB-BD31-4B8C-83A1-F6EECF244321}">
                <p14:modId xmlns:p14="http://schemas.microsoft.com/office/powerpoint/2010/main" val="2683484600"/>
              </p:ext>
            </p:extLst>
          </p:nvPr>
        </p:nvGraphicFramePr>
        <p:xfrm>
          <a:off x="4625975" y="1260475"/>
          <a:ext cx="4392613" cy="4970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bgerundetes Rechteck 5">
            <a:extLst>
              <a:ext uri="{FF2B5EF4-FFF2-40B4-BE49-F238E27FC236}">
                <a16:creationId xmlns:a16="http://schemas.microsoft.com/office/drawing/2014/main" id="{5627CF6E-261B-EB4A-BBEE-F20EF43A5FA4}"/>
              </a:ext>
            </a:extLst>
          </p:cNvPr>
          <p:cNvSpPr/>
          <p:nvPr/>
        </p:nvSpPr>
        <p:spPr>
          <a:xfrm>
            <a:off x="5916045" y="3302223"/>
            <a:ext cx="1812472" cy="112667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solidFill>
                  <a:srgbClr val="FF0000"/>
                </a:solidFill>
              </a:rPr>
              <a:t>Strom, Gas, Kohle, Öl</a:t>
            </a:r>
          </a:p>
          <a:p>
            <a:pPr algn="ctr"/>
            <a:r>
              <a:rPr lang="de-DE" sz="1800" dirty="0">
                <a:solidFill>
                  <a:srgbClr val="FF0000"/>
                </a:solidFill>
              </a:rPr>
              <a:t>= Emissionen</a:t>
            </a:r>
          </a:p>
          <a:p>
            <a:pPr algn="ctr"/>
            <a:r>
              <a:rPr lang="de-DE" sz="1800" dirty="0">
                <a:solidFill>
                  <a:srgbClr val="FF0000"/>
                </a:solidFill>
              </a:rPr>
              <a:t>= Klimawandel</a:t>
            </a:r>
          </a:p>
        </p:txBody>
      </p:sp>
    </p:spTree>
    <p:extLst>
      <p:ext uri="{BB962C8B-B14F-4D97-AF65-F5344CB8AC3E}">
        <p14:creationId xmlns:p14="http://schemas.microsoft.com/office/powerpoint/2010/main" val="1525586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577F49-28F4-B208-23D0-F1A32CA4A482}"/>
              </a:ext>
            </a:extLst>
          </p:cNvPr>
          <p:cNvSpPr>
            <a:spLocks noGrp="1"/>
          </p:cNvSpPr>
          <p:nvPr>
            <p:ph type="title"/>
          </p:nvPr>
        </p:nvSpPr>
        <p:spPr/>
        <p:txBody>
          <a:bodyPr/>
          <a:lstStyle/>
          <a:p>
            <a:r>
              <a:rPr lang="de-DE" dirty="0"/>
              <a:t>Nachhaltigkeit und Klimawandel:</a:t>
            </a:r>
            <a:br>
              <a:rPr lang="de-DE" dirty="0"/>
            </a:br>
            <a:r>
              <a:rPr lang="de-DE" dirty="0">
                <a:solidFill>
                  <a:schemeClr val="accent6">
                    <a:lumMod val="75000"/>
                  </a:schemeClr>
                </a:solidFill>
              </a:rPr>
              <a:t>Emissionen der Sektoren (1990/2010/2020)</a:t>
            </a:r>
          </a:p>
          <a:p>
            <a:endParaRPr lang="de-DE" dirty="0"/>
          </a:p>
        </p:txBody>
      </p:sp>
      <p:sp>
        <p:nvSpPr>
          <p:cNvPr id="3" name="Untertitel 2">
            <a:extLst>
              <a:ext uri="{FF2B5EF4-FFF2-40B4-BE49-F238E27FC236}">
                <a16:creationId xmlns:a16="http://schemas.microsoft.com/office/drawing/2014/main" id="{FB3B4757-A769-D134-C5A7-4734B70E5B7D}"/>
              </a:ext>
            </a:extLst>
          </p:cNvPr>
          <p:cNvSpPr>
            <a:spLocks noGrp="1"/>
          </p:cNvSpPr>
          <p:nvPr>
            <p:ph type="subTitle" idx="1"/>
          </p:nvPr>
        </p:nvSpPr>
        <p:spPr/>
        <p:txBody>
          <a:bodyPr/>
          <a:lstStyle/>
          <a:p>
            <a:r>
              <a:rPr lang="de-DE" dirty="0"/>
              <a:t>Quellen: UBA 2022</a:t>
            </a:r>
          </a:p>
        </p:txBody>
      </p:sp>
      <p:sp>
        <p:nvSpPr>
          <p:cNvPr id="4" name="Textplatzhalter 3">
            <a:extLst>
              <a:ext uri="{FF2B5EF4-FFF2-40B4-BE49-F238E27FC236}">
                <a16:creationId xmlns:a16="http://schemas.microsoft.com/office/drawing/2014/main" id="{83E95952-091E-B81E-30A2-075C2D5722E0}"/>
              </a:ext>
            </a:extLst>
          </p:cNvPr>
          <p:cNvSpPr>
            <a:spLocks noGrp="1"/>
          </p:cNvSpPr>
          <p:nvPr>
            <p:ph type="body" idx="2"/>
          </p:nvPr>
        </p:nvSpPr>
        <p:spPr/>
        <p:txBody>
          <a:bodyPr/>
          <a:lstStyle/>
          <a:p>
            <a:r>
              <a:rPr lang="de-DE" dirty="0"/>
              <a:t>Internationale Verpflichtungen fordern eine Bilanzierung der Emissionen</a:t>
            </a:r>
          </a:p>
          <a:p>
            <a:r>
              <a:rPr lang="de-DE" dirty="0"/>
              <a:t>Deutschland hat</a:t>
            </a:r>
            <a:br>
              <a:rPr lang="de-DE" dirty="0"/>
            </a:br>
            <a:r>
              <a:rPr lang="de-DE" dirty="0"/>
              <a:t> seit 1990 rund </a:t>
            </a:r>
            <a:br>
              <a:rPr lang="de-DE" dirty="0"/>
            </a:br>
            <a:r>
              <a:rPr lang="de-DE" dirty="0"/>
              <a:t>40% Emissionen </a:t>
            </a:r>
            <a:br>
              <a:rPr lang="de-DE" dirty="0"/>
            </a:br>
            <a:r>
              <a:rPr lang="de-DE" dirty="0"/>
              <a:t>eingespart</a:t>
            </a:r>
          </a:p>
          <a:p>
            <a:r>
              <a:rPr lang="de-DE" dirty="0"/>
              <a:t>Ursachen: Ausbau </a:t>
            </a:r>
            <a:br>
              <a:rPr lang="de-DE" dirty="0"/>
            </a:br>
            <a:r>
              <a:rPr lang="de-DE" dirty="0"/>
              <a:t>der erneuerbaren</a:t>
            </a:r>
            <a:br>
              <a:rPr lang="de-DE" dirty="0"/>
            </a:br>
            <a:r>
              <a:rPr lang="de-DE" dirty="0"/>
              <a:t>Energien, Energie-</a:t>
            </a:r>
            <a:br>
              <a:rPr lang="de-DE" dirty="0"/>
            </a:br>
            <a:r>
              <a:rPr lang="de-DE" dirty="0"/>
              <a:t>effizienz und höhere Anforderungen bei </a:t>
            </a:r>
            <a:br>
              <a:rPr lang="de-DE" dirty="0"/>
            </a:br>
            <a:r>
              <a:rPr lang="de-DE" dirty="0"/>
              <a:t>Gebäuden</a:t>
            </a:r>
          </a:p>
        </p:txBody>
      </p:sp>
      <p:sp>
        <p:nvSpPr>
          <p:cNvPr id="5" name="Foliennummernplatzhalter 4">
            <a:extLst>
              <a:ext uri="{FF2B5EF4-FFF2-40B4-BE49-F238E27FC236}">
                <a16:creationId xmlns:a16="http://schemas.microsoft.com/office/drawing/2014/main" id="{8CC3E509-A297-EA7B-DFE6-ED48005DB6A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15</a:t>
            </a:fld>
            <a:endParaRPr lang="de-DE" dirty="0"/>
          </a:p>
        </p:txBody>
      </p:sp>
      <p:graphicFrame>
        <p:nvGraphicFramePr>
          <p:cNvPr id="6" name="Diagramm 5"/>
          <p:cNvGraphicFramePr/>
          <p:nvPr/>
        </p:nvGraphicFramePr>
        <p:xfrm>
          <a:off x="2847804" y="2555438"/>
          <a:ext cx="6096000" cy="4064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elle 11">
            <a:extLst>
              <a:ext uri="{FF2B5EF4-FFF2-40B4-BE49-F238E27FC236}">
                <a16:creationId xmlns:a16="http://schemas.microsoft.com/office/drawing/2014/main" id="{96BB2C92-99EE-9117-BB9B-A5ACE9971C7E}"/>
              </a:ext>
            </a:extLst>
          </p:cNvPr>
          <p:cNvGraphicFramePr>
            <a:graphicFrameLocks noGrp="1"/>
          </p:cNvGraphicFramePr>
          <p:nvPr>
            <p:ph type="tbl" sz="quarter" idx="13"/>
            <p:extLst>
              <p:ext uri="{D42A27DB-BD31-4B8C-83A1-F6EECF244321}">
                <p14:modId xmlns:p14="http://schemas.microsoft.com/office/powerpoint/2010/main" val="150208095"/>
              </p:ext>
            </p:extLst>
          </p:nvPr>
        </p:nvGraphicFramePr>
        <p:xfrm>
          <a:off x="4682840" y="1437079"/>
          <a:ext cx="4316404" cy="2078310"/>
        </p:xfrm>
        <a:graphic>
          <a:graphicData uri="http://schemas.openxmlformats.org/drawingml/2006/table">
            <a:tbl>
              <a:tblPr firstRow="1" bandRow="1">
                <a:tableStyleId>{10A1B5D5-9B99-4C35-A422-299274C87663}</a:tableStyleId>
              </a:tblPr>
              <a:tblGrid>
                <a:gridCol w="1886989">
                  <a:extLst>
                    <a:ext uri="{9D8B030D-6E8A-4147-A177-3AD203B41FA5}">
                      <a16:colId xmlns:a16="http://schemas.microsoft.com/office/drawing/2014/main" val="3979022106"/>
                    </a:ext>
                  </a:extLst>
                </a:gridCol>
                <a:gridCol w="872835">
                  <a:extLst>
                    <a:ext uri="{9D8B030D-6E8A-4147-A177-3AD203B41FA5}">
                      <a16:colId xmlns:a16="http://schemas.microsoft.com/office/drawing/2014/main" val="2370171132"/>
                    </a:ext>
                  </a:extLst>
                </a:gridCol>
                <a:gridCol w="769975">
                  <a:extLst>
                    <a:ext uri="{9D8B030D-6E8A-4147-A177-3AD203B41FA5}">
                      <a16:colId xmlns:a16="http://schemas.microsoft.com/office/drawing/2014/main" val="3911665072"/>
                    </a:ext>
                  </a:extLst>
                </a:gridCol>
                <a:gridCol w="786605">
                  <a:extLst>
                    <a:ext uri="{9D8B030D-6E8A-4147-A177-3AD203B41FA5}">
                      <a16:colId xmlns:a16="http://schemas.microsoft.com/office/drawing/2014/main" val="1351200673"/>
                    </a:ext>
                  </a:extLst>
                </a:gridCol>
              </a:tblGrid>
              <a:tr h="331711">
                <a:tc>
                  <a:txBody>
                    <a:bodyPr/>
                    <a:lstStyle/>
                    <a:p>
                      <a:pPr lvl="0">
                        <a:buNone/>
                      </a:pPr>
                      <a:r>
                        <a:rPr lang="de-DE" sz="900" dirty="0">
                          <a:effectLst/>
                        </a:rPr>
                        <a:t>Sektor des Klimaschutzgesetzes (KSG)</a:t>
                      </a:r>
                    </a:p>
                  </a:txBody>
                  <a:tcPr/>
                </a:tc>
                <a:tc>
                  <a:txBody>
                    <a:bodyPr/>
                    <a:lstStyle/>
                    <a:p>
                      <a:pPr lvl="0" algn="ctr">
                        <a:buNone/>
                      </a:pPr>
                      <a:r>
                        <a:rPr lang="de-DE" sz="900" dirty="0">
                          <a:effectLst/>
                        </a:rPr>
                        <a:t>1990</a:t>
                      </a:r>
                    </a:p>
                  </a:txBody>
                  <a:tcPr/>
                </a:tc>
                <a:tc>
                  <a:txBody>
                    <a:bodyPr/>
                    <a:lstStyle/>
                    <a:p>
                      <a:pPr lvl="0" algn="ctr">
                        <a:buNone/>
                      </a:pPr>
                      <a:r>
                        <a:rPr lang="de-DE" sz="900" dirty="0">
                          <a:effectLst/>
                        </a:rPr>
                        <a:t>2010</a:t>
                      </a:r>
                    </a:p>
                  </a:txBody>
                  <a:tcPr/>
                </a:tc>
                <a:tc>
                  <a:txBody>
                    <a:bodyPr/>
                    <a:lstStyle/>
                    <a:p>
                      <a:pPr lvl="0" algn="ctr">
                        <a:buNone/>
                      </a:pPr>
                      <a:r>
                        <a:rPr lang="de-DE" sz="900" dirty="0">
                          <a:effectLst/>
                        </a:rPr>
                        <a:t>2020</a:t>
                      </a:r>
                    </a:p>
                  </a:txBody>
                  <a:tcPr/>
                </a:tc>
                <a:extLst>
                  <a:ext uri="{0D108BD9-81ED-4DB2-BD59-A6C34878D82A}">
                    <a16:rowId xmlns:a16="http://schemas.microsoft.com/office/drawing/2014/main" val="287971399"/>
                  </a:ext>
                </a:extLst>
              </a:tr>
              <a:tr h="285425">
                <a:tc>
                  <a:txBody>
                    <a:bodyPr/>
                    <a:lstStyle/>
                    <a:p>
                      <a:pPr lvl="0">
                        <a:buNone/>
                      </a:pPr>
                      <a:r>
                        <a:rPr lang="de-DE" sz="900" dirty="0">
                          <a:effectLst/>
                        </a:rPr>
                        <a:t>1 - Energiewirtschaft</a:t>
                      </a:r>
                    </a:p>
                  </a:txBody>
                  <a:tcPr/>
                </a:tc>
                <a:tc>
                  <a:txBody>
                    <a:bodyPr/>
                    <a:lstStyle/>
                    <a:p>
                      <a:pPr lvl="0" algn="r">
                        <a:buNone/>
                      </a:pPr>
                      <a:r>
                        <a:rPr lang="de-DE" sz="900" dirty="0">
                          <a:effectLst/>
                        </a:rPr>
                        <a:t>466.153</a:t>
                      </a:r>
                    </a:p>
                  </a:txBody>
                  <a:tcPr/>
                </a:tc>
                <a:tc>
                  <a:txBody>
                    <a:bodyPr/>
                    <a:lstStyle/>
                    <a:p>
                      <a:pPr lvl="0" algn="r">
                        <a:buNone/>
                      </a:pPr>
                      <a:r>
                        <a:rPr lang="de-DE" sz="900" dirty="0">
                          <a:effectLst/>
                        </a:rPr>
                        <a:t>368.054</a:t>
                      </a:r>
                    </a:p>
                  </a:txBody>
                  <a:tcPr/>
                </a:tc>
                <a:tc>
                  <a:txBody>
                    <a:bodyPr/>
                    <a:lstStyle/>
                    <a:p>
                      <a:pPr lvl="0" algn="r">
                        <a:buNone/>
                      </a:pPr>
                      <a:r>
                        <a:rPr lang="de-DE" sz="900" dirty="0">
                          <a:effectLst/>
                        </a:rPr>
                        <a:t>220.517</a:t>
                      </a:r>
                    </a:p>
                  </a:txBody>
                  <a:tcPr/>
                </a:tc>
                <a:extLst>
                  <a:ext uri="{0D108BD9-81ED-4DB2-BD59-A6C34878D82A}">
                    <a16:rowId xmlns:a16="http://schemas.microsoft.com/office/drawing/2014/main" val="104392492"/>
                  </a:ext>
                </a:extLst>
              </a:tr>
              <a:tr h="285425">
                <a:tc>
                  <a:txBody>
                    <a:bodyPr/>
                    <a:lstStyle/>
                    <a:p>
                      <a:pPr lvl="0">
                        <a:buNone/>
                      </a:pPr>
                      <a:r>
                        <a:rPr lang="de-DE" sz="900" dirty="0">
                          <a:effectLst/>
                        </a:rPr>
                        <a:t>2 - Industrie</a:t>
                      </a:r>
                    </a:p>
                  </a:txBody>
                  <a:tcPr/>
                </a:tc>
                <a:tc>
                  <a:txBody>
                    <a:bodyPr/>
                    <a:lstStyle/>
                    <a:p>
                      <a:pPr lvl="0" algn="r">
                        <a:buNone/>
                      </a:pPr>
                      <a:r>
                        <a:rPr lang="de-DE" sz="900" dirty="0">
                          <a:effectLst/>
                        </a:rPr>
                        <a:t>283.600</a:t>
                      </a:r>
                    </a:p>
                  </a:txBody>
                  <a:tcPr/>
                </a:tc>
                <a:tc>
                  <a:txBody>
                    <a:bodyPr/>
                    <a:lstStyle/>
                    <a:p>
                      <a:pPr lvl="0" algn="r">
                        <a:buNone/>
                      </a:pPr>
                      <a:r>
                        <a:rPr lang="de-DE" sz="900" dirty="0">
                          <a:effectLst/>
                        </a:rPr>
                        <a:t>188.447</a:t>
                      </a:r>
                    </a:p>
                  </a:txBody>
                  <a:tcPr/>
                </a:tc>
                <a:tc>
                  <a:txBody>
                    <a:bodyPr/>
                    <a:lstStyle/>
                    <a:p>
                      <a:pPr lvl="0" algn="r">
                        <a:buNone/>
                      </a:pPr>
                      <a:r>
                        <a:rPr lang="de-DE" sz="900" dirty="0">
                          <a:effectLst/>
                        </a:rPr>
                        <a:t>178.110</a:t>
                      </a:r>
                    </a:p>
                  </a:txBody>
                  <a:tcPr/>
                </a:tc>
                <a:extLst>
                  <a:ext uri="{0D108BD9-81ED-4DB2-BD59-A6C34878D82A}">
                    <a16:rowId xmlns:a16="http://schemas.microsoft.com/office/drawing/2014/main" val="3077807851"/>
                  </a:ext>
                </a:extLst>
              </a:tr>
              <a:tr h="285425">
                <a:tc>
                  <a:txBody>
                    <a:bodyPr/>
                    <a:lstStyle/>
                    <a:p>
                      <a:pPr lvl="0">
                        <a:buNone/>
                      </a:pPr>
                      <a:r>
                        <a:rPr lang="de-DE" sz="900" dirty="0">
                          <a:effectLst/>
                        </a:rPr>
                        <a:t>3 - Gebäude</a:t>
                      </a:r>
                    </a:p>
                  </a:txBody>
                  <a:tcPr/>
                </a:tc>
                <a:tc>
                  <a:txBody>
                    <a:bodyPr/>
                    <a:lstStyle/>
                    <a:p>
                      <a:pPr lvl="0" algn="r">
                        <a:buNone/>
                      </a:pPr>
                      <a:r>
                        <a:rPr lang="de-DE" sz="900" dirty="0">
                          <a:effectLst/>
                        </a:rPr>
                        <a:t>209.748</a:t>
                      </a:r>
                    </a:p>
                  </a:txBody>
                  <a:tcPr/>
                </a:tc>
                <a:tc>
                  <a:txBody>
                    <a:bodyPr/>
                    <a:lstStyle/>
                    <a:p>
                      <a:pPr lvl="0" algn="r">
                        <a:buNone/>
                      </a:pPr>
                      <a:r>
                        <a:rPr lang="de-DE" sz="900" dirty="0">
                          <a:effectLst/>
                        </a:rPr>
                        <a:t>148.547</a:t>
                      </a:r>
                    </a:p>
                  </a:txBody>
                  <a:tcPr/>
                </a:tc>
                <a:tc>
                  <a:txBody>
                    <a:bodyPr/>
                    <a:lstStyle/>
                    <a:p>
                      <a:pPr lvl="0" algn="r">
                        <a:buNone/>
                      </a:pPr>
                      <a:r>
                        <a:rPr lang="de-DE" sz="900" dirty="0">
                          <a:effectLst/>
                        </a:rPr>
                        <a:t>120.000</a:t>
                      </a:r>
                    </a:p>
                  </a:txBody>
                  <a:tcPr/>
                </a:tc>
                <a:extLst>
                  <a:ext uri="{0D108BD9-81ED-4DB2-BD59-A6C34878D82A}">
                    <a16:rowId xmlns:a16="http://schemas.microsoft.com/office/drawing/2014/main" val="4081406385"/>
                  </a:ext>
                </a:extLst>
              </a:tr>
              <a:tr h="285425">
                <a:tc>
                  <a:txBody>
                    <a:bodyPr/>
                    <a:lstStyle/>
                    <a:p>
                      <a:pPr lvl="0">
                        <a:buNone/>
                      </a:pPr>
                      <a:r>
                        <a:rPr lang="de-DE" sz="900" dirty="0">
                          <a:effectLst/>
                        </a:rPr>
                        <a:t>4 - Verkehr</a:t>
                      </a:r>
                    </a:p>
                  </a:txBody>
                  <a:tcPr/>
                </a:tc>
                <a:tc>
                  <a:txBody>
                    <a:bodyPr/>
                    <a:lstStyle/>
                    <a:p>
                      <a:pPr lvl="0" algn="r">
                        <a:buNone/>
                      </a:pPr>
                      <a:r>
                        <a:rPr lang="de-DE" sz="900" dirty="0">
                          <a:effectLst/>
                        </a:rPr>
                        <a:t>163.821</a:t>
                      </a:r>
                    </a:p>
                  </a:txBody>
                  <a:tcPr/>
                </a:tc>
                <a:tc>
                  <a:txBody>
                    <a:bodyPr/>
                    <a:lstStyle/>
                    <a:p>
                      <a:pPr lvl="0" algn="r">
                        <a:buNone/>
                      </a:pPr>
                      <a:r>
                        <a:rPr lang="de-DE" sz="900" dirty="0">
                          <a:effectLst/>
                        </a:rPr>
                        <a:t>153.267</a:t>
                      </a:r>
                    </a:p>
                  </a:txBody>
                  <a:tcPr/>
                </a:tc>
                <a:tc>
                  <a:txBody>
                    <a:bodyPr/>
                    <a:lstStyle/>
                    <a:p>
                      <a:pPr lvl="0" algn="r">
                        <a:buNone/>
                      </a:pPr>
                      <a:r>
                        <a:rPr lang="de-DE" sz="900" dirty="0">
                          <a:effectLst/>
                        </a:rPr>
                        <a:t>145.564</a:t>
                      </a:r>
                    </a:p>
                  </a:txBody>
                  <a:tcPr/>
                </a:tc>
                <a:extLst>
                  <a:ext uri="{0D108BD9-81ED-4DB2-BD59-A6C34878D82A}">
                    <a16:rowId xmlns:a16="http://schemas.microsoft.com/office/drawing/2014/main" val="649754090"/>
                  </a:ext>
                </a:extLst>
              </a:tr>
              <a:tr h="285425">
                <a:tc>
                  <a:txBody>
                    <a:bodyPr/>
                    <a:lstStyle/>
                    <a:p>
                      <a:pPr lvl="0">
                        <a:buNone/>
                      </a:pPr>
                      <a:r>
                        <a:rPr lang="de-DE" sz="900" dirty="0">
                          <a:effectLst/>
                        </a:rPr>
                        <a:t>5 - Landwirtschaft</a:t>
                      </a:r>
                    </a:p>
                  </a:txBody>
                  <a:tcPr/>
                </a:tc>
                <a:tc>
                  <a:txBody>
                    <a:bodyPr/>
                    <a:lstStyle/>
                    <a:p>
                      <a:pPr lvl="0" algn="r">
                        <a:buNone/>
                      </a:pPr>
                      <a:r>
                        <a:rPr lang="de-DE" sz="900" dirty="0">
                          <a:effectLst/>
                        </a:rPr>
                        <a:t>87.019</a:t>
                      </a:r>
                    </a:p>
                  </a:txBody>
                  <a:tcPr/>
                </a:tc>
                <a:tc>
                  <a:txBody>
                    <a:bodyPr/>
                    <a:lstStyle/>
                    <a:p>
                      <a:pPr lvl="0" algn="r">
                        <a:buNone/>
                      </a:pPr>
                      <a:r>
                        <a:rPr lang="de-DE" sz="900" dirty="0">
                          <a:effectLst/>
                        </a:rPr>
                        <a:t>68.974</a:t>
                      </a:r>
                    </a:p>
                  </a:txBody>
                  <a:tcPr/>
                </a:tc>
                <a:tc>
                  <a:txBody>
                    <a:bodyPr/>
                    <a:lstStyle/>
                    <a:p>
                      <a:pPr lvl="0" algn="r">
                        <a:buNone/>
                      </a:pPr>
                      <a:r>
                        <a:rPr lang="de-DE" sz="900" dirty="0">
                          <a:effectLst/>
                        </a:rPr>
                        <a:t>66.408</a:t>
                      </a:r>
                    </a:p>
                  </a:txBody>
                  <a:tcPr/>
                </a:tc>
                <a:extLst>
                  <a:ext uri="{0D108BD9-81ED-4DB2-BD59-A6C34878D82A}">
                    <a16:rowId xmlns:a16="http://schemas.microsoft.com/office/drawing/2014/main" val="1793920213"/>
                  </a:ext>
                </a:extLst>
              </a:tr>
              <a:tr h="285425">
                <a:tc>
                  <a:txBody>
                    <a:bodyPr/>
                    <a:lstStyle/>
                    <a:p>
                      <a:pPr lvl="0">
                        <a:buNone/>
                      </a:pPr>
                      <a:r>
                        <a:rPr lang="de-DE" sz="900" dirty="0">
                          <a:effectLst/>
                        </a:rPr>
                        <a:t>6 - Abfallwirtschaft und Sonstiges</a:t>
                      </a:r>
                    </a:p>
                  </a:txBody>
                  <a:tcPr/>
                </a:tc>
                <a:tc>
                  <a:txBody>
                    <a:bodyPr/>
                    <a:lstStyle/>
                    <a:p>
                      <a:pPr lvl="0" algn="r">
                        <a:buNone/>
                      </a:pPr>
                      <a:r>
                        <a:rPr lang="de-DE" sz="900" dirty="0">
                          <a:effectLst/>
                        </a:rPr>
                        <a:t>38.235</a:t>
                      </a:r>
                    </a:p>
                  </a:txBody>
                  <a:tcPr/>
                </a:tc>
                <a:tc>
                  <a:txBody>
                    <a:bodyPr/>
                    <a:lstStyle/>
                    <a:p>
                      <a:pPr lvl="0" algn="r">
                        <a:buNone/>
                      </a:pPr>
                      <a:r>
                        <a:rPr lang="de-DE" sz="900" dirty="0">
                          <a:effectLst/>
                        </a:rPr>
                        <a:t>14.516</a:t>
                      </a:r>
                    </a:p>
                  </a:txBody>
                  <a:tcPr/>
                </a:tc>
                <a:tc>
                  <a:txBody>
                    <a:bodyPr/>
                    <a:lstStyle/>
                    <a:p>
                      <a:pPr lvl="0" algn="r">
                        <a:buNone/>
                      </a:pPr>
                      <a:r>
                        <a:rPr lang="de-DE" sz="900" dirty="0">
                          <a:effectLst/>
                        </a:rPr>
                        <a:t>8.895</a:t>
                      </a:r>
                    </a:p>
                  </a:txBody>
                  <a:tcPr/>
                </a:tc>
                <a:extLst>
                  <a:ext uri="{0D108BD9-81ED-4DB2-BD59-A6C34878D82A}">
                    <a16:rowId xmlns:a16="http://schemas.microsoft.com/office/drawing/2014/main" val="1061031875"/>
                  </a:ext>
                </a:extLst>
              </a:tr>
            </a:tbl>
          </a:graphicData>
        </a:graphic>
      </p:graphicFrame>
      <p:sp>
        <p:nvSpPr>
          <p:cNvPr id="7" name="Oval 6">
            <a:extLst>
              <a:ext uri="{FF2B5EF4-FFF2-40B4-BE49-F238E27FC236}">
                <a16:creationId xmlns:a16="http://schemas.microsoft.com/office/drawing/2014/main" id="{891D80E3-EAAB-6340-B2D5-931D8CBD0D6C}"/>
              </a:ext>
            </a:extLst>
          </p:cNvPr>
          <p:cNvSpPr/>
          <p:nvPr/>
        </p:nvSpPr>
        <p:spPr>
          <a:xfrm>
            <a:off x="6117730" y="4195646"/>
            <a:ext cx="903554" cy="191124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457844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a753ab2fcd_0_190"/>
          <p:cNvSpPr txBox="1">
            <a:spLocks noGrp="1"/>
          </p:cNvSpPr>
          <p:nvPr>
            <p:ph type="sldNum" idx="12"/>
          </p:nvPr>
        </p:nvSpPr>
        <p:spPr>
          <a:xfrm>
            <a:off x="8610600" y="6416525"/>
            <a:ext cx="5334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898989"/>
              </a:buClr>
              <a:buSzPts val="300"/>
              <a:buFont typeface="PT Sans"/>
              <a:buNone/>
            </a:pPr>
            <a:fld id="{00000000-1234-1234-1234-123412341234}" type="slidenum">
              <a:rPr lang="de-DE" smtClean="0"/>
              <a:t>16</a:t>
            </a:fld>
            <a:endParaRPr dirty="0"/>
          </a:p>
        </p:txBody>
      </p:sp>
      <p:sp>
        <p:nvSpPr>
          <p:cNvPr id="220" name="Google Shape;220;ga753ab2fcd_0_190"/>
          <p:cNvSpPr txBox="1">
            <a:spLocks noGrp="1"/>
          </p:cNvSpPr>
          <p:nvPr>
            <p:ph type="subTitle" idx="1"/>
          </p:nvPr>
        </p:nvSpPr>
        <p:spPr>
          <a:xfrm>
            <a:off x="3801260" y="6402275"/>
            <a:ext cx="4851000" cy="393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100"/>
              <a:buNone/>
            </a:pPr>
            <a:r>
              <a:rPr lang="de-DE" dirty="0"/>
              <a:t>Bild: Eigene Darstellung nach ProgRess 2015</a:t>
            </a:r>
            <a:endParaRPr dirty="0"/>
          </a:p>
          <a:p>
            <a:pPr marL="0" lvl="0" indent="0" algn="l" rtl="0">
              <a:lnSpc>
                <a:spcPct val="100000"/>
              </a:lnSpc>
              <a:spcBef>
                <a:spcPts val="0"/>
              </a:spcBef>
              <a:spcAft>
                <a:spcPts val="0"/>
              </a:spcAft>
              <a:buSzPts val="1100"/>
              <a:buNone/>
            </a:pPr>
            <a:endParaRPr dirty="0"/>
          </a:p>
        </p:txBody>
      </p:sp>
      <p:cxnSp>
        <p:nvCxnSpPr>
          <p:cNvPr id="10" name="Gewinkelte Verbindung 9">
            <a:extLst>
              <a:ext uri="{FF2B5EF4-FFF2-40B4-BE49-F238E27FC236}">
                <a16:creationId xmlns:a16="http://schemas.microsoft.com/office/drawing/2014/main" id="{6C24CD97-AE63-E04A-BD16-9690C7336E2C}"/>
              </a:ext>
            </a:extLst>
          </p:cNvPr>
          <p:cNvCxnSpPr>
            <a:endCxn id="12" idx="0"/>
          </p:cNvCxnSpPr>
          <p:nvPr/>
        </p:nvCxnSpPr>
        <p:spPr>
          <a:xfrm rot="5400000">
            <a:off x="2779552" y="202768"/>
            <a:ext cx="498682" cy="4066354"/>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Abgerundetes Rechteck 10">
            <a:extLst>
              <a:ext uri="{FF2B5EF4-FFF2-40B4-BE49-F238E27FC236}">
                <a16:creationId xmlns:a16="http://schemas.microsoft.com/office/drawing/2014/main" id="{29D3DCB3-54B9-F24B-A8A2-C09092BAF317}"/>
              </a:ext>
            </a:extLst>
          </p:cNvPr>
          <p:cNvSpPr/>
          <p:nvPr/>
        </p:nvSpPr>
        <p:spPr>
          <a:xfrm>
            <a:off x="4812462" y="1541115"/>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Abgerundetes Rechteck 11">
            <a:extLst>
              <a:ext uri="{FF2B5EF4-FFF2-40B4-BE49-F238E27FC236}">
                <a16:creationId xmlns:a16="http://schemas.microsoft.com/office/drawing/2014/main" id="{D4FB57D7-0DA6-734C-99B6-9A1EF496B174}"/>
              </a:ext>
            </a:extLst>
          </p:cNvPr>
          <p:cNvSpPr/>
          <p:nvPr/>
        </p:nvSpPr>
        <p:spPr>
          <a:xfrm>
            <a:off x="502827" y="2485286"/>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Freihandform 12">
            <a:extLst>
              <a:ext uri="{FF2B5EF4-FFF2-40B4-BE49-F238E27FC236}">
                <a16:creationId xmlns:a16="http://schemas.microsoft.com/office/drawing/2014/main" id="{E0AEFFFF-D049-6246-A6BA-FB4413271ACA}"/>
              </a:ext>
            </a:extLst>
          </p:cNvPr>
          <p:cNvSpPr/>
          <p:nvPr/>
        </p:nvSpPr>
        <p:spPr>
          <a:xfrm>
            <a:off x="612358" y="2589340"/>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Wasser</a:t>
            </a:r>
          </a:p>
        </p:txBody>
      </p:sp>
      <p:sp>
        <p:nvSpPr>
          <p:cNvPr id="14" name="Abgerundetes Rechteck 13">
            <a:extLst>
              <a:ext uri="{FF2B5EF4-FFF2-40B4-BE49-F238E27FC236}">
                <a16:creationId xmlns:a16="http://schemas.microsoft.com/office/drawing/2014/main" id="{3B7D2A69-2C52-B14B-B359-CED63406A53C}"/>
              </a:ext>
            </a:extLst>
          </p:cNvPr>
          <p:cNvSpPr/>
          <p:nvPr/>
        </p:nvSpPr>
        <p:spPr>
          <a:xfrm>
            <a:off x="1707667" y="2485286"/>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Abgerundetes Rechteck 14">
            <a:extLst>
              <a:ext uri="{FF2B5EF4-FFF2-40B4-BE49-F238E27FC236}">
                <a16:creationId xmlns:a16="http://schemas.microsoft.com/office/drawing/2014/main" id="{5D21DAA3-9A18-704C-AEB6-0B9B99F8C911}"/>
              </a:ext>
            </a:extLst>
          </p:cNvPr>
          <p:cNvSpPr/>
          <p:nvPr/>
        </p:nvSpPr>
        <p:spPr>
          <a:xfrm>
            <a:off x="4080908" y="2439312"/>
            <a:ext cx="985778" cy="849498"/>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Freihandform 15">
            <a:extLst>
              <a:ext uri="{FF2B5EF4-FFF2-40B4-BE49-F238E27FC236}">
                <a16:creationId xmlns:a16="http://schemas.microsoft.com/office/drawing/2014/main" id="{613294E1-26C0-5947-9712-C403FCFA3FD6}"/>
              </a:ext>
            </a:extLst>
          </p:cNvPr>
          <p:cNvSpPr/>
          <p:nvPr/>
        </p:nvSpPr>
        <p:spPr>
          <a:xfrm>
            <a:off x="4168680" y="2539445"/>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lvl="0" algn="ctr" defTabSz="622300">
              <a:lnSpc>
                <a:spcPct val="90000"/>
              </a:lnSpc>
              <a:spcBef>
                <a:spcPct val="0"/>
              </a:spcBef>
              <a:spcAft>
                <a:spcPct val="35000"/>
              </a:spcAft>
            </a:pPr>
            <a:r>
              <a:rPr lang="de-DE" sz="1400" kern="1200" dirty="0">
                <a:solidFill>
                  <a:schemeClr val="tx1"/>
                </a:solidFill>
                <a:latin typeface="PT Sans" panose="020B0503020203020204" pitchFamily="34" charset="0"/>
                <a:ea typeface="PT Sans" panose="020B0503020203020204" pitchFamily="34" charset="0"/>
              </a:rPr>
              <a:t>Rohstoffe</a:t>
            </a:r>
          </a:p>
        </p:txBody>
      </p:sp>
      <p:sp>
        <p:nvSpPr>
          <p:cNvPr id="17" name="Abgerundetes Rechteck 16">
            <a:extLst>
              <a:ext uri="{FF2B5EF4-FFF2-40B4-BE49-F238E27FC236}">
                <a16:creationId xmlns:a16="http://schemas.microsoft.com/office/drawing/2014/main" id="{6AE1B457-A8C1-7E4E-BD33-690378BB5B85}"/>
              </a:ext>
            </a:extLst>
          </p:cNvPr>
          <p:cNvSpPr/>
          <p:nvPr/>
        </p:nvSpPr>
        <p:spPr>
          <a:xfrm>
            <a:off x="2596420" y="3514430"/>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Abgerundetes Rechteck 17">
            <a:extLst>
              <a:ext uri="{FF2B5EF4-FFF2-40B4-BE49-F238E27FC236}">
                <a16:creationId xmlns:a16="http://schemas.microsoft.com/office/drawing/2014/main" id="{BCA642B4-CA9B-8E46-AA52-04AFCA0E7486}"/>
              </a:ext>
            </a:extLst>
          </p:cNvPr>
          <p:cNvSpPr/>
          <p:nvPr/>
        </p:nvSpPr>
        <p:spPr>
          <a:xfrm>
            <a:off x="192544" y="4505852"/>
            <a:ext cx="1173365"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Freihandform 18">
            <a:extLst>
              <a:ext uri="{FF2B5EF4-FFF2-40B4-BE49-F238E27FC236}">
                <a16:creationId xmlns:a16="http://schemas.microsoft.com/office/drawing/2014/main" id="{476A710A-6DFD-4A40-A63E-3AB48B3DD617}"/>
              </a:ext>
            </a:extLst>
          </p:cNvPr>
          <p:cNvSpPr/>
          <p:nvPr/>
        </p:nvSpPr>
        <p:spPr>
          <a:xfrm>
            <a:off x="302075" y="4609907"/>
            <a:ext cx="1247385"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bg1"/>
          </a:solidFill>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algn="ctr" defTabSz="622300">
              <a:lnSpc>
                <a:spcPct val="90000"/>
              </a:lnSpc>
              <a:spcBef>
                <a:spcPct val="0"/>
              </a:spcBef>
              <a:spcAft>
                <a:spcPct val="35000"/>
              </a:spcAft>
            </a:pPr>
            <a:r>
              <a:rPr lang="de-DE" sz="1400" dirty="0">
                <a:latin typeface="PT Sans" panose="020B0503020203020204" pitchFamily="34" charset="0"/>
                <a:ea typeface="PT Sans" panose="020B0503020203020204" pitchFamily="34" charset="0"/>
              </a:rPr>
              <a:t>Fossile Energieträger</a:t>
            </a:r>
          </a:p>
        </p:txBody>
      </p:sp>
      <p:sp>
        <p:nvSpPr>
          <p:cNvPr id="20" name="Abgerundetes Rechteck 19">
            <a:extLst>
              <a:ext uri="{FF2B5EF4-FFF2-40B4-BE49-F238E27FC236}">
                <a16:creationId xmlns:a16="http://schemas.microsoft.com/office/drawing/2014/main" id="{7F3A6084-388A-0A42-8CE9-4911044BB17C}"/>
              </a:ext>
            </a:extLst>
          </p:cNvPr>
          <p:cNvSpPr/>
          <p:nvPr/>
        </p:nvSpPr>
        <p:spPr>
          <a:xfrm>
            <a:off x="1994000" y="4528461"/>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Freihandform 20">
            <a:extLst>
              <a:ext uri="{FF2B5EF4-FFF2-40B4-BE49-F238E27FC236}">
                <a16:creationId xmlns:a16="http://schemas.microsoft.com/office/drawing/2014/main" id="{F42D6211-C6DC-7E44-8D93-C47E1FF9750E}"/>
              </a:ext>
            </a:extLst>
          </p:cNvPr>
          <p:cNvSpPr/>
          <p:nvPr/>
        </p:nvSpPr>
        <p:spPr>
          <a:xfrm>
            <a:off x="2103531" y="4632516"/>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lvl="0" algn="ctr" defTabSz="622300">
              <a:lnSpc>
                <a:spcPct val="90000"/>
              </a:lnSpc>
              <a:spcBef>
                <a:spcPct val="0"/>
              </a:spcBef>
              <a:spcAft>
                <a:spcPct val="35000"/>
              </a:spcAft>
            </a:pPr>
            <a:r>
              <a:rPr lang="de-DE" sz="1400" kern="1200" dirty="0">
                <a:latin typeface="PT Sans" panose="020B0503020203020204" pitchFamily="34" charset="0"/>
                <a:ea typeface="PT Sans" panose="020B0503020203020204" pitchFamily="34" charset="0"/>
              </a:rPr>
              <a:t>Erze</a:t>
            </a:r>
          </a:p>
        </p:txBody>
      </p:sp>
      <p:sp>
        <p:nvSpPr>
          <p:cNvPr id="22" name="Abgerundetes Rechteck 21">
            <a:extLst>
              <a:ext uri="{FF2B5EF4-FFF2-40B4-BE49-F238E27FC236}">
                <a16:creationId xmlns:a16="http://schemas.microsoft.com/office/drawing/2014/main" id="{07FCB929-276F-4444-9325-00155BBB6585}"/>
              </a:ext>
            </a:extLst>
          </p:cNvPr>
          <p:cNvSpPr/>
          <p:nvPr/>
        </p:nvSpPr>
        <p:spPr>
          <a:xfrm>
            <a:off x="3198840" y="4528461"/>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 name="Freihandform 22">
            <a:extLst>
              <a:ext uri="{FF2B5EF4-FFF2-40B4-BE49-F238E27FC236}">
                <a16:creationId xmlns:a16="http://schemas.microsoft.com/office/drawing/2014/main" id="{F722FE8C-F5CD-454D-A35E-93F0B54DD04C}"/>
              </a:ext>
            </a:extLst>
          </p:cNvPr>
          <p:cNvSpPr/>
          <p:nvPr/>
        </p:nvSpPr>
        <p:spPr>
          <a:xfrm>
            <a:off x="3308371" y="4632516"/>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lvl="0" algn="ctr" defTabSz="622300">
              <a:lnSpc>
                <a:spcPct val="90000"/>
              </a:lnSpc>
              <a:spcBef>
                <a:spcPct val="0"/>
              </a:spcBef>
              <a:spcAft>
                <a:spcPct val="35000"/>
              </a:spcAft>
            </a:pPr>
            <a:r>
              <a:rPr lang="de-DE" sz="1400" kern="1200" dirty="0">
                <a:latin typeface="PT Sans" panose="020B0503020203020204" pitchFamily="34" charset="0"/>
                <a:ea typeface="PT Sans" panose="020B0503020203020204" pitchFamily="34" charset="0"/>
              </a:rPr>
              <a:t>Industrie-mineralien</a:t>
            </a:r>
          </a:p>
        </p:txBody>
      </p:sp>
      <p:sp>
        <p:nvSpPr>
          <p:cNvPr id="24" name="Abgerundetes Rechteck 23">
            <a:extLst>
              <a:ext uri="{FF2B5EF4-FFF2-40B4-BE49-F238E27FC236}">
                <a16:creationId xmlns:a16="http://schemas.microsoft.com/office/drawing/2014/main" id="{B04377E8-87D8-5E47-A353-6752C0E413AB}"/>
              </a:ext>
            </a:extLst>
          </p:cNvPr>
          <p:cNvSpPr/>
          <p:nvPr/>
        </p:nvSpPr>
        <p:spPr>
          <a:xfrm>
            <a:off x="4403680" y="4528461"/>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Freihandform 24">
            <a:extLst>
              <a:ext uri="{FF2B5EF4-FFF2-40B4-BE49-F238E27FC236}">
                <a16:creationId xmlns:a16="http://schemas.microsoft.com/office/drawing/2014/main" id="{04159259-DF33-5246-AED0-D26658604233}"/>
              </a:ext>
            </a:extLst>
          </p:cNvPr>
          <p:cNvSpPr/>
          <p:nvPr/>
        </p:nvSpPr>
        <p:spPr>
          <a:xfrm>
            <a:off x="4513211" y="4632516"/>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lvl="0" algn="ctr" defTabSz="622300">
              <a:lnSpc>
                <a:spcPct val="90000"/>
              </a:lnSpc>
              <a:spcBef>
                <a:spcPct val="0"/>
              </a:spcBef>
              <a:spcAft>
                <a:spcPct val="35000"/>
              </a:spcAft>
            </a:pPr>
            <a:r>
              <a:rPr lang="de-DE" sz="1400" kern="1200" dirty="0">
                <a:latin typeface="PT Sans" panose="020B0503020203020204" pitchFamily="34" charset="0"/>
                <a:ea typeface="PT Sans" panose="020B0503020203020204" pitchFamily="34" charset="0"/>
              </a:rPr>
              <a:t>Bau-mineralien</a:t>
            </a:r>
          </a:p>
        </p:txBody>
      </p:sp>
      <p:sp>
        <p:nvSpPr>
          <p:cNvPr id="26" name="Abgerundetes Rechteck 25">
            <a:extLst>
              <a:ext uri="{FF2B5EF4-FFF2-40B4-BE49-F238E27FC236}">
                <a16:creationId xmlns:a16="http://schemas.microsoft.com/office/drawing/2014/main" id="{D5BD0166-CD54-CE40-9DC0-20D0A44DE0B5}"/>
              </a:ext>
            </a:extLst>
          </p:cNvPr>
          <p:cNvSpPr/>
          <p:nvPr/>
        </p:nvSpPr>
        <p:spPr>
          <a:xfrm>
            <a:off x="6894815" y="3514430"/>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Abgerundetes Rechteck 26">
            <a:extLst>
              <a:ext uri="{FF2B5EF4-FFF2-40B4-BE49-F238E27FC236}">
                <a16:creationId xmlns:a16="http://schemas.microsoft.com/office/drawing/2014/main" id="{31FB10A9-3337-344B-B606-5A82850CC3EB}"/>
              </a:ext>
            </a:extLst>
          </p:cNvPr>
          <p:cNvSpPr/>
          <p:nvPr/>
        </p:nvSpPr>
        <p:spPr>
          <a:xfrm>
            <a:off x="5608520" y="4528461"/>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Freihandform 27">
            <a:extLst>
              <a:ext uri="{FF2B5EF4-FFF2-40B4-BE49-F238E27FC236}">
                <a16:creationId xmlns:a16="http://schemas.microsoft.com/office/drawing/2014/main" id="{20C911B4-6B94-7B45-A83E-770F307F7AC4}"/>
              </a:ext>
            </a:extLst>
          </p:cNvPr>
          <p:cNvSpPr/>
          <p:nvPr/>
        </p:nvSpPr>
        <p:spPr>
          <a:xfrm>
            <a:off x="5718051" y="4632516"/>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lvl="0" algn="ctr" defTabSz="622300">
              <a:lnSpc>
                <a:spcPct val="90000"/>
              </a:lnSpc>
              <a:spcBef>
                <a:spcPct val="0"/>
              </a:spcBef>
              <a:spcAft>
                <a:spcPct val="35000"/>
              </a:spcAft>
            </a:pPr>
            <a:r>
              <a:rPr lang="de-DE" sz="1400" kern="1200" dirty="0">
                <a:latin typeface="PT Sans" panose="020B0503020203020204" pitchFamily="34" charset="0"/>
                <a:ea typeface="PT Sans" panose="020B0503020203020204" pitchFamily="34" charset="0"/>
              </a:rPr>
              <a:t>Stoffliche Nutzung</a:t>
            </a:r>
          </a:p>
        </p:txBody>
      </p:sp>
      <p:sp>
        <p:nvSpPr>
          <p:cNvPr id="29" name="Abgerundetes Rechteck 28">
            <a:extLst>
              <a:ext uri="{FF2B5EF4-FFF2-40B4-BE49-F238E27FC236}">
                <a16:creationId xmlns:a16="http://schemas.microsoft.com/office/drawing/2014/main" id="{5E968D9B-ED53-E447-8A1D-333FEA976CBB}"/>
              </a:ext>
            </a:extLst>
          </p:cNvPr>
          <p:cNvSpPr/>
          <p:nvPr/>
        </p:nvSpPr>
        <p:spPr>
          <a:xfrm>
            <a:off x="8038476" y="4528461"/>
            <a:ext cx="901343"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Abgerundetes Rechteck 29">
            <a:extLst>
              <a:ext uri="{FF2B5EF4-FFF2-40B4-BE49-F238E27FC236}">
                <a16:creationId xmlns:a16="http://schemas.microsoft.com/office/drawing/2014/main" id="{82A5086E-7D83-964A-A66A-3FA783B0DC39}"/>
              </a:ext>
            </a:extLst>
          </p:cNvPr>
          <p:cNvSpPr/>
          <p:nvPr/>
        </p:nvSpPr>
        <p:spPr>
          <a:xfrm>
            <a:off x="6893849" y="4528461"/>
            <a:ext cx="961076"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Freihandform 30">
            <a:extLst>
              <a:ext uri="{FF2B5EF4-FFF2-40B4-BE49-F238E27FC236}">
                <a16:creationId xmlns:a16="http://schemas.microsoft.com/office/drawing/2014/main" id="{51A684C6-EDA5-8345-B67A-6C675DA76153}"/>
              </a:ext>
            </a:extLst>
          </p:cNvPr>
          <p:cNvSpPr/>
          <p:nvPr/>
        </p:nvSpPr>
        <p:spPr>
          <a:xfrm>
            <a:off x="6940550" y="4632516"/>
            <a:ext cx="988395"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bg1"/>
          </a:solidFill>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Energetische Nutzung</a:t>
            </a:r>
          </a:p>
        </p:txBody>
      </p:sp>
      <p:sp>
        <p:nvSpPr>
          <p:cNvPr id="32" name="Abgerundetes Rechteck 31">
            <a:extLst>
              <a:ext uri="{FF2B5EF4-FFF2-40B4-BE49-F238E27FC236}">
                <a16:creationId xmlns:a16="http://schemas.microsoft.com/office/drawing/2014/main" id="{328B775D-98D4-0A44-BD30-1F64751F8E11}"/>
              </a:ext>
            </a:extLst>
          </p:cNvPr>
          <p:cNvSpPr/>
          <p:nvPr/>
        </p:nvSpPr>
        <p:spPr>
          <a:xfrm>
            <a:off x="5285748" y="2485286"/>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Freihandform 32">
            <a:extLst>
              <a:ext uri="{FF2B5EF4-FFF2-40B4-BE49-F238E27FC236}">
                <a16:creationId xmlns:a16="http://schemas.microsoft.com/office/drawing/2014/main" id="{0A442127-F21D-6B42-AE31-93B847ED9D87}"/>
              </a:ext>
            </a:extLst>
          </p:cNvPr>
          <p:cNvSpPr/>
          <p:nvPr/>
        </p:nvSpPr>
        <p:spPr>
          <a:xfrm>
            <a:off x="1796398" y="2589340"/>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Fläche</a:t>
            </a:r>
          </a:p>
        </p:txBody>
      </p:sp>
      <p:sp>
        <p:nvSpPr>
          <p:cNvPr id="34" name="Abgerundetes Rechteck 33">
            <a:extLst>
              <a:ext uri="{FF2B5EF4-FFF2-40B4-BE49-F238E27FC236}">
                <a16:creationId xmlns:a16="http://schemas.microsoft.com/office/drawing/2014/main" id="{0EC04057-C511-4140-8117-AE3304710CF2}"/>
              </a:ext>
            </a:extLst>
          </p:cNvPr>
          <p:cNvSpPr/>
          <p:nvPr/>
        </p:nvSpPr>
        <p:spPr>
          <a:xfrm>
            <a:off x="6490588" y="2485286"/>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 name="Freihandform 34">
            <a:extLst>
              <a:ext uri="{FF2B5EF4-FFF2-40B4-BE49-F238E27FC236}">
                <a16:creationId xmlns:a16="http://schemas.microsoft.com/office/drawing/2014/main" id="{204C3D42-89CA-B244-A8A3-7712316C9C35}"/>
              </a:ext>
            </a:extLst>
          </p:cNvPr>
          <p:cNvSpPr/>
          <p:nvPr/>
        </p:nvSpPr>
        <p:spPr>
          <a:xfrm>
            <a:off x="6600119" y="2589340"/>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Strömende Ressourcen</a:t>
            </a:r>
          </a:p>
        </p:txBody>
      </p:sp>
      <p:sp>
        <p:nvSpPr>
          <p:cNvPr id="36" name="Abgerundetes Rechteck 35">
            <a:extLst>
              <a:ext uri="{FF2B5EF4-FFF2-40B4-BE49-F238E27FC236}">
                <a16:creationId xmlns:a16="http://schemas.microsoft.com/office/drawing/2014/main" id="{969F0F12-04F9-1843-B0B6-04323F462005}"/>
              </a:ext>
            </a:extLst>
          </p:cNvPr>
          <p:cNvSpPr/>
          <p:nvPr/>
        </p:nvSpPr>
        <p:spPr>
          <a:xfrm>
            <a:off x="7717187" y="2504516"/>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Freihandform 36">
            <a:extLst>
              <a:ext uri="{FF2B5EF4-FFF2-40B4-BE49-F238E27FC236}">
                <a16:creationId xmlns:a16="http://schemas.microsoft.com/office/drawing/2014/main" id="{0E4AAC8E-9B9C-0A42-9282-B50A8361F260}"/>
              </a:ext>
            </a:extLst>
          </p:cNvPr>
          <p:cNvSpPr/>
          <p:nvPr/>
        </p:nvSpPr>
        <p:spPr>
          <a:xfrm>
            <a:off x="7826718" y="2608570"/>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Lebende Organismen</a:t>
            </a:r>
          </a:p>
        </p:txBody>
      </p:sp>
      <p:cxnSp>
        <p:nvCxnSpPr>
          <p:cNvPr id="38" name="Gewinkelte Verbindung 37">
            <a:extLst>
              <a:ext uri="{FF2B5EF4-FFF2-40B4-BE49-F238E27FC236}">
                <a16:creationId xmlns:a16="http://schemas.microsoft.com/office/drawing/2014/main" id="{39CD913F-0BED-9748-8AEA-03F4D3DE9750}"/>
              </a:ext>
            </a:extLst>
          </p:cNvPr>
          <p:cNvCxnSpPr>
            <a:endCxn id="36" idx="0"/>
          </p:cNvCxnSpPr>
          <p:nvPr/>
        </p:nvCxnSpPr>
        <p:spPr>
          <a:xfrm rot="16200000" flipH="1">
            <a:off x="6377117" y="671557"/>
            <a:ext cx="517912" cy="3148006"/>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Gewinkelte Verbindung 38">
            <a:extLst>
              <a:ext uri="{FF2B5EF4-FFF2-40B4-BE49-F238E27FC236}">
                <a16:creationId xmlns:a16="http://schemas.microsoft.com/office/drawing/2014/main" id="{B0401641-6079-9B44-9689-8B69F2E29468}"/>
              </a:ext>
            </a:extLst>
          </p:cNvPr>
          <p:cNvCxnSpPr>
            <a:endCxn id="34" idx="0"/>
          </p:cNvCxnSpPr>
          <p:nvPr/>
        </p:nvCxnSpPr>
        <p:spPr>
          <a:xfrm rot="16200000" flipH="1">
            <a:off x="5773432" y="1275241"/>
            <a:ext cx="498682" cy="1921407"/>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Gewinkelte Verbindung 39">
            <a:extLst>
              <a:ext uri="{FF2B5EF4-FFF2-40B4-BE49-F238E27FC236}">
                <a16:creationId xmlns:a16="http://schemas.microsoft.com/office/drawing/2014/main" id="{0BEF59C3-E9DD-EE45-9776-CA425B44B76D}"/>
              </a:ext>
            </a:extLst>
          </p:cNvPr>
          <p:cNvCxnSpPr>
            <a:endCxn id="32" idx="0"/>
          </p:cNvCxnSpPr>
          <p:nvPr/>
        </p:nvCxnSpPr>
        <p:spPr>
          <a:xfrm rot="16200000" flipH="1">
            <a:off x="5171012" y="1877661"/>
            <a:ext cx="498682" cy="716567"/>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Gewinkelte Verbindung 40">
            <a:extLst>
              <a:ext uri="{FF2B5EF4-FFF2-40B4-BE49-F238E27FC236}">
                <a16:creationId xmlns:a16="http://schemas.microsoft.com/office/drawing/2014/main" id="{4C95AF6B-6B34-404F-93F8-4F9258B446A7}"/>
              </a:ext>
            </a:extLst>
          </p:cNvPr>
          <p:cNvCxnSpPr>
            <a:endCxn id="14" idx="0"/>
          </p:cNvCxnSpPr>
          <p:nvPr/>
        </p:nvCxnSpPr>
        <p:spPr>
          <a:xfrm rot="5400000">
            <a:off x="3381972" y="805188"/>
            <a:ext cx="498682" cy="2861514"/>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Gewinkelte Verbindung 41">
            <a:extLst>
              <a:ext uri="{FF2B5EF4-FFF2-40B4-BE49-F238E27FC236}">
                <a16:creationId xmlns:a16="http://schemas.microsoft.com/office/drawing/2014/main" id="{36C7B298-08C4-1243-A760-D90B6BD94840}"/>
              </a:ext>
            </a:extLst>
          </p:cNvPr>
          <p:cNvCxnSpPr/>
          <p:nvPr/>
        </p:nvCxnSpPr>
        <p:spPr>
          <a:xfrm rot="5400000">
            <a:off x="3806264" y="2503616"/>
            <a:ext cx="293860" cy="1727769"/>
          </a:xfrm>
          <a:prstGeom prst="bentConnector3">
            <a:avLst>
              <a:gd name="adj1" fmla="val 4071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Gewinkelte Verbindung 42">
            <a:extLst>
              <a:ext uri="{FF2B5EF4-FFF2-40B4-BE49-F238E27FC236}">
                <a16:creationId xmlns:a16="http://schemas.microsoft.com/office/drawing/2014/main" id="{D737A394-CF92-0A4D-8E24-CBB0A9C536F3}"/>
              </a:ext>
            </a:extLst>
          </p:cNvPr>
          <p:cNvCxnSpPr/>
          <p:nvPr/>
        </p:nvCxnSpPr>
        <p:spPr>
          <a:xfrm rot="16200000" flipH="1">
            <a:off x="5955461" y="2082187"/>
            <a:ext cx="293860" cy="2570626"/>
          </a:xfrm>
          <a:prstGeom prst="bentConnector3">
            <a:avLst>
              <a:gd name="adj1" fmla="val 4071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Gewinkelte Verbindung 43">
            <a:extLst>
              <a:ext uri="{FF2B5EF4-FFF2-40B4-BE49-F238E27FC236}">
                <a16:creationId xmlns:a16="http://schemas.microsoft.com/office/drawing/2014/main" id="{EF4BB5AD-3621-0D45-9436-755FABB91535}"/>
              </a:ext>
            </a:extLst>
          </p:cNvPr>
          <p:cNvCxnSpPr>
            <a:stCxn id="17" idx="2"/>
          </p:cNvCxnSpPr>
          <p:nvPr/>
        </p:nvCxnSpPr>
        <p:spPr>
          <a:xfrm rot="5400000">
            <a:off x="1890876" y="3293764"/>
            <a:ext cx="351798" cy="2045069"/>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Gewinkelte Verbindung 44">
            <a:extLst>
              <a:ext uri="{FF2B5EF4-FFF2-40B4-BE49-F238E27FC236}">
                <a16:creationId xmlns:a16="http://schemas.microsoft.com/office/drawing/2014/main" id="{1271442C-F325-114E-B034-43398B8B5D00}"/>
              </a:ext>
            </a:extLst>
          </p:cNvPr>
          <p:cNvCxnSpPr>
            <a:stCxn id="17" idx="2"/>
            <a:endCxn id="20" idx="0"/>
          </p:cNvCxnSpPr>
          <p:nvPr/>
        </p:nvCxnSpPr>
        <p:spPr>
          <a:xfrm rot="5400000">
            <a:off x="2594068" y="4033220"/>
            <a:ext cx="388062" cy="602420"/>
          </a:xfrm>
          <a:prstGeom prst="bentConnector3">
            <a:avLst>
              <a:gd name="adj1" fmla="val 50000"/>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Gewinkelte Verbindung 45">
            <a:extLst>
              <a:ext uri="{FF2B5EF4-FFF2-40B4-BE49-F238E27FC236}">
                <a16:creationId xmlns:a16="http://schemas.microsoft.com/office/drawing/2014/main" id="{A6E411DE-FE05-5744-92FA-DE133DDAB10D}"/>
              </a:ext>
            </a:extLst>
          </p:cNvPr>
          <p:cNvCxnSpPr>
            <a:stCxn id="17" idx="2"/>
            <a:endCxn id="22" idx="0"/>
          </p:cNvCxnSpPr>
          <p:nvPr/>
        </p:nvCxnSpPr>
        <p:spPr>
          <a:xfrm rot="16200000" flipH="1">
            <a:off x="3196488" y="4033220"/>
            <a:ext cx="388062" cy="602420"/>
          </a:xfrm>
          <a:prstGeom prst="bentConnector3">
            <a:avLst>
              <a:gd name="adj1" fmla="val 50000"/>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Gewinkelte Verbindung 46">
            <a:extLst>
              <a:ext uri="{FF2B5EF4-FFF2-40B4-BE49-F238E27FC236}">
                <a16:creationId xmlns:a16="http://schemas.microsoft.com/office/drawing/2014/main" id="{0F2D7603-DE2D-D749-ADE5-B308B31F0B64}"/>
              </a:ext>
            </a:extLst>
          </p:cNvPr>
          <p:cNvCxnSpPr>
            <a:stCxn id="17" idx="2"/>
            <a:endCxn id="24" idx="0"/>
          </p:cNvCxnSpPr>
          <p:nvPr/>
        </p:nvCxnSpPr>
        <p:spPr>
          <a:xfrm rot="16200000" flipH="1">
            <a:off x="3798908" y="3430800"/>
            <a:ext cx="388062" cy="1807260"/>
          </a:xfrm>
          <a:prstGeom prst="bentConnector3">
            <a:avLst>
              <a:gd name="adj1" fmla="val 50000"/>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Gewinkelte Verbindung 47">
            <a:extLst>
              <a:ext uri="{FF2B5EF4-FFF2-40B4-BE49-F238E27FC236}">
                <a16:creationId xmlns:a16="http://schemas.microsoft.com/office/drawing/2014/main" id="{E6F40B6E-DD13-8642-B182-A47261DFFAF2}"/>
              </a:ext>
            </a:extLst>
          </p:cNvPr>
          <p:cNvCxnSpPr>
            <a:stCxn id="26" idx="2"/>
            <a:endCxn id="27" idx="0"/>
          </p:cNvCxnSpPr>
          <p:nvPr/>
        </p:nvCxnSpPr>
        <p:spPr>
          <a:xfrm rot="5400000">
            <a:off x="6550526" y="3691283"/>
            <a:ext cx="388062" cy="1286295"/>
          </a:xfrm>
          <a:prstGeom prst="bentConnector3">
            <a:avLst>
              <a:gd name="adj1" fmla="val 50000"/>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Gewinkelte Verbindung 48">
            <a:extLst>
              <a:ext uri="{FF2B5EF4-FFF2-40B4-BE49-F238E27FC236}">
                <a16:creationId xmlns:a16="http://schemas.microsoft.com/office/drawing/2014/main" id="{389D1E01-18AF-F54A-A273-E5366F3B4255}"/>
              </a:ext>
            </a:extLst>
          </p:cNvPr>
          <p:cNvCxnSpPr>
            <a:stCxn id="26" idx="2"/>
            <a:endCxn id="29" idx="0"/>
          </p:cNvCxnSpPr>
          <p:nvPr/>
        </p:nvCxnSpPr>
        <p:spPr>
          <a:xfrm rot="16200000" flipH="1">
            <a:off x="7744395" y="3783708"/>
            <a:ext cx="388062" cy="1101444"/>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Gewinkelte Verbindung 49">
            <a:extLst>
              <a:ext uri="{FF2B5EF4-FFF2-40B4-BE49-F238E27FC236}">
                <a16:creationId xmlns:a16="http://schemas.microsoft.com/office/drawing/2014/main" id="{69073609-C8AB-604D-83A5-808004D1A059}"/>
              </a:ext>
            </a:extLst>
          </p:cNvPr>
          <p:cNvCxnSpPr>
            <a:stCxn id="26" idx="2"/>
            <a:endCxn id="30" idx="0"/>
          </p:cNvCxnSpPr>
          <p:nvPr/>
        </p:nvCxnSpPr>
        <p:spPr>
          <a:xfrm rot="5400000">
            <a:off x="7187015" y="4327772"/>
            <a:ext cx="388062" cy="13317"/>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Freihandform 50">
            <a:extLst>
              <a:ext uri="{FF2B5EF4-FFF2-40B4-BE49-F238E27FC236}">
                <a16:creationId xmlns:a16="http://schemas.microsoft.com/office/drawing/2014/main" id="{A3BD6319-7742-3240-9727-1C7BDA32534F}"/>
              </a:ext>
            </a:extLst>
          </p:cNvPr>
          <p:cNvSpPr/>
          <p:nvPr/>
        </p:nvSpPr>
        <p:spPr>
          <a:xfrm>
            <a:off x="2721142" y="3587483"/>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lvl="0" algn="ctr" defTabSz="622300">
              <a:lnSpc>
                <a:spcPct val="90000"/>
              </a:lnSpc>
              <a:spcBef>
                <a:spcPct val="0"/>
              </a:spcBef>
              <a:spcAft>
                <a:spcPct val="35000"/>
              </a:spcAft>
            </a:pPr>
            <a:r>
              <a:rPr lang="de-DE" sz="1400" kern="1200" dirty="0">
                <a:solidFill>
                  <a:schemeClr val="tx1"/>
                </a:solidFill>
                <a:latin typeface="PT Sans" panose="020B0503020203020204" pitchFamily="34" charset="0"/>
                <a:ea typeface="PT Sans" panose="020B0503020203020204" pitchFamily="34" charset="0"/>
              </a:rPr>
              <a:t>Abiotische Rohstoffe</a:t>
            </a:r>
          </a:p>
        </p:txBody>
      </p:sp>
      <p:sp>
        <p:nvSpPr>
          <p:cNvPr id="52" name="Freihandform 51">
            <a:extLst>
              <a:ext uri="{FF2B5EF4-FFF2-40B4-BE49-F238E27FC236}">
                <a16:creationId xmlns:a16="http://schemas.microsoft.com/office/drawing/2014/main" id="{63E5EDB4-94F9-E94E-BD62-096A7EB845F2}"/>
              </a:ext>
            </a:extLst>
          </p:cNvPr>
          <p:cNvSpPr/>
          <p:nvPr/>
        </p:nvSpPr>
        <p:spPr>
          <a:xfrm>
            <a:off x="6979149" y="3587483"/>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lvl="0" algn="ctr" defTabSz="622300">
              <a:lnSpc>
                <a:spcPct val="90000"/>
              </a:lnSpc>
              <a:spcBef>
                <a:spcPct val="0"/>
              </a:spcBef>
              <a:spcAft>
                <a:spcPct val="35000"/>
              </a:spcAft>
            </a:pPr>
            <a:r>
              <a:rPr lang="de-DE" sz="1400" kern="1200" dirty="0">
                <a:solidFill>
                  <a:schemeClr val="tx1"/>
                </a:solidFill>
                <a:latin typeface="PT Sans" panose="020B0503020203020204" pitchFamily="34" charset="0"/>
                <a:ea typeface="PT Sans" panose="020B0503020203020204" pitchFamily="34" charset="0"/>
              </a:rPr>
              <a:t>Biotische Rohstoffe</a:t>
            </a:r>
          </a:p>
        </p:txBody>
      </p:sp>
      <p:sp>
        <p:nvSpPr>
          <p:cNvPr id="53" name="Freihandform 52">
            <a:extLst>
              <a:ext uri="{FF2B5EF4-FFF2-40B4-BE49-F238E27FC236}">
                <a16:creationId xmlns:a16="http://schemas.microsoft.com/office/drawing/2014/main" id="{76340ACE-F9DB-E14D-9CA6-2B4105333BF9}"/>
              </a:ext>
            </a:extLst>
          </p:cNvPr>
          <p:cNvSpPr/>
          <p:nvPr/>
        </p:nvSpPr>
        <p:spPr>
          <a:xfrm>
            <a:off x="8112496" y="4632515"/>
            <a:ext cx="943281" cy="625969"/>
          </a:xfrm>
          <a:custGeom>
            <a:avLst/>
            <a:gdLst>
              <a:gd name="connsiteX0" fmla="*/ 0 w 1148687"/>
              <a:gd name="connsiteY0" fmla="*/ 62597 h 625969"/>
              <a:gd name="connsiteX1" fmla="*/ 62597 w 1148687"/>
              <a:gd name="connsiteY1" fmla="*/ 0 h 625969"/>
              <a:gd name="connsiteX2" fmla="*/ 1086090 w 1148687"/>
              <a:gd name="connsiteY2" fmla="*/ 0 h 625969"/>
              <a:gd name="connsiteX3" fmla="*/ 1148687 w 1148687"/>
              <a:gd name="connsiteY3" fmla="*/ 62597 h 625969"/>
              <a:gd name="connsiteX4" fmla="*/ 1148687 w 1148687"/>
              <a:gd name="connsiteY4" fmla="*/ 563372 h 625969"/>
              <a:gd name="connsiteX5" fmla="*/ 1086090 w 1148687"/>
              <a:gd name="connsiteY5" fmla="*/ 625969 h 625969"/>
              <a:gd name="connsiteX6" fmla="*/ 62597 w 1148687"/>
              <a:gd name="connsiteY6" fmla="*/ 625969 h 625969"/>
              <a:gd name="connsiteX7" fmla="*/ 0 w 1148687"/>
              <a:gd name="connsiteY7" fmla="*/ 563372 h 625969"/>
              <a:gd name="connsiteX8" fmla="*/ 0 w 1148687"/>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8687" h="625969">
                <a:moveTo>
                  <a:pt x="0" y="62597"/>
                </a:moveTo>
                <a:cubicBezTo>
                  <a:pt x="0" y="28026"/>
                  <a:pt x="28026" y="0"/>
                  <a:pt x="62597" y="0"/>
                </a:cubicBezTo>
                <a:lnTo>
                  <a:pt x="1086090" y="0"/>
                </a:lnTo>
                <a:cubicBezTo>
                  <a:pt x="1120661" y="0"/>
                  <a:pt x="1148687" y="28026"/>
                  <a:pt x="1148687" y="62597"/>
                </a:cubicBezTo>
                <a:lnTo>
                  <a:pt x="1148687" y="563372"/>
                </a:lnTo>
                <a:cubicBezTo>
                  <a:pt x="1148687" y="597943"/>
                  <a:pt x="1120661" y="625969"/>
                  <a:pt x="1086090" y="625969"/>
                </a:cubicBezTo>
                <a:lnTo>
                  <a:pt x="62597" y="625969"/>
                </a:lnTo>
                <a:cubicBezTo>
                  <a:pt x="28026" y="625969"/>
                  <a:pt x="0" y="597943"/>
                  <a:pt x="0" y="563372"/>
                </a:cubicBezTo>
                <a:lnTo>
                  <a:pt x="0" y="62597"/>
                </a:lnTo>
                <a:close/>
              </a:path>
            </a:pathLst>
          </a:custGeom>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36000" tIns="64054" rIns="36000"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Nahrungs- &amp;  Futtermittel</a:t>
            </a:r>
          </a:p>
        </p:txBody>
      </p:sp>
      <p:sp>
        <p:nvSpPr>
          <p:cNvPr id="54" name="Abgerundetes Rechteck 53">
            <a:extLst>
              <a:ext uri="{FF2B5EF4-FFF2-40B4-BE49-F238E27FC236}">
                <a16:creationId xmlns:a16="http://schemas.microsoft.com/office/drawing/2014/main" id="{7EE83304-C2F6-C94E-A529-394C313FAACC}"/>
              </a:ext>
            </a:extLst>
          </p:cNvPr>
          <p:cNvSpPr/>
          <p:nvPr/>
        </p:nvSpPr>
        <p:spPr>
          <a:xfrm>
            <a:off x="2885448" y="2497986"/>
            <a:ext cx="985778" cy="625969"/>
          </a:xfrm>
          <a:prstGeom prst="roundRect">
            <a:avLst>
              <a:gd name="adj" fmla="val 10000"/>
            </a:avLst>
          </a:prstGeom>
          <a:solidFill>
            <a:schemeClr val="bg1">
              <a:lumMod val="65000"/>
            </a:schemeClr>
          </a:solidFill>
          <a:ln w="381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5" name="Freihandform 54">
            <a:extLst>
              <a:ext uri="{FF2B5EF4-FFF2-40B4-BE49-F238E27FC236}">
                <a16:creationId xmlns:a16="http://schemas.microsoft.com/office/drawing/2014/main" id="{43C4A994-0E25-0D42-A738-89D2F4281049}"/>
              </a:ext>
            </a:extLst>
          </p:cNvPr>
          <p:cNvSpPr/>
          <p:nvPr/>
        </p:nvSpPr>
        <p:spPr>
          <a:xfrm>
            <a:off x="2994979" y="2602040"/>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Boden</a:t>
            </a:r>
          </a:p>
        </p:txBody>
      </p:sp>
      <p:cxnSp>
        <p:nvCxnSpPr>
          <p:cNvPr id="56" name="Gewinkelte Verbindung 55">
            <a:extLst>
              <a:ext uri="{FF2B5EF4-FFF2-40B4-BE49-F238E27FC236}">
                <a16:creationId xmlns:a16="http://schemas.microsoft.com/office/drawing/2014/main" id="{AF5A4DD6-8DA5-8A4F-A006-6A994A16A83E}"/>
              </a:ext>
            </a:extLst>
          </p:cNvPr>
          <p:cNvCxnSpPr>
            <a:endCxn id="15" idx="0"/>
          </p:cNvCxnSpPr>
          <p:nvPr/>
        </p:nvCxnSpPr>
        <p:spPr>
          <a:xfrm rot="5400000">
            <a:off x="4591580" y="1968822"/>
            <a:ext cx="452708" cy="488273"/>
          </a:xfrm>
          <a:prstGeom prst="bentConnector3">
            <a:avLst>
              <a:gd name="adj1" fmla="val 50000"/>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7" name="Freihandform 56">
            <a:extLst>
              <a:ext uri="{FF2B5EF4-FFF2-40B4-BE49-F238E27FC236}">
                <a16:creationId xmlns:a16="http://schemas.microsoft.com/office/drawing/2014/main" id="{215E7B65-DCE3-0F43-8F2A-2DDDAE98758E}"/>
              </a:ext>
            </a:extLst>
          </p:cNvPr>
          <p:cNvSpPr/>
          <p:nvPr/>
        </p:nvSpPr>
        <p:spPr>
          <a:xfrm>
            <a:off x="993412" y="5245818"/>
            <a:ext cx="907506" cy="422105"/>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accent6">
              <a:lumMod val="40000"/>
              <a:lumOff val="60000"/>
            </a:schemeClr>
          </a:solidFill>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71674" tIns="71674" rIns="71674" bIns="71674" numCol="1" spcCol="1270" anchor="ctr" anchorCtr="0">
            <a:noAutofit/>
          </a:bodyPr>
          <a:lstStyle/>
          <a:p>
            <a:pPr algn="ctr" defTabSz="622300">
              <a:lnSpc>
                <a:spcPct val="90000"/>
              </a:lnSpc>
              <a:spcBef>
                <a:spcPct val="0"/>
              </a:spcBef>
              <a:spcAft>
                <a:spcPct val="35000"/>
              </a:spcAft>
            </a:pPr>
            <a:r>
              <a:rPr lang="de-DE" sz="1100" dirty="0">
                <a:latin typeface="PT Sans" panose="020B0503020203020204" pitchFamily="34" charset="0"/>
                <a:ea typeface="PT Sans" panose="020B0503020203020204" pitchFamily="34" charset="0"/>
              </a:rPr>
              <a:t>Stoffliche</a:t>
            </a:r>
            <a:br>
              <a:rPr lang="de-DE" sz="1100" dirty="0">
                <a:latin typeface="PT Sans" panose="020B0503020203020204" pitchFamily="34" charset="0"/>
                <a:ea typeface="PT Sans" panose="020B0503020203020204" pitchFamily="34" charset="0"/>
              </a:rPr>
            </a:br>
            <a:r>
              <a:rPr lang="de-DE" sz="1100" dirty="0">
                <a:latin typeface="PT Sans" panose="020B0503020203020204" pitchFamily="34" charset="0"/>
                <a:ea typeface="PT Sans" panose="020B0503020203020204" pitchFamily="34" charset="0"/>
              </a:rPr>
              <a:t>Nutzung</a:t>
            </a:r>
          </a:p>
        </p:txBody>
      </p:sp>
      <p:sp>
        <p:nvSpPr>
          <p:cNvPr id="58" name="Freihandform 57">
            <a:extLst>
              <a:ext uri="{FF2B5EF4-FFF2-40B4-BE49-F238E27FC236}">
                <a16:creationId xmlns:a16="http://schemas.microsoft.com/office/drawing/2014/main" id="{6AD04305-5DAE-1743-9368-C5F27FB54693}"/>
              </a:ext>
            </a:extLst>
          </p:cNvPr>
          <p:cNvSpPr/>
          <p:nvPr/>
        </p:nvSpPr>
        <p:spPr>
          <a:xfrm>
            <a:off x="101288" y="5236821"/>
            <a:ext cx="907506" cy="422105"/>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solidFill>
            <a:schemeClr val="bg1"/>
          </a:solidFill>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36000" tIns="71674" rIns="36000" bIns="71674" numCol="1" spcCol="1270" anchor="ctr" anchorCtr="0">
            <a:noAutofit/>
          </a:bodyPr>
          <a:lstStyle/>
          <a:p>
            <a:pPr algn="ctr" defTabSz="622300">
              <a:lnSpc>
                <a:spcPct val="90000"/>
              </a:lnSpc>
              <a:spcBef>
                <a:spcPct val="0"/>
              </a:spcBef>
              <a:spcAft>
                <a:spcPct val="35000"/>
              </a:spcAft>
            </a:pPr>
            <a:r>
              <a:rPr lang="de-DE" sz="1100" dirty="0">
                <a:latin typeface="PT Sans" panose="020B0503020203020204" pitchFamily="34" charset="0"/>
                <a:ea typeface="PT Sans" panose="020B0503020203020204" pitchFamily="34" charset="0"/>
              </a:rPr>
              <a:t>Energetische</a:t>
            </a:r>
            <a:br>
              <a:rPr lang="de-DE" sz="1100" dirty="0">
                <a:latin typeface="PT Sans" panose="020B0503020203020204" pitchFamily="34" charset="0"/>
                <a:ea typeface="PT Sans" panose="020B0503020203020204" pitchFamily="34" charset="0"/>
              </a:rPr>
            </a:br>
            <a:r>
              <a:rPr lang="de-DE" sz="1100" dirty="0">
                <a:latin typeface="PT Sans" panose="020B0503020203020204" pitchFamily="34" charset="0"/>
                <a:ea typeface="PT Sans" panose="020B0503020203020204" pitchFamily="34" charset="0"/>
              </a:rPr>
              <a:t>Nutzung</a:t>
            </a:r>
          </a:p>
        </p:txBody>
      </p:sp>
      <p:sp>
        <p:nvSpPr>
          <p:cNvPr id="59" name="Freihandform 58">
            <a:extLst>
              <a:ext uri="{FF2B5EF4-FFF2-40B4-BE49-F238E27FC236}">
                <a16:creationId xmlns:a16="http://schemas.microsoft.com/office/drawing/2014/main" id="{6105F846-D02F-434F-AE62-B7AB7AA00A44}"/>
              </a:ext>
            </a:extLst>
          </p:cNvPr>
          <p:cNvSpPr/>
          <p:nvPr/>
        </p:nvSpPr>
        <p:spPr>
          <a:xfrm>
            <a:off x="4921992" y="1440976"/>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ln w="38100">
            <a:solidFill>
              <a:schemeClr val="accent6">
                <a:lumMod val="50000"/>
              </a:schemeClr>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Natürliche Ressourcen</a:t>
            </a:r>
          </a:p>
        </p:txBody>
      </p:sp>
      <p:pic>
        <p:nvPicPr>
          <p:cNvPr id="60" name="Grafik 59">
            <a:extLst>
              <a:ext uri="{FF2B5EF4-FFF2-40B4-BE49-F238E27FC236}">
                <a16:creationId xmlns:a16="http://schemas.microsoft.com/office/drawing/2014/main" id="{18A028CD-1667-FE48-9E8A-490B642A6E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31001" y="5864522"/>
            <a:ext cx="2576188" cy="370189"/>
          </a:xfrm>
          <a:prstGeom prst="rect">
            <a:avLst/>
          </a:prstGeom>
        </p:spPr>
      </p:pic>
      <p:sp>
        <p:nvSpPr>
          <p:cNvPr id="61" name="Geschweifte Klammer links 60">
            <a:extLst>
              <a:ext uri="{FF2B5EF4-FFF2-40B4-BE49-F238E27FC236}">
                <a16:creationId xmlns:a16="http://schemas.microsoft.com/office/drawing/2014/main" id="{A1ABBCED-C6F3-8042-B28C-BDA140CB5797}"/>
              </a:ext>
            </a:extLst>
          </p:cNvPr>
          <p:cNvSpPr/>
          <p:nvPr/>
        </p:nvSpPr>
        <p:spPr>
          <a:xfrm rot="16200000">
            <a:off x="3790093" y="2797544"/>
            <a:ext cx="326201" cy="5966290"/>
          </a:xfrm>
          <a:prstGeom prst="leftBrace">
            <a:avLst>
              <a:gd name="adj1" fmla="val 35036"/>
              <a:gd name="adj2" fmla="val 49845"/>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62" name="Freihandform 61">
            <a:extLst>
              <a:ext uri="{FF2B5EF4-FFF2-40B4-BE49-F238E27FC236}">
                <a16:creationId xmlns:a16="http://schemas.microsoft.com/office/drawing/2014/main" id="{05CB3F9E-2A70-AD47-8AA4-E4F605AA5FC0}"/>
              </a:ext>
            </a:extLst>
          </p:cNvPr>
          <p:cNvSpPr/>
          <p:nvPr/>
        </p:nvSpPr>
        <p:spPr>
          <a:xfrm>
            <a:off x="5357356" y="2589340"/>
            <a:ext cx="985778" cy="625969"/>
          </a:xfrm>
          <a:custGeom>
            <a:avLst/>
            <a:gdLst>
              <a:gd name="connsiteX0" fmla="*/ 0 w 985778"/>
              <a:gd name="connsiteY0" fmla="*/ 62597 h 625969"/>
              <a:gd name="connsiteX1" fmla="*/ 62597 w 985778"/>
              <a:gd name="connsiteY1" fmla="*/ 0 h 625969"/>
              <a:gd name="connsiteX2" fmla="*/ 923181 w 985778"/>
              <a:gd name="connsiteY2" fmla="*/ 0 h 625969"/>
              <a:gd name="connsiteX3" fmla="*/ 985778 w 985778"/>
              <a:gd name="connsiteY3" fmla="*/ 62597 h 625969"/>
              <a:gd name="connsiteX4" fmla="*/ 985778 w 985778"/>
              <a:gd name="connsiteY4" fmla="*/ 563372 h 625969"/>
              <a:gd name="connsiteX5" fmla="*/ 923181 w 985778"/>
              <a:gd name="connsiteY5" fmla="*/ 625969 h 625969"/>
              <a:gd name="connsiteX6" fmla="*/ 62597 w 985778"/>
              <a:gd name="connsiteY6" fmla="*/ 625969 h 625969"/>
              <a:gd name="connsiteX7" fmla="*/ 0 w 985778"/>
              <a:gd name="connsiteY7" fmla="*/ 563372 h 625969"/>
              <a:gd name="connsiteX8" fmla="*/ 0 w 985778"/>
              <a:gd name="connsiteY8" fmla="*/ 62597 h 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778" h="625969">
                <a:moveTo>
                  <a:pt x="0" y="62597"/>
                </a:moveTo>
                <a:cubicBezTo>
                  <a:pt x="0" y="28026"/>
                  <a:pt x="28026" y="0"/>
                  <a:pt x="62597" y="0"/>
                </a:cubicBezTo>
                <a:lnTo>
                  <a:pt x="923181" y="0"/>
                </a:lnTo>
                <a:cubicBezTo>
                  <a:pt x="957752" y="0"/>
                  <a:pt x="985778" y="28026"/>
                  <a:pt x="985778" y="62597"/>
                </a:cubicBezTo>
                <a:lnTo>
                  <a:pt x="985778" y="563372"/>
                </a:lnTo>
                <a:cubicBezTo>
                  <a:pt x="985778" y="597943"/>
                  <a:pt x="957752" y="625969"/>
                  <a:pt x="923181" y="625969"/>
                </a:cubicBezTo>
                <a:lnTo>
                  <a:pt x="62597" y="625969"/>
                </a:lnTo>
                <a:cubicBezTo>
                  <a:pt x="28026" y="625969"/>
                  <a:pt x="0" y="597943"/>
                  <a:pt x="0" y="563372"/>
                </a:cubicBezTo>
                <a:lnTo>
                  <a:pt x="0" y="62597"/>
                </a:lnTo>
                <a:close/>
              </a:path>
            </a:pathLst>
          </a:custGeom>
          <a:ln w="38100">
            <a:solidFill>
              <a:schemeClr val="accent6"/>
            </a:solid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64054" tIns="64054" rIns="64054" bIns="64054" numCol="1" spcCol="1270" anchor="ctr" anchorCtr="0">
            <a:noAutofit/>
          </a:bodyPr>
          <a:lstStyle/>
          <a:p>
            <a:pPr lvl="0" algn="ctr" defTabSz="533400">
              <a:lnSpc>
                <a:spcPct val="90000"/>
              </a:lnSpc>
              <a:spcBef>
                <a:spcPct val="0"/>
              </a:spcBef>
              <a:spcAft>
                <a:spcPct val="35000"/>
              </a:spcAft>
            </a:pPr>
            <a:r>
              <a:rPr lang="de-DE" sz="1200" kern="1200" dirty="0">
                <a:latin typeface="PT Sans" panose="020B0503020203020204" pitchFamily="34" charset="0"/>
                <a:ea typeface="PT Sans" panose="020B0503020203020204" pitchFamily="34" charset="0"/>
              </a:rPr>
              <a:t>Luft</a:t>
            </a:r>
          </a:p>
        </p:txBody>
      </p:sp>
      <p:sp>
        <p:nvSpPr>
          <p:cNvPr id="2" name="Abgerundetes Rechteck 1"/>
          <p:cNvSpPr/>
          <p:nvPr/>
        </p:nvSpPr>
        <p:spPr>
          <a:xfrm>
            <a:off x="3277431" y="5344584"/>
            <a:ext cx="1049311" cy="275867"/>
          </a:xfrm>
          <a:prstGeom prst="roundRect">
            <a:avLst/>
          </a:prstGeom>
          <a:solidFill>
            <a:schemeClr val="bg1">
              <a:lumMod val="8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b="1" dirty="0">
                <a:solidFill>
                  <a:srgbClr val="7030A0"/>
                </a:solidFill>
              </a:rPr>
              <a:t>Aluminium</a:t>
            </a:r>
          </a:p>
        </p:txBody>
      </p:sp>
      <p:sp>
        <p:nvSpPr>
          <p:cNvPr id="5" name="Google Shape;281;gd268bbf509_0_114">
            <a:extLst>
              <a:ext uri="{FF2B5EF4-FFF2-40B4-BE49-F238E27FC236}">
                <a16:creationId xmlns:a16="http://schemas.microsoft.com/office/drawing/2014/main" id="{EF2BBC69-1CAA-CEE9-EFCB-750F642837F7}"/>
              </a:ext>
            </a:extLst>
          </p:cNvPr>
          <p:cNvSpPr txBox="1">
            <a:spLocks noGrp="1"/>
          </p:cNvSpPr>
          <p:nvPr>
            <p:ph type="title"/>
          </p:nvPr>
        </p:nvSpPr>
        <p:spPr>
          <a:xfrm>
            <a:off x="106375" y="132050"/>
            <a:ext cx="6093000" cy="1119000"/>
          </a:xfrm>
          <a:prstGeom prst="rect">
            <a:avLst/>
          </a:prstGeom>
          <a:noFill/>
          <a:ln>
            <a:noFill/>
          </a:ln>
        </p:spPr>
        <p:txBody>
          <a:bodyPr spcFirstLastPara="1" wrap="square" lIns="91425" tIns="91425" rIns="91425" bIns="91425" anchor="t" anchorCtr="0">
            <a:noAutofit/>
          </a:bodyPr>
          <a:lstStyle/>
          <a:p>
            <a:r>
              <a:rPr lang="de-DE" dirty="0"/>
              <a:t>Rohstoffnutzung und Klimawandel</a:t>
            </a:r>
            <a:br>
              <a:rPr lang="de-DE" dirty="0"/>
            </a:br>
            <a:r>
              <a:rPr lang="de-DE" dirty="0">
                <a:solidFill>
                  <a:schemeClr val="accent6">
                    <a:lumMod val="75000"/>
                  </a:schemeClr>
                </a:solidFill>
              </a:rPr>
              <a:t>Rohstoffkonsum</a:t>
            </a:r>
            <a:r>
              <a:rPr lang="de-DE" dirty="0"/>
              <a:t>: </a:t>
            </a:r>
            <a:r>
              <a:rPr lang="de-DE" dirty="0">
                <a:solidFill>
                  <a:schemeClr val="accent6">
                    <a:lumMod val="75000"/>
                  </a:schemeClr>
                </a:solidFill>
              </a:rPr>
              <a:t>Rohstoffsystematik nach ProgRess II (2016)</a:t>
            </a:r>
          </a:p>
        </p:txBody>
      </p:sp>
    </p:spTree>
    <p:extLst>
      <p:ext uri="{BB962C8B-B14F-4D97-AF65-F5344CB8AC3E}">
        <p14:creationId xmlns:p14="http://schemas.microsoft.com/office/powerpoint/2010/main" val="4111700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93790-BCE6-4627-0FD5-04C9DCED42D2}"/>
              </a:ext>
            </a:extLst>
          </p:cNvPr>
          <p:cNvSpPr>
            <a:spLocks noGrp="1"/>
          </p:cNvSpPr>
          <p:nvPr>
            <p:ph type="title"/>
          </p:nvPr>
        </p:nvSpPr>
        <p:spPr/>
        <p:txBody>
          <a:bodyPr/>
          <a:lstStyle/>
          <a:p>
            <a:r>
              <a:rPr lang="de-DE" dirty="0"/>
              <a:t>Nachhaltigkeit und Klimawandel	</a:t>
            </a:r>
            <a:br>
              <a:rPr lang="de-DE" dirty="0"/>
            </a:br>
            <a:r>
              <a:rPr lang="de-DE" dirty="0">
                <a:solidFill>
                  <a:schemeClr val="accent6">
                    <a:lumMod val="75000"/>
                  </a:schemeClr>
                </a:solidFill>
              </a:rPr>
              <a:t>Rohstoffkonsum: DMC und RMC (gesamt)</a:t>
            </a:r>
            <a:endParaRPr lang="de-DE" dirty="0"/>
          </a:p>
        </p:txBody>
      </p:sp>
      <p:sp>
        <p:nvSpPr>
          <p:cNvPr id="3" name="Foliennummernplatzhalter 2">
            <a:extLst>
              <a:ext uri="{FF2B5EF4-FFF2-40B4-BE49-F238E27FC236}">
                <a16:creationId xmlns:a16="http://schemas.microsoft.com/office/drawing/2014/main" id="{F58E16E1-5914-EEB9-6F93-FA4FA8C04BED}"/>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17</a:t>
            </a:fld>
            <a:endParaRPr lang="de-DE" dirty="0"/>
          </a:p>
        </p:txBody>
      </p:sp>
      <p:sp>
        <p:nvSpPr>
          <p:cNvPr id="9" name="Textplatzhalter 8">
            <a:extLst>
              <a:ext uri="{FF2B5EF4-FFF2-40B4-BE49-F238E27FC236}">
                <a16:creationId xmlns:a16="http://schemas.microsoft.com/office/drawing/2014/main" id="{01D21FBD-17C6-3745-B30B-05182AD8B422}"/>
              </a:ext>
            </a:extLst>
          </p:cNvPr>
          <p:cNvSpPr>
            <a:spLocks noGrp="1"/>
          </p:cNvSpPr>
          <p:nvPr>
            <p:ph type="body" idx="2"/>
          </p:nvPr>
        </p:nvSpPr>
        <p:spPr>
          <a:xfrm>
            <a:off x="106375" y="1259999"/>
            <a:ext cx="8912050" cy="4977767"/>
          </a:xfrm>
        </p:spPr>
        <p:txBody>
          <a:bodyPr/>
          <a:lstStyle/>
          <a:p>
            <a:r>
              <a:rPr lang="de-DE" dirty="0"/>
              <a:t>Zwei wichtige Indikatoren für den Rohstoffkonsum:</a:t>
            </a:r>
          </a:p>
          <a:p>
            <a:pPr lvl="1"/>
            <a:r>
              <a:rPr lang="de-DE" dirty="0"/>
              <a:t>Inländische Materialkonsum DMC: inländische Entnahmen und Handelsströme von Rohstoffen; ca. 1,19 Mrd. t (2019)</a:t>
            </a:r>
          </a:p>
          <a:p>
            <a:pPr lvl="1"/>
            <a:r>
              <a:rPr lang="de-DE" dirty="0"/>
              <a:t>Rohstoffkonsum RMC: schließt die Rohstoffrucksäcke der Importe von Rohstoffen und Halbzeugen ein; ca. 1,33 Mrd. t (2019)</a:t>
            </a:r>
          </a:p>
        </p:txBody>
      </p:sp>
      <p:sp>
        <p:nvSpPr>
          <p:cNvPr id="5" name="Untertitel 4">
            <a:extLst>
              <a:ext uri="{FF2B5EF4-FFF2-40B4-BE49-F238E27FC236}">
                <a16:creationId xmlns:a16="http://schemas.microsoft.com/office/drawing/2014/main" id="{1106CEE1-B43D-345B-3244-1DE3FAD973EE}"/>
              </a:ext>
            </a:extLst>
          </p:cNvPr>
          <p:cNvSpPr>
            <a:spLocks noGrp="1"/>
          </p:cNvSpPr>
          <p:nvPr>
            <p:ph type="subTitle" idx="1"/>
          </p:nvPr>
        </p:nvSpPr>
        <p:spPr/>
        <p:txBody>
          <a:bodyPr/>
          <a:lstStyle/>
          <a:p>
            <a:r>
              <a:rPr lang="de-DE" dirty="0"/>
              <a:t>Bilder: UBA 2022:46</a:t>
            </a:r>
          </a:p>
        </p:txBody>
      </p:sp>
      <p:pic>
        <p:nvPicPr>
          <p:cNvPr id="13" name="Grafik 12">
            <a:extLst>
              <a:ext uri="{FF2B5EF4-FFF2-40B4-BE49-F238E27FC236}">
                <a16:creationId xmlns:a16="http://schemas.microsoft.com/office/drawing/2014/main" id="{56C5DBA2-0D7D-C54C-ADE9-74CD3DB3AD5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2506" y="5834755"/>
            <a:ext cx="8704613" cy="403011"/>
          </a:xfrm>
          <a:prstGeom prst="rect">
            <a:avLst/>
          </a:prstGeom>
        </p:spPr>
      </p:pic>
      <p:pic>
        <p:nvPicPr>
          <p:cNvPr id="15" name="Grafik 14">
            <a:extLst>
              <a:ext uri="{FF2B5EF4-FFF2-40B4-BE49-F238E27FC236}">
                <a16:creationId xmlns:a16="http://schemas.microsoft.com/office/drawing/2014/main" id="{56CE3161-B2CB-DC42-8BD1-40A6DCE48440}"/>
              </a:ext>
            </a:extLst>
          </p:cNvPr>
          <p:cNvPicPr>
            <a:picLocks noChangeAspect="1"/>
          </p:cNvPicPr>
          <p:nvPr/>
        </p:nvPicPr>
        <p:blipFill>
          <a:blip r:embed="rId4"/>
          <a:stretch>
            <a:fillRect/>
          </a:stretch>
        </p:blipFill>
        <p:spPr>
          <a:xfrm>
            <a:off x="1003075" y="3338237"/>
            <a:ext cx="6466504" cy="2467361"/>
          </a:xfrm>
          <a:prstGeom prst="rect">
            <a:avLst/>
          </a:prstGeom>
        </p:spPr>
      </p:pic>
    </p:spTree>
    <p:extLst>
      <p:ext uri="{BB962C8B-B14F-4D97-AF65-F5344CB8AC3E}">
        <p14:creationId xmlns:p14="http://schemas.microsoft.com/office/powerpoint/2010/main" val="977119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93790-BCE6-4627-0FD5-04C9DCED42D2}"/>
              </a:ext>
            </a:extLst>
          </p:cNvPr>
          <p:cNvSpPr>
            <a:spLocks noGrp="1"/>
          </p:cNvSpPr>
          <p:nvPr>
            <p:ph type="title"/>
          </p:nvPr>
        </p:nvSpPr>
        <p:spPr/>
        <p:txBody>
          <a:bodyPr/>
          <a:lstStyle/>
          <a:p>
            <a:r>
              <a:rPr lang="de-DE" dirty="0"/>
              <a:t>Nachhaltigkeit und Klimawandel	</a:t>
            </a:r>
            <a:br>
              <a:rPr lang="de-DE" dirty="0"/>
            </a:br>
            <a:r>
              <a:rPr lang="de-DE" dirty="0">
                <a:solidFill>
                  <a:schemeClr val="accent6">
                    <a:lumMod val="75000"/>
                  </a:schemeClr>
                </a:solidFill>
              </a:rPr>
              <a:t>Rohstoffkonsum: DMC und RMC pro Kopf*a</a:t>
            </a:r>
            <a:endParaRPr lang="de-DE" dirty="0"/>
          </a:p>
        </p:txBody>
      </p:sp>
      <p:sp>
        <p:nvSpPr>
          <p:cNvPr id="3" name="Foliennummernplatzhalter 2">
            <a:extLst>
              <a:ext uri="{FF2B5EF4-FFF2-40B4-BE49-F238E27FC236}">
                <a16:creationId xmlns:a16="http://schemas.microsoft.com/office/drawing/2014/main" id="{F58E16E1-5914-EEB9-6F93-FA4FA8C04BED}"/>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18</a:t>
            </a:fld>
            <a:endParaRPr lang="de-DE" dirty="0"/>
          </a:p>
        </p:txBody>
      </p:sp>
      <p:sp>
        <p:nvSpPr>
          <p:cNvPr id="9" name="Textplatzhalter 8">
            <a:extLst>
              <a:ext uri="{FF2B5EF4-FFF2-40B4-BE49-F238E27FC236}">
                <a16:creationId xmlns:a16="http://schemas.microsoft.com/office/drawing/2014/main" id="{01D21FBD-17C6-3745-B30B-05182AD8B422}"/>
              </a:ext>
            </a:extLst>
          </p:cNvPr>
          <p:cNvSpPr>
            <a:spLocks noGrp="1"/>
          </p:cNvSpPr>
          <p:nvPr>
            <p:ph type="body" idx="2"/>
          </p:nvPr>
        </p:nvSpPr>
        <p:spPr>
          <a:xfrm>
            <a:off x="106375" y="1259999"/>
            <a:ext cx="8912050" cy="4977767"/>
          </a:xfrm>
        </p:spPr>
        <p:txBody>
          <a:bodyPr/>
          <a:lstStyle/>
          <a:p>
            <a:r>
              <a:rPr lang="de-DE" dirty="0"/>
              <a:t>Zwei wichtige Indikatoren für den Rohstoffkonsum:</a:t>
            </a:r>
          </a:p>
          <a:p>
            <a:pPr lvl="1"/>
            <a:r>
              <a:rPr lang="de-DE" dirty="0"/>
              <a:t>Inländische Materialkonsum DMC: inländische Entnahmen und Handelsströme; 1,2 Mrd. t (2019); 14,3 t pro Kopf*a</a:t>
            </a:r>
          </a:p>
          <a:p>
            <a:pPr lvl="1"/>
            <a:r>
              <a:rPr lang="de-DE" dirty="0"/>
              <a:t>Rohstoffkonsum RMC, schließt die Rohstoffrucksäcke des Importes mit ein; 1,3 Mrd. t (2019); 16,4 t pro Kopf*a</a:t>
            </a:r>
          </a:p>
        </p:txBody>
      </p:sp>
      <p:sp>
        <p:nvSpPr>
          <p:cNvPr id="5" name="Untertitel 4">
            <a:extLst>
              <a:ext uri="{FF2B5EF4-FFF2-40B4-BE49-F238E27FC236}">
                <a16:creationId xmlns:a16="http://schemas.microsoft.com/office/drawing/2014/main" id="{1106CEE1-B43D-345B-3244-1DE3FAD973EE}"/>
              </a:ext>
            </a:extLst>
          </p:cNvPr>
          <p:cNvSpPr>
            <a:spLocks noGrp="1"/>
          </p:cNvSpPr>
          <p:nvPr>
            <p:ph type="subTitle" idx="1"/>
          </p:nvPr>
        </p:nvSpPr>
        <p:spPr/>
        <p:txBody>
          <a:bodyPr/>
          <a:lstStyle/>
          <a:p>
            <a:r>
              <a:rPr lang="de-DE" dirty="0"/>
              <a:t>Bilder: UBA 2022:46</a:t>
            </a:r>
          </a:p>
        </p:txBody>
      </p:sp>
      <p:pic>
        <p:nvPicPr>
          <p:cNvPr id="8" name="Grafik 7">
            <a:extLst>
              <a:ext uri="{FF2B5EF4-FFF2-40B4-BE49-F238E27FC236}">
                <a16:creationId xmlns:a16="http://schemas.microsoft.com/office/drawing/2014/main" id="{6B9F00D5-CC4A-4E4C-86D0-F49778AC120A}"/>
              </a:ext>
            </a:extLst>
          </p:cNvPr>
          <p:cNvPicPr>
            <a:picLocks noChangeAspect="1"/>
          </p:cNvPicPr>
          <p:nvPr/>
        </p:nvPicPr>
        <p:blipFill>
          <a:blip r:embed="rId3"/>
          <a:stretch>
            <a:fillRect/>
          </a:stretch>
        </p:blipFill>
        <p:spPr>
          <a:xfrm>
            <a:off x="1052338" y="3277164"/>
            <a:ext cx="6642872" cy="2627625"/>
          </a:xfrm>
          <a:prstGeom prst="rect">
            <a:avLst/>
          </a:prstGeom>
        </p:spPr>
      </p:pic>
      <p:pic>
        <p:nvPicPr>
          <p:cNvPr id="6" name="Grafik 5">
            <a:extLst>
              <a:ext uri="{FF2B5EF4-FFF2-40B4-BE49-F238E27FC236}">
                <a16:creationId xmlns:a16="http://schemas.microsoft.com/office/drawing/2014/main" id="{72F6B030-EFCC-6048-AC2F-B5AFD7630CD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774750" y="5824798"/>
            <a:ext cx="5575300" cy="318792"/>
          </a:xfrm>
          <a:prstGeom prst="rect">
            <a:avLst/>
          </a:prstGeom>
        </p:spPr>
      </p:pic>
    </p:spTree>
    <p:extLst>
      <p:ext uri="{BB962C8B-B14F-4D97-AF65-F5344CB8AC3E}">
        <p14:creationId xmlns:p14="http://schemas.microsoft.com/office/powerpoint/2010/main" val="3537756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1A8EBE-F139-8945-B466-BF435A2C7282}"/>
              </a:ext>
            </a:extLst>
          </p:cNvPr>
          <p:cNvSpPr>
            <a:spLocks noGrp="1"/>
          </p:cNvSpPr>
          <p:nvPr>
            <p:ph type="title"/>
          </p:nvPr>
        </p:nvSpPr>
        <p:spPr/>
        <p:txBody>
          <a:bodyPr/>
          <a:lstStyle/>
          <a:p>
            <a:r>
              <a:rPr lang="de-DE" dirty="0"/>
              <a:t>Ressourcennutzung in Deutschland:</a:t>
            </a:r>
            <a:br>
              <a:rPr lang="de-DE" dirty="0"/>
            </a:br>
            <a:r>
              <a:rPr lang="de-DE" dirty="0">
                <a:solidFill>
                  <a:schemeClr val="accent6">
                    <a:lumMod val="75000"/>
                  </a:schemeClr>
                </a:solidFill>
              </a:rPr>
              <a:t>Direkte und Indirekte Rohstoffflüsse</a:t>
            </a:r>
          </a:p>
        </p:txBody>
      </p:sp>
      <p:sp>
        <p:nvSpPr>
          <p:cNvPr id="3" name="Foliennummernplatzhalter 2">
            <a:extLst>
              <a:ext uri="{FF2B5EF4-FFF2-40B4-BE49-F238E27FC236}">
                <a16:creationId xmlns:a16="http://schemas.microsoft.com/office/drawing/2014/main" id="{E884ECBC-F0BE-5549-AD35-D1BD937CEC0B}"/>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19</a:t>
            </a:fld>
            <a:endParaRPr lang="de-DE" dirty="0"/>
          </a:p>
        </p:txBody>
      </p:sp>
      <p:sp>
        <p:nvSpPr>
          <p:cNvPr id="5" name="Untertitel 4">
            <a:extLst>
              <a:ext uri="{FF2B5EF4-FFF2-40B4-BE49-F238E27FC236}">
                <a16:creationId xmlns:a16="http://schemas.microsoft.com/office/drawing/2014/main" id="{C38AF742-DB6F-4348-B378-3639CC11EF2D}"/>
              </a:ext>
            </a:extLst>
          </p:cNvPr>
          <p:cNvSpPr>
            <a:spLocks noGrp="1"/>
          </p:cNvSpPr>
          <p:nvPr>
            <p:ph type="subTitle" idx="1"/>
          </p:nvPr>
        </p:nvSpPr>
        <p:spPr/>
        <p:txBody>
          <a:bodyPr/>
          <a:lstStyle/>
          <a:p>
            <a:r>
              <a:rPr lang="de-DE" dirty="0"/>
              <a:t>Quellen: UBA, 2018</a:t>
            </a:r>
          </a:p>
        </p:txBody>
      </p:sp>
      <p:pic>
        <p:nvPicPr>
          <p:cNvPr id="6" name="Grafik 5"/>
          <p:cNvPicPr>
            <a:picLocks noChangeAspect="1"/>
          </p:cNvPicPr>
          <p:nvPr/>
        </p:nvPicPr>
        <p:blipFill>
          <a:blip r:embed="rId3">
            <a:clrChange>
              <a:clrFrom>
                <a:srgbClr val="EDEDED"/>
              </a:clrFrom>
              <a:clrTo>
                <a:srgbClr val="EDEDED">
                  <a:alpha val="0"/>
                </a:srgbClr>
              </a:clrTo>
            </a:clrChange>
            <a:extLst>
              <a:ext uri="{28A0092B-C50C-407E-A947-70E740481C1C}">
                <a14:useLocalDpi xmlns:a14="http://schemas.microsoft.com/office/drawing/2010/main"/>
              </a:ext>
            </a:extLst>
          </a:blip>
          <a:stretch>
            <a:fillRect/>
          </a:stretch>
        </p:blipFill>
        <p:spPr>
          <a:xfrm>
            <a:off x="0" y="2243020"/>
            <a:ext cx="9144000" cy="3843555"/>
          </a:xfrm>
          <a:prstGeom prst="rect">
            <a:avLst/>
          </a:prstGeom>
        </p:spPr>
      </p:pic>
      <p:sp>
        <p:nvSpPr>
          <p:cNvPr id="9" name="Abgerundetes Rechteck 8"/>
          <p:cNvSpPr/>
          <p:nvPr/>
        </p:nvSpPr>
        <p:spPr>
          <a:xfrm>
            <a:off x="562708" y="1290933"/>
            <a:ext cx="4808166" cy="8372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Direkte und Indirekte Rohstoffflüsse durch die deutsche Wirtschaft nach Rohstoffkategorien, 2014</a:t>
            </a:r>
          </a:p>
        </p:txBody>
      </p:sp>
    </p:spTree>
    <p:extLst>
      <p:ext uri="{BB962C8B-B14F-4D97-AF65-F5344CB8AC3E}">
        <p14:creationId xmlns:p14="http://schemas.microsoft.com/office/powerpoint/2010/main" val="2985631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93790-BCE6-4627-0FD5-04C9DCED42D2}"/>
              </a:ext>
            </a:extLst>
          </p:cNvPr>
          <p:cNvSpPr>
            <a:spLocks noGrp="1"/>
          </p:cNvSpPr>
          <p:nvPr>
            <p:ph type="title"/>
          </p:nvPr>
        </p:nvSpPr>
        <p:spPr/>
        <p:txBody>
          <a:bodyPr/>
          <a:lstStyle/>
          <a:p>
            <a:r>
              <a:rPr lang="de-DE" dirty="0"/>
              <a:t>Nachhaltigkeit und Klimawandel	</a:t>
            </a:r>
            <a:br>
              <a:rPr lang="de-DE" dirty="0"/>
            </a:br>
            <a:r>
              <a:rPr lang="de-DE" dirty="0">
                <a:solidFill>
                  <a:schemeClr val="accent6">
                    <a:lumMod val="75000"/>
                  </a:schemeClr>
                </a:solidFill>
              </a:rPr>
              <a:t>Rohstoffkonsum: Ziele und die Realität</a:t>
            </a:r>
            <a:endParaRPr lang="de-DE" dirty="0"/>
          </a:p>
        </p:txBody>
      </p:sp>
      <p:sp>
        <p:nvSpPr>
          <p:cNvPr id="3" name="Foliennummernplatzhalter 2">
            <a:extLst>
              <a:ext uri="{FF2B5EF4-FFF2-40B4-BE49-F238E27FC236}">
                <a16:creationId xmlns:a16="http://schemas.microsoft.com/office/drawing/2014/main" id="{F58E16E1-5914-EEB9-6F93-FA4FA8C04BED}"/>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20</a:t>
            </a:fld>
            <a:endParaRPr lang="de-DE" dirty="0"/>
          </a:p>
        </p:txBody>
      </p:sp>
      <p:sp>
        <p:nvSpPr>
          <p:cNvPr id="4" name="Textplatzhalter 3">
            <a:extLst>
              <a:ext uri="{FF2B5EF4-FFF2-40B4-BE49-F238E27FC236}">
                <a16:creationId xmlns:a16="http://schemas.microsoft.com/office/drawing/2014/main" id="{30285EA4-DC42-2C4B-87E5-81F77A62AB2B}"/>
              </a:ext>
            </a:extLst>
          </p:cNvPr>
          <p:cNvSpPr>
            <a:spLocks noGrp="1"/>
          </p:cNvSpPr>
          <p:nvPr>
            <p:ph type="body" idx="2"/>
          </p:nvPr>
        </p:nvSpPr>
        <p:spPr/>
        <p:txBody>
          <a:bodyPr/>
          <a:lstStyle/>
          <a:p>
            <a:r>
              <a:rPr lang="de-DE" dirty="0"/>
              <a:t>Rohstoffkonsum ist ohne Energie nicht möglich, er trägt immer zum Klimawandel bei</a:t>
            </a:r>
          </a:p>
          <a:p>
            <a:r>
              <a:rPr lang="de-DE" dirty="0"/>
              <a:t>Der Rohstoffkonsum ändert sich nur langsam: -3,5% seit 2008</a:t>
            </a:r>
          </a:p>
          <a:p>
            <a:r>
              <a:rPr lang="de-DE" dirty="0"/>
              <a:t>Wichtig Gründe: Reduzierung Braunkohleabbau, höhere Energieeffizienz der Energie-erzeugung (Nutzung erneuer-barer Energien, steigende Exporte von Gütern)</a:t>
            </a:r>
          </a:p>
          <a:p>
            <a:endParaRPr lang="de-DE" dirty="0"/>
          </a:p>
        </p:txBody>
      </p:sp>
      <p:sp>
        <p:nvSpPr>
          <p:cNvPr id="5" name="Untertitel 4">
            <a:extLst>
              <a:ext uri="{FF2B5EF4-FFF2-40B4-BE49-F238E27FC236}">
                <a16:creationId xmlns:a16="http://schemas.microsoft.com/office/drawing/2014/main" id="{1106CEE1-B43D-345B-3244-1DE3FAD973EE}"/>
              </a:ext>
            </a:extLst>
          </p:cNvPr>
          <p:cNvSpPr>
            <a:spLocks noGrp="1"/>
          </p:cNvSpPr>
          <p:nvPr>
            <p:ph type="subTitle" idx="1"/>
          </p:nvPr>
        </p:nvSpPr>
        <p:spPr/>
        <p:txBody>
          <a:bodyPr/>
          <a:lstStyle/>
          <a:p>
            <a:r>
              <a:rPr lang="de-DE" dirty="0"/>
              <a:t>Bilder: Bild links- UBA 2018:61; Bild rechts – UBA 2022:46</a:t>
            </a:r>
          </a:p>
        </p:txBody>
      </p:sp>
      <p:pic>
        <p:nvPicPr>
          <p:cNvPr id="6" name="Grafik 5">
            <a:extLst>
              <a:ext uri="{FF2B5EF4-FFF2-40B4-BE49-F238E27FC236}">
                <a16:creationId xmlns:a16="http://schemas.microsoft.com/office/drawing/2014/main" id="{A854A3A2-AD5F-E74E-B39D-1075FFC7A7A8}"/>
              </a:ext>
            </a:extLst>
          </p:cNvPr>
          <p:cNvPicPr>
            <a:picLocks noChangeAspect="1"/>
          </p:cNvPicPr>
          <p:nvPr/>
        </p:nvPicPr>
        <p:blipFill rotWithShape="1">
          <a:blip r:embed="rId3" cstate="print">
            <a:clrChange>
              <a:clrFrom>
                <a:srgbClr val="E7EAEB"/>
              </a:clrFrom>
              <a:clrTo>
                <a:srgbClr val="E7EAEB">
                  <a:alpha val="0"/>
                </a:srgbClr>
              </a:clrTo>
            </a:clrChange>
            <a:extLst>
              <a:ext uri="{28A0092B-C50C-407E-A947-70E740481C1C}">
                <a14:useLocalDpi xmlns:a14="http://schemas.microsoft.com/office/drawing/2010/main"/>
              </a:ext>
            </a:extLst>
          </a:blip>
          <a:srcRect/>
          <a:stretch/>
        </p:blipFill>
        <p:spPr>
          <a:xfrm>
            <a:off x="4542365" y="2882900"/>
            <a:ext cx="4476060" cy="3294380"/>
          </a:xfrm>
          <a:prstGeom prst="rect">
            <a:avLst/>
          </a:prstGeom>
        </p:spPr>
      </p:pic>
      <p:sp>
        <p:nvSpPr>
          <p:cNvPr id="8" name="Textfeld 7">
            <a:extLst>
              <a:ext uri="{FF2B5EF4-FFF2-40B4-BE49-F238E27FC236}">
                <a16:creationId xmlns:a16="http://schemas.microsoft.com/office/drawing/2014/main" id="{8AFF2C76-A50F-0346-A89A-0C6BCD0CE817}"/>
              </a:ext>
            </a:extLst>
          </p:cNvPr>
          <p:cNvSpPr txBox="1"/>
          <p:nvPr/>
        </p:nvSpPr>
        <p:spPr>
          <a:xfrm>
            <a:off x="4613506" y="2025824"/>
            <a:ext cx="4333777" cy="646331"/>
          </a:xfrm>
          <a:prstGeom prst="rect">
            <a:avLst/>
          </a:prstGeom>
          <a:noFill/>
        </p:spPr>
        <p:txBody>
          <a:bodyPr wrap="square" rtlCol="0">
            <a:spAutoFit/>
          </a:bodyPr>
          <a:lstStyle/>
          <a:p>
            <a:r>
              <a:rPr lang="de-DE" sz="1800" dirty="0"/>
              <a:t>Entwicklung des Rohstoffkonsums nach Rohstoffgruppen (RMC) </a:t>
            </a:r>
          </a:p>
        </p:txBody>
      </p:sp>
    </p:spTree>
    <p:extLst>
      <p:ext uri="{BB962C8B-B14F-4D97-AF65-F5344CB8AC3E}">
        <p14:creationId xmlns:p14="http://schemas.microsoft.com/office/powerpoint/2010/main" val="2147741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93790-BCE6-4627-0FD5-04C9DCED42D2}"/>
              </a:ext>
            </a:extLst>
          </p:cNvPr>
          <p:cNvSpPr>
            <a:spLocks noGrp="1"/>
          </p:cNvSpPr>
          <p:nvPr>
            <p:ph type="title"/>
          </p:nvPr>
        </p:nvSpPr>
        <p:spPr/>
        <p:txBody>
          <a:bodyPr/>
          <a:lstStyle/>
          <a:p>
            <a:r>
              <a:rPr lang="de-DE" dirty="0"/>
              <a:t>Nachhaltigkeit und Klimawandel	</a:t>
            </a:r>
            <a:br>
              <a:rPr lang="de-DE" dirty="0"/>
            </a:br>
            <a:r>
              <a:rPr lang="de-DE" dirty="0">
                <a:solidFill>
                  <a:schemeClr val="accent6">
                    <a:lumMod val="75000"/>
                  </a:schemeClr>
                </a:solidFill>
              </a:rPr>
              <a:t>Rohstoffkonsum: DMI Direkter Materialeinsatz &amp; RMI Primärrohstoffeinsatz</a:t>
            </a:r>
            <a:endParaRPr lang="de-DE" dirty="0"/>
          </a:p>
        </p:txBody>
      </p:sp>
      <p:sp>
        <p:nvSpPr>
          <p:cNvPr id="3" name="Foliennummernplatzhalter 2">
            <a:extLst>
              <a:ext uri="{FF2B5EF4-FFF2-40B4-BE49-F238E27FC236}">
                <a16:creationId xmlns:a16="http://schemas.microsoft.com/office/drawing/2014/main" id="{F58E16E1-5914-EEB9-6F93-FA4FA8C04BED}"/>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21</a:t>
            </a:fld>
            <a:endParaRPr lang="de-DE" dirty="0"/>
          </a:p>
        </p:txBody>
      </p:sp>
      <p:sp>
        <p:nvSpPr>
          <p:cNvPr id="5" name="Untertitel 4">
            <a:extLst>
              <a:ext uri="{FF2B5EF4-FFF2-40B4-BE49-F238E27FC236}">
                <a16:creationId xmlns:a16="http://schemas.microsoft.com/office/drawing/2014/main" id="{1106CEE1-B43D-345B-3244-1DE3FAD973EE}"/>
              </a:ext>
            </a:extLst>
          </p:cNvPr>
          <p:cNvSpPr>
            <a:spLocks noGrp="1"/>
          </p:cNvSpPr>
          <p:nvPr>
            <p:ph type="subTitle" idx="1"/>
          </p:nvPr>
        </p:nvSpPr>
        <p:spPr/>
        <p:txBody>
          <a:bodyPr/>
          <a:lstStyle/>
          <a:p>
            <a:r>
              <a:rPr lang="de-DE" dirty="0"/>
              <a:t>Bild: UBA 2022:36</a:t>
            </a:r>
          </a:p>
        </p:txBody>
      </p:sp>
      <p:sp>
        <p:nvSpPr>
          <p:cNvPr id="8" name="Textfeld 7">
            <a:extLst>
              <a:ext uri="{FF2B5EF4-FFF2-40B4-BE49-F238E27FC236}">
                <a16:creationId xmlns:a16="http://schemas.microsoft.com/office/drawing/2014/main" id="{8AFF2C76-A50F-0346-A89A-0C6BCD0CE817}"/>
              </a:ext>
            </a:extLst>
          </p:cNvPr>
          <p:cNvSpPr txBox="1"/>
          <p:nvPr/>
        </p:nvSpPr>
        <p:spPr>
          <a:xfrm>
            <a:off x="106375" y="1305734"/>
            <a:ext cx="8912050" cy="1754326"/>
          </a:xfrm>
          <a:prstGeom prst="rect">
            <a:avLst/>
          </a:prstGeom>
          <a:noFill/>
        </p:spPr>
        <p:txBody>
          <a:bodyPr wrap="square" rtlCol="0">
            <a:spAutoFit/>
          </a:bodyPr>
          <a:lstStyle/>
          <a:p>
            <a:pPr marL="285750" indent="-285750">
              <a:buFont typeface="Arial" panose="020B0604020202020204" pitchFamily="34" charset="0"/>
              <a:buChar char="•"/>
            </a:pPr>
            <a:r>
              <a:rPr lang="de-DE" sz="1800" dirty="0"/>
              <a:t>Deutschland brauch als hochentwickeltes Land und Exportnation Rohstoffe</a:t>
            </a:r>
          </a:p>
          <a:p>
            <a:pPr marL="285750" indent="-285750">
              <a:buFont typeface="Arial" panose="020B0604020202020204" pitchFamily="34" charset="0"/>
              <a:buChar char="•"/>
            </a:pPr>
            <a:r>
              <a:rPr lang="de-DE" sz="1800" dirty="0"/>
              <a:t>Zwei Indikatoren beschreiben den Rohstoffeinsatz: DMI Direkter Materialeinsatz und RMI Primärrohstoffeinsatz (DMI + Rohstoffrucksäcke)</a:t>
            </a:r>
          </a:p>
          <a:p>
            <a:pPr marL="285750" indent="-285750">
              <a:buFont typeface="Arial" panose="020B0604020202020204" pitchFamily="34" charset="0"/>
              <a:buChar char="•"/>
            </a:pPr>
            <a:r>
              <a:rPr lang="de-DE" sz="1800" dirty="0"/>
              <a:t>RMI ist umfassender, da er alle Rohstoffe für Güter der Endnachfrage im In- und Ausland umfasst, also auch Zwischenprodukte</a:t>
            </a:r>
          </a:p>
          <a:p>
            <a:pPr marL="285750" indent="-285750">
              <a:buFont typeface="Arial" panose="020B0604020202020204" pitchFamily="34" charset="0"/>
              <a:buChar char="•"/>
            </a:pPr>
            <a:r>
              <a:rPr lang="de-DE" sz="1800" dirty="0"/>
              <a:t>Einflussfaktoren: Baukonjunktur, Energiemix sowie die Krisen in 2019-2022</a:t>
            </a:r>
          </a:p>
        </p:txBody>
      </p:sp>
      <p:pic>
        <p:nvPicPr>
          <p:cNvPr id="11" name="Grafik 10">
            <a:extLst>
              <a:ext uri="{FF2B5EF4-FFF2-40B4-BE49-F238E27FC236}">
                <a16:creationId xmlns:a16="http://schemas.microsoft.com/office/drawing/2014/main" id="{CE697439-E7CC-7646-83A8-C49F46AC156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3221532"/>
            <a:ext cx="9144000" cy="2975255"/>
          </a:xfrm>
          <a:prstGeom prst="rect">
            <a:avLst/>
          </a:prstGeom>
        </p:spPr>
      </p:pic>
      <p:sp>
        <p:nvSpPr>
          <p:cNvPr id="12" name="Textfeld 11">
            <a:extLst>
              <a:ext uri="{FF2B5EF4-FFF2-40B4-BE49-F238E27FC236}">
                <a16:creationId xmlns:a16="http://schemas.microsoft.com/office/drawing/2014/main" id="{75127BC0-ADD0-1045-8D54-064A3DE4C280}"/>
              </a:ext>
            </a:extLst>
          </p:cNvPr>
          <p:cNvSpPr txBox="1"/>
          <p:nvPr/>
        </p:nvSpPr>
        <p:spPr>
          <a:xfrm>
            <a:off x="2895600" y="3230880"/>
            <a:ext cx="2323072" cy="307777"/>
          </a:xfrm>
          <a:prstGeom prst="rect">
            <a:avLst/>
          </a:prstGeom>
          <a:solidFill>
            <a:schemeClr val="bg1"/>
          </a:solidFill>
        </p:spPr>
        <p:txBody>
          <a:bodyPr wrap="none" rtlCol="0">
            <a:spAutoFit/>
          </a:bodyPr>
          <a:lstStyle/>
          <a:p>
            <a:r>
              <a:rPr lang="de-DE" dirty="0"/>
              <a:t>RMI nach Rohstoffgruppen</a:t>
            </a:r>
          </a:p>
        </p:txBody>
      </p:sp>
    </p:spTree>
    <p:extLst>
      <p:ext uri="{BB962C8B-B14F-4D97-AF65-F5344CB8AC3E}">
        <p14:creationId xmlns:p14="http://schemas.microsoft.com/office/powerpoint/2010/main" val="3518175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78F053-4197-F765-3DE9-94D0C9EE1F5F}"/>
              </a:ext>
            </a:extLst>
          </p:cNvPr>
          <p:cNvSpPr>
            <a:spLocks noGrp="1"/>
          </p:cNvSpPr>
          <p:nvPr>
            <p:ph type="title"/>
          </p:nvPr>
        </p:nvSpPr>
        <p:spPr/>
        <p:txBody>
          <a:bodyPr/>
          <a:lstStyle/>
          <a:p>
            <a:r>
              <a:rPr lang="de-DE" dirty="0"/>
              <a:t>Ressourcennutzung in Deutschland:</a:t>
            </a:r>
            <a:br>
              <a:rPr lang="de-DE" dirty="0">
                <a:solidFill>
                  <a:srgbClr val="549E39"/>
                </a:solidFill>
              </a:rPr>
            </a:br>
            <a:r>
              <a:rPr lang="de-DE" dirty="0">
                <a:solidFill>
                  <a:schemeClr val="accent6">
                    <a:lumMod val="75000"/>
                  </a:schemeClr>
                </a:solidFill>
              </a:rPr>
              <a:t>Rohstoffkonsum RMC nach Endnachfrage</a:t>
            </a:r>
          </a:p>
          <a:p>
            <a:endParaRPr lang="de-DE" dirty="0"/>
          </a:p>
        </p:txBody>
      </p:sp>
      <p:sp>
        <p:nvSpPr>
          <p:cNvPr id="3" name="Foliennummernplatzhalter 2">
            <a:extLst>
              <a:ext uri="{FF2B5EF4-FFF2-40B4-BE49-F238E27FC236}">
                <a16:creationId xmlns:a16="http://schemas.microsoft.com/office/drawing/2014/main" id="{1A8E732C-CEC3-B73B-BEE7-2DA27E33471D}"/>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22</a:t>
            </a:fld>
            <a:endParaRPr lang="de-DE" dirty="0"/>
          </a:p>
        </p:txBody>
      </p:sp>
      <p:sp>
        <p:nvSpPr>
          <p:cNvPr id="4" name="Textplatzhalter 3">
            <a:extLst>
              <a:ext uri="{FF2B5EF4-FFF2-40B4-BE49-F238E27FC236}">
                <a16:creationId xmlns:a16="http://schemas.microsoft.com/office/drawing/2014/main" id="{21C27A79-4938-D3F4-8BF7-525E7C044F66}"/>
              </a:ext>
            </a:extLst>
          </p:cNvPr>
          <p:cNvSpPr>
            <a:spLocks noGrp="1"/>
          </p:cNvSpPr>
          <p:nvPr>
            <p:ph type="body" idx="2"/>
          </p:nvPr>
        </p:nvSpPr>
        <p:spPr>
          <a:xfrm>
            <a:off x="106375" y="1260000"/>
            <a:ext cx="8912050" cy="2368236"/>
          </a:xfrm>
        </p:spPr>
        <p:txBody>
          <a:bodyPr/>
          <a:lstStyle/>
          <a:p>
            <a:r>
              <a:rPr lang="de-DE" dirty="0"/>
              <a:t>Anteil des Rohstoffkonsums RMC: Investitionen 43% (573 Mio. t), private Haushalte 45% (600 Mio. t), Staat ca. 10% (129 Mio. t)</a:t>
            </a:r>
          </a:p>
        </p:txBody>
      </p:sp>
      <p:sp>
        <p:nvSpPr>
          <p:cNvPr id="5" name="Untertitel 4">
            <a:extLst>
              <a:ext uri="{FF2B5EF4-FFF2-40B4-BE49-F238E27FC236}">
                <a16:creationId xmlns:a16="http://schemas.microsoft.com/office/drawing/2014/main" id="{71F14165-02EF-B2DA-85A5-EDE5C3CCC4A7}"/>
              </a:ext>
            </a:extLst>
          </p:cNvPr>
          <p:cNvSpPr>
            <a:spLocks noGrp="1"/>
          </p:cNvSpPr>
          <p:nvPr>
            <p:ph type="subTitle" idx="1"/>
          </p:nvPr>
        </p:nvSpPr>
        <p:spPr/>
        <p:txBody>
          <a:bodyPr/>
          <a:lstStyle/>
          <a:p>
            <a:r>
              <a:rPr lang="de-DE" dirty="0"/>
              <a:t>Quellen: UBA, 2018</a:t>
            </a:r>
          </a:p>
        </p:txBody>
      </p:sp>
      <p:pic>
        <p:nvPicPr>
          <p:cNvPr id="8" name="Grafik 7">
            <a:extLst>
              <a:ext uri="{FF2B5EF4-FFF2-40B4-BE49-F238E27FC236}">
                <a16:creationId xmlns:a16="http://schemas.microsoft.com/office/drawing/2014/main" id="{60A3409C-D539-EF49-82B1-B009B4928800}"/>
              </a:ext>
            </a:extLst>
          </p:cNvPr>
          <p:cNvPicPr>
            <a:picLocks noChangeAspect="1"/>
          </p:cNvPicPr>
          <p:nvPr/>
        </p:nvPicPr>
        <p:blipFill>
          <a:blip r:embed="rId3"/>
          <a:stretch>
            <a:fillRect/>
          </a:stretch>
        </p:blipFill>
        <p:spPr>
          <a:xfrm>
            <a:off x="662940" y="3782060"/>
            <a:ext cx="8001000" cy="2463800"/>
          </a:xfrm>
          <a:prstGeom prst="rect">
            <a:avLst/>
          </a:prstGeom>
        </p:spPr>
      </p:pic>
    </p:spTree>
    <p:extLst>
      <p:ext uri="{BB962C8B-B14F-4D97-AF65-F5344CB8AC3E}">
        <p14:creationId xmlns:p14="http://schemas.microsoft.com/office/powerpoint/2010/main" val="3177204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0AE189-4143-7C43-AC0B-803260FAE920}"/>
              </a:ext>
            </a:extLst>
          </p:cNvPr>
          <p:cNvSpPr>
            <a:spLocks noGrp="1"/>
          </p:cNvSpPr>
          <p:nvPr>
            <p:ph type="title"/>
          </p:nvPr>
        </p:nvSpPr>
        <p:spPr/>
        <p:txBody>
          <a:bodyPr/>
          <a:lstStyle/>
          <a:p>
            <a:r>
              <a:rPr lang="de-DE" dirty="0"/>
              <a:t>Nachhaltigkeit und Klimawandel</a:t>
            </a:r>
            <a:br>
              <a:rPr lang="de-DE" dirty="0"/>
            </a:br>
            <a:r>
              <a:rPr lang="de-DE" dirty="0">
                <a:solidFill>
                  <a:schemeClr val="accent6">
                    <a:lumMod val="75000"/>
                  </a:schemeClr>
                </a:solidFill>
              </a:rPr>
              <a:t>Rohstoffkonsum von Haushalten (RMC, 2019)</a:t>
            </a:r>
          </a:p>
        </p:txBody>
      </p:sp>
      <p:sp>
        <p:nvSpPr>
          <p:cNvPr id="4" name="Foliennummernplatzhalter 3">
            <a:extLst>
              <a:ext uri="{FF2B5EF4-FFF2-40B4-BE49-F238E27FC236}">
                <a16:creationId xmlns:a16="http://schemas.microsoft.com/office/drawing/2014/main" id="{1D33F5F4-C961-DD4A-B7F9-250C5EFFC922}"/>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23</a:t>
            </a:fld>
            <a:endParaRPr lang="de-DE" dirty="0"/>
          </a:p>
        </p:txBody>
      </p:sp>
      <p:sp>
        <p:nvSpPr>
          <p:cNvPr id="9" name="Textplatzhalter 8">
            <a:extLst>
              <a:ext uri="{FF2B5EF4-FFF2-40B4-BE49-F238E27FC236}">
                <a16:creationId xmlns:a16="http://schemas.microsoft.com/office/drawing/2014/main" id="{AD5288F5-2956-9C45-87DF-EF7DD7BBD4B8}"/>
              </a:ext>
            </a:extLst>
          </p:cNvPr>
          <p:cNvSpPr>
            <a:spLocks noGrp="1"/>
          </p:cNvSpPr>
          <p:nvPr>
            <p:ph type="body" idx="2"/>
          </p:nvPr>
        </p:nvSpPr>
        <p:spPr>
          <a:xfrm>
            <a:off x="106375" y="1259999"/>
            <a:ext cx="3527650" cy="4977767"/>
          </a:xfrm>
        </p:spPr>
        <p:txBody>
          <a:bodyPr/>
          <a:lstStyle/>
          <a:p>
            <a:pPr marL="180975" indent="-180975">
              <a:spcBef>
                <a:spcPts val="0"/>
              </a:spcBef>
              <a:tabLst>
                <a:tab pos="785813" algn="l"/>
              </a:tabLst>
            </a:pPr>
            <a:r>
              <a:rPr lang="de-DE" dirty="0"/>
              <a:t>Monatlicher Ressourcen-verbrauch pro Kopf ca. 600 kg</a:t>
            </a:r>
          </a:p>
          <a:p>
            <a:pPr marL="180975" indent="-180975">
              <a:spcBef>
                <a:spcPts val="0"/>
              </a:spcBef>
              <a:tabLst>
                <a:tab pos="785813" algn="l"/>
              </a:tabLst>
            </a:pPr>
            <a:r>
              <a:rPr lang="de-DE" dirty="0"/>
              <a:t>Ernährung: pflanzliche Produkte + Futtermittel für Tiere</a:t>
            </a:r>
          </a:p>
          <a:p>
            <a:pPr marL="180975" indent="-180975">
              <a:spcBef>
                <a:spcPts val="0"/>
              </a:spcBef>
              <a:tabLst>
                <a:tab pos="785813" algn="l"/>
              </a:tabLst>
            </a:pPr>
            <a:r>
              <a:rPr lang="de-DE" dirty="0"/>
              <a:t>Wohnen: fossile Energie-träger zum Heizen und für Strom</a:t>
            </a:r>
          </a:p>
          <a:p>
            <a:pPr marL="180975" indent="-180975">
              <a:spcBef>
                <a:spcPts val="0"/>
              </a:spcBef>
              <a:tabLst>
                <a:tab pos="785813" algn="l"/>
              </a:tabLst>
            </a:pPr>
            <a:r>
              <a:rPr lang="de-DE" dirty="0"/>
              <a:t>Mobilität: Treibstoffe, Fahrzeuge</a:t>
            </a:r>
          </a:p>
          <a:p>
            <a:pPr marL="180975" indent="-180975">
              <a:spcBef>
                <a:spcPts val="0"/>
              </a:spcBef>
              <a:tabLst>
                <a:tab pos="785813" algn="l"/>
              </a:tabLst>
            </a:pPr>
            <a:r>
              <a:rPr lang="de-DE" dirty="0"/>
              <a:t>Freizeit: Essen, Trinken und Infrastrukturen</a:t>
            </a:r>
          </a:p>
        </p:txBody>
      </p:sp>
      <p:sp>
        <p:nvSpPr>
          <p:cNvPr id="3" name="Untertitel 2">
            <a:extLst>
              <a:ext uri="{FF2B5EF4-FFF2-40B4-BE49-F238E27FC236}">
                <a16:creationId xmlns:a16="http://schemas.microsoft.com/office/drawing/2014/main" id="{7D63EFE7-2507-C54F-95AD-173B5E443D42}"/>
              </a:ext>
            </a:extLst>
          </p:cNvPr>
          <p:cNvSpPr>
            <a:spLocks noGrp="1"/>
          </p:cNvSpPr>
          <p:nvPr>
            <p:ph type="subTitle" idx="1"/>
          </p:nvPr>
        </p:nvSpPr>
        <p:spPr/>
        <p:txBody>
          <a:bodyPr/>
          <a:lstStyle/>
          <a:p>
            <a:r>
              <a:rPr lang="de-DE" dirty="0"/>
              <a:t>Quellen: UBA 2022:48</a:t>
            </a:r>
          </a:p>
        </p:txBody>
      </p:sp>
      <p:pic>
        <p:nvPicPr>
          <p:cNvPr id="11" name="Grafik 10">
            <a:extLst>
              <a:ext uri="{FF2B5EF4-FFF2-40B4-BE49-F238E27FC236}">
                <a16:creationId xmlns:a16="http://schemas.microsoft.com/office/drawing/2014/main" id="{31E6E2D5-AE6E-FB4F-9CC1-CBF576E19F27}"/>
              </a:ext>
            </a:extLst>
          </p:cNvPr>
          <p:cNvPicPr>
            <a:picLocks noChangeAspect="1"/>
          </p:cNvPicPr>
          <p:nvPr/>
        </p:nvPicPr>
        <p:blipFill>
          <a:blip r:embed="rId3"/>
          <a:stretch>
            <a:fillRect/>
          </a:stretch>
        </p:blipFill>
        <p:spPr>
          <a:xfrm>
            <a:off x="3458245" y="1493949"/>
            <a:ext cx="5579110" cy="4510353"/>
          </a:xfrm>
          <a:prstGeom prst="rect">
            <a:avLst/>
          </a:prstGeom>
        </p:spPr>
      </p:pic>
    </p:spTree>
    <p:extLst>
      <p:ext uri="{BB962C8B-B14F-4D97-AF65-F5344CB8AC3E}">
        <p14:creationId xmlns:p14="http://schemas.microsoft.com/office/powerpoint/2010/main" val="497476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d268bbf509_0_114"/>
          <p:cNvSpPr txBox="1">
            <a:spLocks noGrp="1"/>
          </p:cNvSpPr>
          <p:nvPr>
            <p:ph type="title"/>
          </p:nvPr>
        </p:nvSpPr>
        <p:spPr>
          <a:xfrm>
            <a:off x="106375" y="132050"/>
            <a:ext cx="6093000" cy="1119000"/>
          </a:xfrm>
          <a:prstGeom prst="rect">
            <a:avLst/>
          </a:prstGeom>
          <a:noFill/>
          <a:ln>
            <a:noFill/>
          </a:ln>
        </p:spPr>
        <p:txBody>
          <a:bodyPr spcFirstLastPara="1" wrap="square" lIns="91425" tIns="91425" rIns="91425" bIns="91425" anchor="t" anchorCtr="0">
            <a:noAutofit/>
          </a:bodyPr>
          <a:lstStyle/>
          <a:p>
            <a:r>
              <a:rPr lang="de-DE" dirty="0"/>
              <a:t>Rohstoffnutzung und Klimawandel</a:t>
            </a:r>
            <a:br>
              <a:rPr lang="de-DE" dirty="0"/>
            </a:br>
            <a:r>
              <a:rPr lang="de-DE" dirty="0">
                <a:solidFill>
                  <a:schemeClr val="accent6">
                    <a:lumMod val="75000"/>
                  </a:schemeClr>
                </a:solidFill>
              </a:rPr>
              <a:t>Emissionen der Haushalte und Konsum (2017)</a:t>
            </a:r>
          </a:p>
        </p:txBody>
      </p:sp>
      <p:graphicFrame>
        <p:nvGraphicFramePr>
          <p:cNvPr id="284" name="Google Shape;284;gd268bbf509_0_114"/>
          <p:cNvGraphicFramePr/>
          <p:nvPr>
            <p:extLst>
              <p:ext uri="{D42A27DB-BD31-4B8C-83A1-F6EECF244321}">
                <p14:modId xmlns:p14="http://schemas.microsoft.com/office/powerpoint/2010/main" val="3923685716"/>
              </p:ext>
            </p:extLst>
          </p:nvPr>
        </p:nvGraphicFramePr>
        <p:xfrm>
          <a:off x="4926175" y="1685255"/>
          <a:ext cx="4141625" cy="36625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5" name="Google Shape;285;gd268bbf509_0_114"/>
          <p:cNvGraphicFramePr/>
          <p:nvPr/>
        </p:nvGraphicFramePr>
        <p:xfrm>
          <a:off x="27133" y="1510235"/>
          <a:ext cx="5475167" cy="4679887"/>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feld 1">
            <a:extLst>
              <a:ext uri="{FF2B5EF4-FFF2-40B4-BE49-F238E27FC236}">
                <a16:creationId xmlns:a16="http://schemas.microsoft.com/office/drawing/2014/main" id="{CE7E4B4C-57BD-41ED-88A1-0894DCB00044}"/>
              </a:ext>
            </a:extLst>
          </p:cNvPr>
          <p:cNvSpPr txBox="1"/>
          <p:nvPr/>
        </p:nvSpPr>
        <p:spPr>
          <a:xfrm>
            <a:off x="5591037" y="5209402"/>
            <a:ext cx="3286263" cy="1015663"/>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algn="ctr">
              <a:defRPr sz="1700" b="1">
                <a:solidFill>
                  <a:srgbClr val="FFFFFF"/>
                </a:solidFill>
              </a:defRPr>
            </a:lvl1pPr>
          </a:lstStyle>
          <a:p>
            <a:r>
              <a:rPr lang="de-DE" dirty="0"/>
              <a:t>In allen Konsumbereichen steckt Energie – und verursachen Emissionen.</a:t>
            </a:r>
          </a:p>
        </p:txBody>
      </p:sp>
      <p:sp>
        <p:nvSpPr>
          <p:cNvPr id="3" name="Untertitel 2">
            <a:extLst>
              <a:ext uri="{FF2B5EF4-FFF2-40B4-BE49-F238E27FC236}">
                <a16:creationId xmlns:a16="http://schemas.microsoft.com/office/drawing/2014/main" id="{4B433562-746C-AB41-E806-4E3BAF17C55D}"/>
              </a:ext>
            </a:extLst>
          </p:cNvPr>
          <p:cNvSpPr txBox="1">
            <a:spLocks/>
          </p:cNvSpPr>
          <p:nvPr/>
        </p:nvSpPr>
        <p:spPr>
          <a:xfrm>
            <a:off x="3634025" y="6388025"/>
            <a:ext cx="4851000" cy="393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rgbClr val="606060"/>
              </a:buClr>
              <a:buSzPts val="1100"/>
              <a:buFont typeface="Noto Sans Symbols"/>
              <a:buNone/>
              <a:defRPr sz="1100" b="0" i="0" u="none" strike="noStrike" cap="none">
                <a:solidFill>
                  <a:srgbClr val="606060"/>
                </a:solidFill>
                <a:latin typeface="Calibri"/>
                <a:ea typeface="Calibri"/>
                <a:cs typeface="Calibri"/>
                <a:sym typeface="Calibri"/>
              </a:defRPr>
            </a:lvl1pPr>
            <a:lvl2pPr marL="914400" marR="0" lvl="1" indent="-368300" algn="l" rtl="0">
              <a:lnSpc>
                <a:spcPct val="100000"/>
              </a:lnSpc>
              <a:spcBef>
                <a:spcPts val="0"/>
              </a:spcBef>
              <a:spcAft>
                <a:spcPts val="0"/>
              </a:spcAft>
              <a:buClr>
                <a:srgbClr val="606060"/>
              </a:buClr>
              <a:buSzPts val="1400"/>
              <a:buFont typeface="Arial"/>
              <a:buNone/>
              <a:defRPr sz="2200" b="0" i="0" u="none" strike="noStrike" cap="none">
                <a:solidFill>
                  <a:srgbClr val="606060"/>
                </a:solidFill>
                <a:latin typeface="Calibri"/>
                <a:ea typeface="Calibri"/>
                <a:cs typeface="Calibri"/>
                <a:sym typeface="Calibri"/>
              </a:defRPr>
            </a:lvl2pPr>
            <a:lvl3pPr marL="1371600" marR="0" lvl="2" indent="-355600" algn="l" rtl="0">
              <a:lnSpc>
                <a:spcPct val="100000"/>
              </a:lnSpc>
              <a:spcBef>
                <a:spcPts val="0"/>
              </a:spcBef>
              <a:spcAft>
                <a:spcPts val="0"/>
              </a:spcAft>
              <a:buClr>
                <a:srgbClr val="606060"/>
              </a:buClr>
              <a:buSzPts val="1400"/>
              <a:buFont typeface="Arial"/>
              <a:buNone/>
              <a:defRPr sz="2000" b="0" i="0" u="none" strike="noStrike" cap="none">
                <a:solidFill>
                  <a:srgbClr val="606060"/>
                </a:solidFill>
                <a:latin typeface="Calibri"/>
                <a:ea typeface="Calibri"/>
                <a:cs typeface="Calibri"/>
                <a:sym typeface="Calibri"/>
              </a:defRPr>
            </a:lvl3pPr>
            <a:lvl4pPr marL="1828800" marR="0" lvl="3" indent="-342900" algn="l" rtl="0">
              <a:lnSpc>
                <a:spcPct val="100000"/>
              </a:lnSpc>
              <a:spcBef>
                <a:spcPts val="0"/>
              </a:spcBef>
              <a:spcAft>
                <a:spcPts val="0"/>
              </a:spcAft>
              <a:buClr>
                <a:srgbClr val="606060"/>
              </a:buClr>
              <a:buSzPts val="1400"/>
              <a:buFont typeface="Arial"/>
              <a:buNone/>
              <a:defRPr sz="1800" b="0" i="0" u="none" strike="noStrike" cap="none">
                <a:solidFill>
                  <a:srgbClr val="606060"/>
                </a:solidFill>
                <a:latin typeface="Calibri"/>
                <a:ea typeface="Calibri"/>
                <a:cs typeface="Calibri"/>
                <a:sym typeface="Calibri"/>
              </a:defRPr>
            </a:lvl4pPr>
            <a:lvl5pPr marL="2286000" marR="0" lvl="4" indent="-330200" algn="l" rtl="0">
              <a:lnSpc>
                <a:spcPct val="100000"/>
              </a:lnSpc>
              <a:spcBef>
                <a:spcPts val="0"/>
              </a:spcBef>
              <a:spcAft>
                <a:spcPts val="0"/>
              </a:spcAft>
              <a:buClr>
                <a:srgbClr val="606060"/>
              </a:buClr>
              <a:buSzPts val="1400"/>
              <a:buFont typeface="Arial"/>
              <a:buNone/>
              <a:defRPr sz="1600" b="0" i="0" u="none" strike="noStrike" cap="none">
                <a:solidFill>
                  <a:srgbClr val="606060"/>
                </a:solidFill>
                <a:latin typeface="Calibri"/>
                <a:ea typeface="Calibri"/>
                <a:cs typeface="Calibri"/>
                <a:sym typeface="Calibri"/>
              </a:defRPr>
            </a:lvl5pPr>
            <a:lvl6pPr marL="2743200" marR="0" lvl="5" indent="-317500" algn="l"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0"/>
              </a:spcBef>
              <a:spcAft>
                <a:spcPts val="0"/>
              </a:spcAft>
              <a:buClr>
                <a:schemeClr val="dk1"/>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0"/>
              </a:spcBef>
              <a:spcAft>
                <a:spcPts val="0"/>
              </a:spcAft>
              <a:buClr>
                <a:schemeClr val="dk1"/>
              </a:buClr>
              <a:buSzPts val="1400"/>
              <a:buFont typeface="Arial"/>
              <a:buNone/>
              <a:defRPr sz="900" b="0" i="0" u="none" strike="noStrike" cap="none">
                <a:solidFill>
                  <a:schemeClr val="dk1"/>
                </a:solidFill>
                <a:latin typeface="Calibri"/>
                <a:ea typeface="Calibri"/>
                <a:cs typeface="Calibri"/>
                <a:sym typeface="Calibri"/>
              </a:defRPr>
            </a:lvl9pPr>
          </a:lstStyle>
          <a:p>
            <a:r>
              <a:rPr lang="de-DE" dirty="0"/>
              <a:t>Quellen: </a:t>
            </a:r>
            <a:r>
              <a:rPr lang="de-DE" u="sng" dirty="0">
                <a:solidFill>
                  <a:schemeClr val="hlink"/>
                </a:solidFill>
                <a:hlinkClick r:id="rId5"/>
              </a:rPr>
              <a:t>UBA  o.J.</a:t>
            </a:r>
            <a:endParaRPr lang="de-DE" dirty="0">
              <a:solidFill>
                <a:schemeClr val="hlink"/>
              </a:solidFill>
            </a:endParaRPr>
          </a:p>
        </p:txBody>
      </p:sp>
      <p:sp>
        <p:nvSpPr>
          <p:cNvPr id="4" name="Foliennummernplatzhalter 4">
            <a:extLst>
              <a:ext uri="{FF2B5EF4-FFF2-40B4-BE49-F238E27FC236}">
                <a16:creationId xmlns:a16="http://schemas.microsoft.com/office/drawing/2014/main" id="{795EE0F8-6769-46B2-0001-6A97A4CA4348}"/>
              </a:ext>
            </a:extLst>
          </p:cNvPr>
          <p:cNvSpPr>
            <a:spLocks noGrp="1"/>
          </p:cNvSpPr>
          <p:nvPr>
            <p:ph type="sldNum" idx="12"/>
          </p:nvPr>
        </p:nvSpPr>
        <p:spPr>
          <a:xfrm>
            <a:off x="8485025" y="6415100"/>
            <a:ext cx="533400" cy="365100"/>
          </a:xfrm>
        </p:spPr>
        <p:txBody>
          <a:bodyPr/>
          <a:lstStyle/>
          <a:p>
            <a:pPr marL="0" lvl="0" indent="0" algn="ctr" rtl="0">
              <a:spcBef>
                <a:spcPts val="0"/>
              </a:spcBef>
              <a:spcAft>
                <a:spcPts val="0"/>
              </a:spcAft>
              <a:buNone/>
            </a:pPr>
            <a:fld id="{00000000-1234-1234-1234-123412341234}" type="slidenum">
              <a:rPr lang="de-DE"/>
              <a:t>24</a:t>
            </a:fld>
            <a:endParaRPr lang="de-DE" dirty="0"/>
          </a:p>
        </p:txBody>
      </p:sp>
    </p:spTree>
    <p:extLst>
      <p:ext uri="{BB962C8B-B14F-4D97-AF65-F5344CB8AC3E}">
        <p14:creationId xmlns:p14="http://schemas.microsoft.com/office/powerpoint/2010/main" val="829901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93790-BCE6-4627-0FD5-04C9DCED42D2}"/>
              </a:ext>
            </a:extLst>
          </p:cNvPr>
          <p:cNvSpPr>
            <a:spLocks noGrp="1"/>
          </p:cNvSpPr>
          <p:nvPr>
            <p:ph type="title"/>
          </p:nvPr>
        </p:nvSpPr>
        <p:spPr/>
        <p:txBody>
          <a:bodyPr/>
          <a:lstStyle/>
          <a:p>
            <a:r>
              <a:rPr lang="de-DE" dirty="0"/>
              <a:t>Nachhaltigkeit und Klimawandel	</a:t>
            </a:r>
            <a:br>
              <a:rPr lang="de-DE" dirty="0"/>
            </a:br>
            <a:r>
              <a:rPr lang="de-DE" dirty="0">
                <a:solidFill>
                  <a:schemeClr val="accent6">
                    <a:lumMod val="75000"/>
                  </a:schemeClr>
                </a:solidFill>
              </a:rPr>
              <a:t>Rohstoffkonsum: Die Ziele der Ressourcenproduktivität</a:t>
            </a:r>
            <a:endParaRPr lang="de-DE" dirty="0"/>
          </a:p>
        </p:txBody>
      </p:sp>
      <p:sp>
        <p:nvSpPr>
          <p:cNvPr id="3" name="Foliennummernplatzhalter 2">
            <a:extLst>
              <a:ext uri="{FF2B5EF4-FFF2-40B4-BE49-F238E27FC236}">
                <a16:creationId xmlns:a16="http://schemas.microsoft.com/office/drawing/2014/main" id="{F58E16E1-5914-EEB9-6F93-FA4FA8C04BED}"/>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25</a:t>
            </a:fld>
            <a:endParaRPr lang="de-DE" dirty="0"/>
          </a:p>
        </p:txBody>
      </p:sp>
      <p:sp>
        <p:nvSpPr>
          <p:cNvPr id="4" name="Textplatzhalter 3">
            <a:extLst>
              <a:ext uri="{FF2B5EF4-FFF2-40B4-BE49-F238E27FC236}">
                <a16:creationId xmlns:a16="http://schemas.microsoft.com/office/drawing/2014/main" id="{4E8A4374-8C59-6C42-BD50-0EE56EC77F26}"/>
              </a:ext>
            </a:extLst>
          </p:cNvPr>
          <p:cNvSpPr>
            <a:spLocks noGrp="1"/>
          </p:cNvSpPr>
          <p:nvPr>
            <p:ph type="body" idx="2"/>
          </p:nvPr>
        </p:nvSpPr>
        <p:spPr/>
        <p:txBody>
          <a:bodyPr/>
          <a:lstStyle/>
          <a:p>
            <a:pPr>
              <a:spcBef>
                <a:spcPts val="0"/>
              </a:spcBef>
            </a:pPr>
            <a:r>
              <a:rPr lang="de-DE" dirty="0"/>
              <a:t>Ziel: Klimaneutralität 2050 (Kyoto-Protokoll)</a:t>
            </a:r>
          </a:p>
          <a:p>
            <a:pPr>
              <a:spcBef>
                <a:spcPts val="0"/>
              </a:spcBef>
            </a:pPr>
            <a:r>
              <a:rPr lang="de-DE" dirty="0"/>
              <a:t>Rohstoffkonsum = Wohlstand</a:t>
            </a:r>
          </a:p>
          <a:p>
            <a:pPr>
              <a:spcBef>
                <a:spcPts val="0"/>
              </a:spcBef>
            </a:pPr>
            <a:r>
              <a:rPr lang="de-DE" dirty="0"/>
              <a:t>Emissionsreduzierung durch:</a:t>
            </a:r>
          </a:p>
          <a:p>
            <a:pPr marL="588963" lvl="1" indent="-180975">
              <a:spcBef>
                <a:spcPts val="0"/>
              </a:spcBef>
            </a:pPr>
            <a:r>
              <a:rPr lang="de-DE" dirty="0"/>
              <a:t>Erzeugung von EE-Strom/EE-Wärme</a:t>
            </a:r>
          </a:p>
          <a:p>
            <a:pPr marL="588963" lvl="1" indent="-180975">
              <a:spcBef>
                <a:spcPts val="0"/>
              </a:spcBef>
            </a:pPr>
            <a:r>
              <a:rPr lang="de-DE" dirty="0"/>
              <a:t>E-KFZ/LKW (Mobilität)</a:t>
            </a:r>
          </a:p>
          <a:p>
            <a:pPr marL="588963" lvl="1" indent="-180975">
              <a:spcBef>
                <a:spcPts val="0"/>
              </a:spcBef>
            </a:pPr>
            <a:r>
              <a:rPr lang="de-DE" dirty="0"/>
              <a:t>Wärmepumpen (Heizung)</a:t>
            </a:r>
          </a:p>
          <a:p>
            <a:pPr marL="588963" lvl="1" indent="-180975">
              <a:spcBef>
                <a:spcPts val="0"/>
              </a:spcBef>
            </a:pPr>
            <a:r>
              <a:rPr lang="de-DE" dirty="0"/>
              <a:t>Grüner H</a:t>
            </a:r>
            <a:r>
              <a:rPr lang="de-DE" baseline="-25000" dirty="0"/>
              <a:t>2</a:t>
            </a:r>
            <a:r>
              <a:rPr lang="de-DE" dirty="0"/>
              <a:t> für die Erzeugung von Stahl, Zement und Chemieprodukten</a:t>
            </a:r>
          </a:p>
          <a:p>
            <a:pPr marL="588963" lvl="1" indent="-180975">
              <a:spcBef>
                <a:spcPts val="0"/>
              </a:spcBef>
            </a:pPr>
            <a:r>
              <a:rPr lang="de-DE" dirty="0"/>
              <a:t>Kreislaufwirtschaft (Recycling)</a:t>
            </a:r>
          </a:p>
          <a:p>
            <a:pPr marL="588963" lvl="1" indent="-180975">
              <a:spcBef>
                <a:spcPts val="0"/>
              </a:spcBef>
            </a:pPr>
            <a:r>
              <a:rPr lang="de-DE" dirty="0"/>
              <a:t>Fleischreduktion (Methan)</a:t>
            </a:r>
          </a:p>
          <a:p>
            <a:pPr marL="588963" lvl="1" indent="-180975">
              <a:spcBef>
                <a:spcPts val="0"/>
              </a:spcBef>
            </a:pPr>
            <a:r>
              <a:rPr lang="de-DE" dirty="0"/>
              <a:t>Suffizienz?</a:t>
            </a:r>
          </a:p>
        </p:txBody>
      </p:sp>
      <p:sp>
        <p:nvSpPr>
          <p:cNvPr id="5" name="Untertitel 4">
            <a:extLst>
              <a:ext uri="{FF2B5EF4-FFF2-40B4-BE49-F238E27FC236}">
                <a16:creationId xmlns:a16="http://schemas.microsoft.com/office/drawing/2014/main" id="{1106CEE1-B43D-345B-3244-1DE3FAD973EE}"/>
              </a:ext>
            </a:extLst>
          </p:cNvPr>
          <p:cNvSpPr>
            <a:spLocks noGrp="1"/>
          </p:cNvSpPr>
          <p:nvPr>
            <p:ph type="subTitle" idx="1"/>
          </p:nvPr>
        </p:nvSpPr>
        <p:spPr/>
        <p:txBody>
          <a:bodyPr/>
          <a:lstStyle/>
          <a:p>
            <a:r>
              <a:rPr lang="de-DE" dirty="0"/>
              <a:t>Bild: UBA 2018:61</a:t>
            </a:r>
          </a:p>
        </p:txBody>
      </p:sp>
      <p:sp>
        <p:nvSpPr>
          <p:cNvPr id="8" name="Textfeld 7">
            <a:extLst>
              <a:ext uri="{FF2B5EF4-FFF2-40B4-BE49-F238E27FC236}">
                <a16:creationId xmlns:a16="http://schemas.microsoft.com/office/drawing/2014/main" id="{8AFF2C76-A50F-0346-A89A-0C6BCD0CE817}"/>
              </a:ext>
            </a:extLst>
          </p:cNvPr>
          <p:cNvSpPr txBox="1"/>
          <p:nvPr/>
        </p:nvSpPr>
        <p:spPr>
          <a:xfrm>
            <a:off x="4837049" y="1374446"/>
            <a:ext cx="4185032" cy="369332"/>
          </a:xfrm>
          <a:prstGeom prst="rect">
            <a:avLst/>
          </a:prstGeom>
          <a:noFill/>
        </p:spPr>
        <p:txBody>
          <a:bodyPr wrap="square" rtlCol="0">
            <a:spAutoFit/>
          </a:bodyPr>
          <a:lstStyle/>
          <a:p>
            <a:r>
              <a:rPr lang="de-DE" sz="1800" dirty="0"/>
              <a:t>Zielstellungen für die THG-Emissionen</a:t>
            </a:r>
          </a:p>
        </p:txBody>
      </p:sp>
      <p:pic>
        <p:nvPicPr>
          <p:cNvPr id="10" name="Grafik 9">
            <a:extLst>
              <a:ext uri="{FF2B5EF4-FFF2-40B4-BE49-F238E27FC236}">
                <a16:creationId xmlns:a16="http://schemas.microsoft.com/office/drawing/2014/main" id="{721DA512-A2B0-A84B-853D-84E94720B45F}"/>
              </a:ext>
            </a:extLst>
          </p:cNvPr>
          <p:cNvPicPr>
            <a:picLocks noChangeAspect="1"/>
          </p:cNvPicPr>
          <p:nvPr/>
        </p:nvPicPr>
        <p:blipFill>
          <a:blip r:embed="rId3">
            <a:clrChange>
              <a:clrFrom>
                <a:srgbClr val="ECEDED"/>
              </a:clrFrom>
              <a:clrTo>
                <a:srgbClr val="ECEDED">
                  <a:alpha val="0"/>
                </a:srgbClr>
              </a:clrTo>
            </a:clrChange>
          </a:blip>
          <a:stretch>
            <a:fillRect/>
          </a:stretch>
        </p:blipFill>
        <p:spPr>
          <a:xfrm>
            <a:off x="4837049" y="1791496"/>
            <a:ext cx="3891623" cy="4446270"/>
          </a:xfrm>
          <a:prstGeom prst="rect">
            <a:avLst/>
          </a:prstGeom>
        </p:spPr>
      </p:pic>
    </p:spTree>
    <p:extLst>
      <p:ext uri="{BB962C8B-B14F-4D97-AF65-F5344CB8AC3E}">
        <p14:creationId xmlns:p14="http://schemas.microsoft.com/office/powerpoint/2010/main" val="2495301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9"/>
          <p:cNvSpPr>
            <a:spLocks noGrp="1"/>
          </p:cNvSpPr>
          <p:nvPr>
            <p:ph type="title"/>
          </p:nvPr>
        </p:nvSpPr>
        <p:spPr/>
        <p:txBody>
          <a:bodyPr/>
          <a:lstStyle/>
          <a:p>
            <a:r>
              <a:rPr lang="de-DE" dirty="0">
                <a:ea typeface="Calibri Light" charset="0"/>
              </a:rPr>
              <a:t>Nachhaltigkeit und Klimawandel</a:t>
            </a:r>
            <a:r>
              <a:rPr lang="de-DE" dirty="0">
                <a:latin typeface="Calibri Light"/>
                <a:ea typeface="Calibri Light" charset="0"/>
                <a:cs typeface="Calibri Light"/>
              </a:rPr>
              <a:t>:</a:t>
            </a:r>
            <a:br>
              <a:rPr lang="de-DE" dirty="0"/>
            </a:br>
            <a:r>
              <a:rPr lang="de-DE" dirty="0">
                <a:solidFill>
                  <a:schemeClr val="accent6">
                    <a:lumMod val="75000"/>
                  </a:schemeClr>
                </a:solidFill>
              </a:rPr>
              <a:t>Konsumgrenzen</a:t>
            </a:r>
            <a:r>
              <a:rPr lang="de-DE" dirty="0"/>
              <a:t>: </a:t>
            </a:r>
            <a:r>
              <a:rPr lang="de-DE" dirty="0">
                <a:solidFill>
                  <a:schemeClr val="accent6">
                    <a:lumMod val="75000"/>
                  </a:schemeClr>
                </a:solidFill>
              </a:rPr>
              <a:t>Das Drei-Erden-Problem</a:t>
            </a:r>
          </a:p>
        </p:txBody>
      </p:sp>
      <p:sp>
        <p:nvSpPr>
          <p:cNvPr id="3" name="Untertitel 12"/>
          <p:cNvSpPr>
            <a:spLocks noGrp="1"/>
          </p:cNvSpPr>
          <p:nvPr>
            <p:ph type="subTitle" idx="1"/>
          </p:nvPr>
        </p:nvSpPr>
        <p:spPr/>
        <p:txBody>
          <a:bodyPr/>
          <a:lstStyle/>
          <a:p>
            <a:pPr lvl="0"/>
            <a:r>
              <a:rPr lang="de-DE" dirty="0"/>
              <a:t>Quellen: Statista 2021 und Global Footprint Network</a:t>
            </a:r>
          </a:p>
        </p:txBody>
      </p:sp>
      <p:sp>
        <p:nvSpPr>
          <p:cNvPr id="5" name="Foliennummernplatzhalter 4">
            <a:extLst>
              <a:ext uri="{FF2B5EF4-FFF2-40B4-BE49-F238E27FC236}">
                <a16:creationId xmlns:a16="http://schemas.microsoft.com/office/drawing/2014/main" id="{EEA1628B-534D-9EFD-6E7D-598C07CC61F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26</a:t>
            </a:fld>
            <a:endParaRPr lang="de-DE" dirty="0"/>
          </a:p>
        </p:txBody>
      </p:sp>
      <p:graphicFrame>
        <p:nvGraphicFramePr>
          <p:cNvPr id="14" name="Diagramm 7"/>
          <p:cNvGraphicFramePr/>
          <p:nvPr>
            <p:extLst>
              <p:ext uri="{D42A27DB-BD31-4B8C-83A1-F6EECF244321}">
                <p14:modId xmlns:p14="http://schemas.microsoft.com/office/powerpoint/2010/main" val="150749745"/>
              </p:ext>
            </p:extLst>
          </p:nvPr>
        </p:nvGraphicFramePr>
        <p:xfrm>
          <a:off x="575732" y="1363133"/>
          <a:ext cx="6810531" cy="4733977"/>
        </p:xfrm>
        <a:graphic>
          <a:graphicData uri="http://schemas.openxmlformats.org/drawingml/2006/chart">
            <c:chart xmlns:c="http://schemas.openxmlformats.org/drawingml/2006/chart" xmlns:r="http://schemas.openxmlformats.org/officeDocument/2006/relationships" r:id="rId3"/>
          </a:graphicData>
        </a:graphic>
      </p:graphicFrame>
      <p:pic>
        <p:nvPicPr>
          <p:cNvPr id="15" name="Google Shape;944;gd268bbf509_0_233"/>
          <p:cNvPicPr preferRelativeResize="0"/>
          <p:nvPr/>
        </p:nvPicPr>
        <p:blipFill rotWithShape="1">
          <a:blip r:embed="rId4" cstate="email">
            <a:clrChange>
              <a:clrFrom>
                <a:srgbClr val="FAFAFA"/>
              </a:clrFrom>
              <a:clrTo>
                <a:srgbClr val="FAFAFA">
                  <a:alpha val="0"/>
                </a:srgbClr>
              </a:clrTo>
            </a:clrChange>
            <a:alphaModFix/>
            <a:extLst>
              <a:ext uri="{28A0092B-C50C-407E-A947-70E740481C1C}">
                <a14:useLocalDpi xmlns:a14="http://schemas.microsoft.com/office/drawing/2010/main"/>
              </a:ext>
            </a:extLst>
          </a:blip>
          <a:srcRect/>
          <a:stretch/>
        </p:blipFill>
        <p:spPr>
          <a:xfrm>
            <a:off x="7072601" y="3425550"/>
            <a:ext cx="1690399" cy="1949005"/>
          </a:xfrm>
          <a:prstGeom prst="rect">
            <a:avLst/>
          </a:prstGeom>
          <a:noFill/>
          <a:ln>
            <a:noFill/>
          </a:ln>
        </p:spPr>
      </p:pic>
      <p:sp>
        <p:nvSpPr>
          <p:cNvPr id="16" name="Google Shape;945;gd268bbf509_0_233"/>
          <p:cNvSpPr/>
          <p:nvPr/>
        </p:nvSpPr>
        <p:spPr>
          <a:xfrm>
            <a:off x="6991400" y="2123550"/>
            <a:ext cx="1978200" cy="1454400"/>
          </a:xfrm>
          <a:prstGeom prst="cube">
            <a:avLst>
              <a:gd name="adj" fmla="val 25000"/>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de-DE" sz="2000">
                <a:solidFill>
                  <a:srgbClr val="FF0000"/>
                </a:solidFill>
                <a:latin typeface="Calibri"/>
                <a:ea typeface="Calibri"/>
                <a:cs typeface="Calibri"/>
                <a:sym typeface="Calibri"/>
              </a:rPr>
              <a:t>Deutschland:</a:t>
            </a:r>
            <a:endParaRPr lang="de-DE" sz="2000" b="0"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FF0000"/>
                </a:solidFill>
                <a:latin typeface="Calibri"/>
                <a:ea typeface="Calibri"/>
                <a:cs typeface="Calibri"/>
                <a:sym typeface="Calibri"/>
              </a:rPr>
              <a:t>16,1 t/Kopf  (2014)</a:t>
            </a:r>
            <a:endParaRPr sz="2000" b="0" i="0" u="none" strike="noStrike" cap="none">
              <a:solidFill>
                <a:srgbClr val="FF0000"/>
              </a:solidFill>
              <a:latin typeface="Calibri"/>
              <a:ea typeface="Calibri"/>
              <a:cs typeface="Calibri"/>
              <a:sym typeface="Calibri"/>
            </a:endParaRPr>
          </a:p>
        </p:txBody>
      </p:sp>
      <p:graphicFrame>
        <p:nvGraphicFramePr>
          <p:cNvPr id="4" name="Diagramm 13"/>
          <p:cNvGraphicFramePr/>
          <p:nvPr>
            <p:extLst>
              <p:ext uri="{D42A27DB-BD31-4B8C-83A1-F6EECF244321}">
                <p14:modId xmlns:p14="http://schemas.microsoft.com/office/powerpoint/2010/main" val="1963094537"/>
              </p:ext>
            </p:extLst>
          </p:nvPr>
        </p:nvGraphicFramePr>
        <p:xfrm>
          <a:off x="575732" y="1363133"/>
          <a:ext cx="6810531" cy="4733977"/>
        </p:xfrm>
        <a:graphic>
          <a:graphicData uri="http://schemas.openxmlformats.org/drawingml/2006/chart">
            <c:chart xmlns:c="http://schemas.openxmlformats.org/drawingml/2006/chart" xmlns:r="http://schemas.openxmlformats.org/officeDocument/2006/relationships" r:id="rId5"/>
          </a:graphicData>
        </a:graphic>
      </p:graphicFrame>
      <p:pic>
        <p:nvPicPr>
          <p:cNvPr id="6" name="Google Shape;944;gd268bbf509_0_233"/>
          <p:cNvPicPr preferRelativeResize="0"/>
          <p:nvPr/>
        </p:nvPicPr>
        <p:blipFill rotWithShape="1">
          <a:blip r:embed="rId4" cstate="email">
            <a:clrChange>
              <a:clrFrom>
                <a:srgbClr val="FAFAFA"/>
              </a:clrFrom>
              <a:clrTo>
                <a:srgbClr val="FAFAFA">
                  <a:alpha val="0"/>
                </a:srgbClr>
              </a:clrTo>
            </a:clrChange>
            <a:alphaModFix/>
            <a:extLst>
              <a:ext uri="{28A0092B-C50C-407E-A947-70E740481C1C}">
                <a14:useLocalDpi xmlns:a14="http://schemas.microsoft.com/office/drawing/2010/main"/>
              </a:ext>
            </a:extLst>
          </a:blip>
          <a:srcRect/>
          <a:stretch/>
        </p:blipFill>
        <p:spPr>
          <a:xfrm>
            <a:off x="7072601" y="3425550"/>
            <a:ext cx="1690399" cy="1949005"/>
          </a:xfrm>
          <a:prstGeom prst="rect">
            <a:avLst/>
          </a:prstGeom>
          <a:noFill/>
          <a:ln>
            <a:noFill/>
          </a:ln>
        </p:spPr>
      </p:pic>
      <p:sp>
        <p:nvSpPr>
          <p:cNvPr id="7" name="Google Shape;945;gd268bbf509_0_233"/>
          <p:cNvSpPr/>
          <p:nvPr/>
        </p:nvSpPr>
        <p:spPr>
          <a:xfrm>
            <a:off x="6991400" y="2123550"/>
            <a:ext cx="1978200" cy="1454400"/>
          </a:xfrm>
          <a:prstGeom prst="cube">
            <a:avLst>
              <a:gd name="adj" fmla="val 25000"/>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de-DE" sz="2000">
                <a:solidFill>
                  <a:srgbClr val="FF0000"/>
                </a:solidFill>
                <a:latin typeface="Calibri"/>
                <a:ea typeface="Calibri"/>
                <a:cs typeface="Calibri"/>
                <a:sym typeface="Calibri"/>
              </a:rPr>
              <a:t>Deutschland:</a:t>
            </a:r>
            <a:endParaRPr lang="de-DE" sz="2000" b="0"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FF0000"/>
                </a:solidFill>
                <a:latin typeface="Calibri"/>
                <a:ea typeface="Calibri"/>
                <a:cs typeface="Calibri"/>
                <a:sym typeface="Calibri"/>
              </a:rPr>
              <a:t>16,1 t/Kopf  (2014)</a:t>
            </a:r>
            <a:endParaRPr sz="2000" b="0" i="0" u="none" strike="noStrike" cap="none">
              <a:solidFill>
                <a:srgbClr val="FF0000"/>
              </a:solidFill>
              <a:latin typeface="Calibri"/>
              <a:ea typeface="Calibri"/>
              <a:cs typeface="Calibri"/>
              <a:sym typeface="Calibri"/>
            </a:endParaRPr>
          </a:p>
        </p:txBody>
      </p:sp>
      <p:sp>
        <p:nvSpPr>
          <p:cNvPr id="8" name="Textfeld 7">
            <a:extLst>
              <a:ext uri="{FF2B5EF4-FFF2-40B4-BE49-F238E27FC236}">
                <a16:creationId xmlns:a16="http://schemas.microsoft.com/office/drawing/2014/main" id="{11D8DC57-E20D-0CAF-AFDD-BEE5C34BFD60}"/>
              </a:ext>
            </a:extLst>
          </p:cNvPr>
          <p:cNvSpPr txBox="1"/>
          <p:nvPr/>
        </p:nvSpPr>
        <p:spPr>
          <a:xfrm>
            <a:off x="1188014" y="1360126"/>
            <a:ext cx="5289573" cy="70788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e-DE" sz="2000" dirty="0"/>
              <a:t>So viele Erden werden gebraucht, wenn alle Menschen so leben würden wie ...</a:t>
            </a:r>
          </a:p>
        </p:txBody>
      </p:sp>
    </p:spTree>
    <p:extLst>
      <p:ext uri="{BB962C8B-B14F-4D97-AF65-F5344CB8AC3E}">
        <p14:creationId xmlns:p14="http://schemas.microsoft.com/office/powerpoint/2010/main" val="2845579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6A21666E-C188-F046-B8E7-4C3D2B034143}"/>
              </a:ext>
            </a:extLst>
          </p:cNvPr>
          <p:cNvSpPr>
            <a:spLocks noGrp="1"/>
          </p:cNvSpPr>
          <p:nvPr>
            <p:ph type="title"/>
          </p:nvPr>
        </p:nvSpPr>
        <p:spPr/>
        <p:txBody>
          <a:bodyPr/>
          <a:lstStyle/>
          <a:p>
            <a:r>
              <a:rPr lang="de-DE" dirty="0">
                <a:ea typeface="Calibri Light" charset="0"/>
              </a:rPr>
              <a:t>Nachhaltigkeit und Klimawandel</a:t>
            </a:r>
            <a:r>
              <a:rPr lang="de-DE" dirty="0">
                <a:latin typeface="Calibri Light"/>
                <a:ea typeface="Calibri Light" charset="0"/>
                <a:cs typeface="Calibri Light"/>
              </a:rPr>
              <a:t>:</a:t>
            </a:r>
            <a:br>
              <a:rPr lang="de-DE" dirty="0"/>
            </a:br>
            <a:r>
              <a:rPr lang="de-DE" dirty="0">
                <a:solidFill>
                  <a:schemeClr val="accent6">
                    <a:lumMod val="75000"/>
                  </a:schemeClr>
                </a:solidFill>
              </a:rPr>
              <a:t>Konsumgrenzen:</a:t>
            </a:r>
            <a:r>
              <a:rPr lang="de-DE" dirty="0"/>
              <a:t> </a:t>
            </a:r>
            <a:r>
              <a:rPr lang="de-DE" dirty="0">
                <a:solidFill>
                  <a:schemeClr val="accent6">
                    <a:lumMod val="75000"/>
                  </a:schemeClr>
                </a:solidFill>
              </a:rPr>
              <a:t>Planetaren Grenzen</a:t>
            </a:r>
            <a:endParaRPr lang="de-DE" dirty="0"/>
          </a:p>
        </p:txBody>
      </p:sp>
      <p:sp>
        <p:nvSpPr>
          <p:cNvPr id="10" name="Untertitel 9">
            <a:extLst>
              <a:ext uri="{FF2B5EF4-FFF2-40B4-BE49-F238E27FC236}">
                <a16:creationId xmlns:a16="http://schemas.microsoft.com/office/drawing/2014/main" id="{5EB5CD0A-7A58-F144-B972-3448FD2E0BA7}"/>
              </a:ext>
            </a:extLst>
          </p:cNvPr>
          <p:cNvSpPr>
            <a:spLocks noGrp="1"/>
          </p:cNvSpPr>
          <p:nvPr>
            <p:ph type="subTitle" idx="1"/>
          </p:nvPr>
        </p:nvSpPr>
        <p:spPr/>
        <p:txBody>
          <a:bodyPr/>
          <a:lstStyle/>
          <a:p>
            <a:r>
              <a:rPr lang="de-DE" dirty="0"/>
              <a:t>Bilder: UBA 2022</a:t>
            </a:r>
          </a:p>
        </p:txBody>
      </p:sp>
      <p:sp>
        <p:nvSpPr>
          <p:cNvPr id="5" name="Foliennummernplatzhalter 4">
            <a:extLst>
              <a:ext uri="{FF2B5EF4-FFF2-40B4-BE49-F238E27FC236}">
                <a16:creationId xmlns:a16="http://schemas.microsoft.com/office/drawing/2014/main" id="{7CDA798D-DCC5-0C49-8DE0-FD8F0A84DB3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27</a:t>
            </a:fld>
            <a:endParaRPr lang="de-DE" dirty="0"/>
          </a:p>
        </p:txBody>
      </p:sp>
      <p:pic>
        <p:nvPicPr>
          <p:cNvPr id="13" name="Grafik 12">
            <a:extLst>
              <a:ext uri="{FF2B5EF4-FFF2-40B4-BE49-F238E27FC236}">
                <a16:creationId xmlns:a16="http://schemas.microsoft.com/office/drawing/2014/main" id="{7AB47273-72E1-C044-A74E-97E604F74640}"/>
              </a:ext>
            </a:extLst>
          </p:cNvPr>
          <p:cNvPicPr>
            <a:picLocks noChangeAspect="1"/>
          </p:cNvPicPr>
          <p:nvPr/>
        </p:nvPicPr>
        <p:blipFill>
          <a:blip r:embed="rId3"/>
          <a:stretch>
            <a:fillRect/>
          </a:stretch>
        </p:blipFill>
        <p:spPr>
          <a:xfrm>
            <a:off x="-15240" y="4890116"/>
            <a:ext cx="9144000" cy="1385773"/>
          </a:xfrm>
          <a:prstGeom prst="rect">
            <a:avLst/>
          </a:prstGeom>
        </p:spPr>
      </p:pic>
      <p:pic>
        <p:nvPicPr>
          <p:cNvPr id="15" name="Grafik 14">
            <a:extLst>
              <a:ext uri="{FF2B5EF4-FFF2-40B4-BE49-F238E27FC236}">
                <a16:creationId xmlns:a16="http://schemas.microsoft.com/office/drawing/2014/main" id="{6C7FF640-78B7-6C45-BEB3-C8E2C47CB86C}"/>
              </a:ext>
            </a:extLst>
          </p:cNvPr>
          <p:cNvPicPr>
            <a:picLocks noChangeAspect="1"/>
          </p:cNvPicPr>
          <p:nvPr/>
        </p:nvPicPr>
        <p:blipFill>
          <a:blip r:embed="rId4"/>
          <a:stretch>
            <a:fillRect/>
          </a:stretch>
        </p:blipFill>
        <p:spPr>
          <a:xfrm>
            <a:off x="14935" y="1272907"/>
            <a:ext cx="9144000" cy="3646264"/>
          </a:xfrm>
          <a:prstGeom prst="rect">
            <a:avLst/>
          </a:prstGeom>
        </p:spPr>
      </p:pic>
    </p:spTree>
    <p:extLst>
      <p:ext uri="{BB962C8B-B14F-4D97-AF65-F5344CB8AC3E}">
        <p14:creationId xmlns:p14="http://schemas.microsoft.com/office/powerpoint/2010/main" val="3057844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Materialkunde und Materialverbrauch von Aluminium</a:t>
            </a:r>
          </a:p>
        </p:txBody>
      </p:sp>
      <p:sp>
        <p:nvSpPr>
          <p:cNvPr id="3" name="Untertitel 2"/>
          <p:cNvSpPr>
            <a:spLocks noGrp="1"/>
          </p:cNvSpPr>
          <p:nvPr>
            <p:ph type="subTitle" idx="1"/>
          </p:nvPr>
        </p:nvSpPr>
        <p:spPr/>
        <p:txBody>
          <a:bodyPr/>
          <a:lstStyle/>
          <a:p>
            <a:endParaRPr lang="de-DE" dirty="0"/>
          </a:p>
        </p:txBody>
      </p:sp>
      <p:sp>
        <p:nvSpPr>
          <p:cNvPr id="4" name="Foliennummernplatzhalt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tr-TR" smtClean="0"/>
              <a:t>28</a:t>
            </a:fld>
            <a:endParaRPr lang="tr-TR" dirty="0"/>
          </a:p>
        </p:txBody>
      </p:sp>
    </p:spTree>
    <p:extLst>
      <p:ext uri="{BB962C8B-B14F-4D97-AF65-F5344CB8AC3E}">
        <p14:creationId xmlns:p14="http://schemas.microsoft.com/office/powerpoint/2010/main" val="830903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g126228dd463_0_1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Wertschöpfungskette von Aluminium:</a:t>
            </a:r>
            <a:br>
              <a:rPr lang="de-DE" dirty="0"/>
            </a:br>
            <a:r>
              <a:rPr lang="de-DE" dirty="0">
                <a:solidFill>
                  <a:schemeClr val="accent6">
                    <a:lumMod val="75000"/>
                  </a:schemeClr>
                </a:solidFill>
              </a:rPr>
              <a:t>Inhaltsverzeichnis</a:t>
            </a:r>
            <a:endParaRPr dirty="0">
              <a:solidFill>
                <a:schemeClr val="accent6">
                  <a:lumMod val="75000"/>
                </a:schemeClr>
              </a:solidFill>
            </a:endParaRPr>
          </a:p>
        </p:txBody>
      </p:sp>
      <p:sp>
        <p:nvSpPr>
          <p:cNvPr id="2" name="Untertitel 1">
            <a:extLst>
              <a:ext uri="{FF2B5EF4-FFF2-40B4-BE49-F238E27FC236}">
                <a16:creationId xmlns:a16="http://schemas.microsoft.com/office/drawing/2014/main" id="{B846649C-63B6-4CE5-8700-296F93D22649}"/>
              </a:ext>
            </a:extLst>
          </p:cNvPr>
          <p:cNvSpPr>
            <a:spLocks noGrp="1"/>
          </p:cNvSpPr>
          <p:nvPr>
            <p:ph type="subTitle" idx="1"/>
          </p:nvPr>
        </p:nvSpPr>
        <p:spPr/>
        <p:txBody>
          <a:bodyPr/>
          <a:lstStyle/>
          <a:p>
            <a:endParaRPr lang="de-DE" dirty="0"/>
          </a:p>
        </p:txBody>
      </p:sp>
      <p:sp>
        <p:nvSpPr>
          <p:cNvPr id="687" name="Google Shape;687;g126228dd463_0_16"/>
          <p:cNvSpPr txBox="1">
            <a:spLocks noGrp="1"/>
          </p:cNvSpPr>
          <p:nvPr>
            <p:ph type="sldNum" idx="12"/>
          </p:nvPr>
        </p:nvSpPr>
        <p:spPr>
          <a:xfrm>
            <a:off x="8485025" y="6498990"/>
            <a:ext cx="533400" cy="365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898989"/>
              </a:buClr>
              <a:buSzPts val="300"/>
              <a:buFont typeface="PT Sans"/>
              <a:buNone/>
            </a:pPr>
            <a:fld id="{00000000-1234-1234-1234-123412341234}" type="slidenum">
              <a:rPr lang="de-DE"/>
              <a:t>29</a:t>
            </a:fld>
            <a:endParaRPr dirty="0"/>
          </a:p>
        </p:txBody>
      </p:sp>
      <p:graphicFrame>
        <p:nvGraphicFramePr>
          <p:cNvPr id="54" name="Diagramm 53">
            <a:extLst>
              <a:ext uri="{FF2B5EF4-FFF2-40B4-BE49-F238E27FC236}">
                <a16:creationId xmlns:a16="http://schemas.microsoft.com/office/drawing/2014/main" id="{C881711A-DB65-5143-A6D5-82A1A2C65293}"/>
              </a:ext>
            </a:extLst>
          </p:cNvPr>
          <p:cNvGraphicFramePr/>
          <p:nvPr>
            <p:extLst>
              <p:ext uri="{D42A27DB-BD31-4B8C-83A1-F6EECF244321}">
                <p14:modId xmlns:p14="http://schemas.microsoft.com/office/powerpoint/2010/main" val="657799803"/>
              </p:ext>
            </p:extLst>
          </p:nvPr>
        </p:nvGraphicFramePr>
        <p:xfrm>
          <a:off x="106375" y="1310640"/>
          <a:ext cx="8656625" cy="4922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6053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1A8EBE-F139-8945-B466-BF435A2C7282}"/>
              </a:ext>
            </a:extLst>
          </p:cNvPr>
          <p:cNvSpPr>
            <a:spLocks noGrp="1"/>
          </p:cNvSpPr>
          <p:nvPr>
            <p:ph type="title"/>
          </p:nvPr>
        </p:nvSpPr>
        <p:spPr/>
        <p:txBody>
          <a:bodyPr/>
          <a:lstStyle/>
          <a:p>
            <a:r>
              <a:rPr lang="de-DE" dirty="0"/>
              <a:t>Materialkunde:</a:t>
            </a:r>
            <a:br>
              <a:rPr lang="de-DE" dirty="0"/>
            </a:br>
            <a:r>
              <a:rPr lang="de-DE" dirty="0">
                <a:solidFill>
                  <a:schemeClr val="accent6">
                    <a:lumMod val="75000"/>
                  </a:schemeClr>
                </a:solidFill>
              </a:rPr>
              <a:t>Herstellung von Aluminium</a:t>
            </a:r>
          </a:p>
        </p:txBody>
      </p:sp>
      <p:sp>
        <p:nvSpPr>
          <p:cNvPr id="3" name="Foliennummernplatzhalter 2">
            <a:extLst>
              <a:ext uri="{FF2B5EF4-FFF2-40B4-BE49-F238E27FC236}">
                <a16:creationId xmlns:a16="http://schemas.microsoft.com/office/drawing/2014/main" id="{E884ECBC-F0BE-5549-AD35-D1BD937CEC0B}"/>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30</a:t>
            </a:fld>
            <a:endParaRPr lang="de-DE" dirty="0"/>
          </a:p>
        </p:txBody>
      </p:sp>
      <p:sp>
        <p:nvSpPr>
          <p:cNvPr id="5" name="Untertitel 4">
            <a:extLst>
              <a:ext uri="{FF2B5EF4-FFF2-40B4-BE49-F238E27FC236}">
                <a16:creationId xmlns:a16="http://schemas.microsoft.com/office/drawing/2014/main" id="{C38AF742-DB6F-4348-B378-3639CC11EF2D}"/>
              </a:ext>
            </a:extLst>
          </p:cNvPr>
          <p:cNvSpPr>
            <a:spLocks noGrp="1"/>
          </p:cNvSpPr>
          <p:nvPr>
            <p:ph type="subTitle" idx="1"/>
          </p:nvPr>
        </p:nvSpPr>
        <p:spPr/>
        <p:txBody>
          <a:bodyPr/>
          <a:lstStyle/>
          <a:p>
            <a:r>
              <a:rPr lang="de-DE" dirty="0"/>
              <a:t>Quellen: Metalljosten, Allesüberalu</a:t>
            </a:r>
          </a:p>
        </p:txBody>
      </p:sp>
      <p:graphicFrame>
        <p:nvGraphicFramePr>
          <p:cNvPr id="12" name="Inhaltsplatzhalter 5">
            <a:extLst>
              <a:ext uri="{FF2B5EF4-FFF2-40B4-BE49-F238E27FC236}">
                <a16:creationId xmlns:a16="http://schemas.microsoft.com/office/drawing/2014/main" id="{EFF99340-D2EB-CC4F-B1F1-76BC853784BA}"/>
              </a:ext>
            </a:extLst>
          </p:cNvPr>
          <p:cNvGraphicFramePr>
            <a:graphicFrameLocks/>
          </p:cNvGraphicFramePr>
          <p:nvPr>
            <p:extLst>
              <p:ext uri="{D42A27DB-BD31-4B8C-83A1-F6EECF244321}">
                <p14:modId xmlns:p14="http://schemas.microsoft.com/office/powerpoint/2010/main" val="1455597367"/>
              </p:ext>
            </p:extLst>
          </p:nvPr>
        </p:nvGraphicFramePr>
        <p:xfrm>
          <a:off x="106363" y="1260475"/>
          <a:ext cx="8912225" cy="4906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Abgerundetes Rechteck 8">
            <a:extLst>
              <a:ext uri="{FF2B5EF4-FFF2-40B4-BE49-F238E27FC236}">
                <a16:creationId xmlns:a16="http://schemas.microsoft.com/office/drawing/2014/main" id="{2E6BA2E7-CEFC-9344-8340-AE70E498537D}"/>
              </a:ext>
            </a:extLst>
          </p:cNvPr>
          <p:cNvSpPr/>
          <p:nvPr/>
        </p:nvSpPr>
        <p:spPr>
          <a:xfrm>
            <a:off x="5867400" y="1396637"/>
            <a:ext cx="1703225" cy="508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Bauxit</a:t>
            </a:r>
          </a:p>
        </p:txBody>
      </p:sp>
      <p:sp>
        <p:nvSpPr>
          <p:cNvPr id="14" name="Abgerundetes Rechteck 13">
            <a:extLst>
              <a:ext uri="{FF2B5EF4-FFF2-40B4-BE49-F238E27FC236}">
                <a16:creationId xmlns:a16="http://schemas.microsoft.com/office/drawing/2014/main" id="{E025B7D8-17CA-D344-A284-EA1AAEF814BA}"/>
              </a:ext>
            </a:extLst>
          </p:cNvPr>
          <p:cNvSpPr/>
          <p:nvPr/>
        </p:nvSpPr>
        <p:spPr>
          <a:xfrm>
            <a:off x="7342025" y="2196736"/>
            <a:ext cx="1484475" cy="609963"/>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Al</a:t>
            </a:r>
            <a:r>
              <a:rPr lang="de-DE" sz="3200" baseline="-25000" dirty="0"/>
              <a:t>2</a:t>
            </a:r>
            <a:r>
              <a:rPr lang="de-DE" sz="3200" dirty="0"/>
              <a:t>O</a:t>
            </a:r>
            <a:r>
              <a:rPr lang="de-DE" sz="3200" baseline="-25000" dirty="0"/>
              <a:t>3</a:t>
            </a:r>
            <a:endParaRPr lang="de-DE" sz="3200" dirty="0"/>
          </a:p>
        </p:txBody>
      </p:sp>
      <p:sp>
        <p:nvSpPr>
          <p:cNvPr id="15" name="Abgerundetes Rechteck 14">
            <a:extLst>
              <a:ext uri="{FF2B5EF4-FFF2-40B4-BE49-F238E27FC236}">
                <a16:creationId xmlns:a16="http://schemas.microsoft.com/office/drawing/2014/main" id="{0A21C401-3614-684B-B082-450FDFCB5E3E}"/>
              </a:ext>
            </a:extLst>
          </p:cNvPr>
          <p:cNvSpPr/>
          <p:nvPr/>
        </p:nvSpPr>
        <p:spPr>
          <a:xfrm>
            <a:off x="7977737" y="3459956"/>
            <a:ext cx="1014575" cy="508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Al</a:t>
            </a:r>
          </a:p>
        </p:txBody>
      </p:sp>
      <p:sp>
        <p:nvSpPr>
          <p:cNvPr id="16" name="Abgerundetes Rechteck 15">
            <a:extLst>
              <a:ext uri="{FF2B5EF4-FFF2-40B4-BE49-F238E27FC236}">
                <a16:creationId xmlns:a16="http://schemas.microsoft.com/office/drawing/2014/main" id="{3DF402D2-DB75-F14A-9D9B-4B4E20920FD8}"/>
              </a:ext>
            </a:extLst>
          </p:cNvPr>
          <p:cNvSpPr/>
          <p:nvPr/>
        </p:nvSpPr>
        <p:spPr>
          <a:xfrm>
            <a:off x="5867400" y="5623787"/>
            <a:ext cx="3124912" cy="508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Al-Legierungen</a:t>
            </a:r>
          </a:p>
        </p:txBody>
      </p:sp>
      <p:sp>
        <p:nvSpPr>
          <p:cNvPr id="17" name="Abgerundetes Rechteck 16">
            <a:extLst>
              <a:ext uri="{FF2B5EF4-FFF2-40B4-BE49-F238E27FC236}">
                <a16:creationId xmlns:a16="http://schemas.microsoft.com/office/drawing/2014/main" id="{A153DEF0-B59A-8541-8F38-B883C6C19A32}"/>
              </a:ext>
            </a:extLst>
          </p:cNvPr>
          <p:cNvSpPr/>
          <p:nvPr/>
        </p:nvSpPr>
        <p:spPr>
          <a:xfrm>
            <a:off x="5867400" y="9850937"/>
            <a:ext cx="3124912" cy="508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Al-Legierungen</a:t>
            </a:r>
          </a:p>
        </p:txBody>
      </p:sp>
      <p:sp>
        <p:nvSpPr>
          <p:cNvPr id="18" name="Abgerundetes Rechteck 17">
            <a:extLst>
              <a:ext uri="{FF2B5EF4-FFF2-40B4-BE49-F238E27FC236}">
                <a16:creationId xmlns:a16="http://schemas.microsoft.com/office/drawing/2014/main" id="{69243550-1422-D044-B1C5-0CA3DCEEBFC3}"/>
              </a:ext>
            </a:extLst>
          </p:cNvPr>
          <p:cNvSpPr/>
          <p:nvPr/>
        </p:nvSpPr>
        <p:spPr>
          <a:xfrm>
            <a:off x="106363" y="4216037"/>
            <a:ext cx="1703225" cy="191575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Stangen</a:t>
            </a:r>
          </a:p>
          <a:p>
            <a:pPr algn="ctr"/>
            <a:r>
              <a:rPr lang="de-DE" sz="2400" dirty="0"/>
              <a:t>Rohre</a:t>
            </a:r>
          </a:p>
          <a:p>
            <a:pPr algn="ctr"/>
            <a:r>
              <a:rPr lang="de-DE" sz="2400" dirty="0"/>
              <a:t>Platten</a:t>
            </a:r>
          </a:p>
          <a:p>
            <a:pPr algn="ctr"/>
            <a:r>
              <a:rPr lang="de-DE" sz="2400" dirty="0"/>
              <a:t>Drähte</a:t>
            </a:r>
          </a:p>
          <a:p>
            <a:pPr algn="ctr"/>
            <a:r>
              <a:rPr lang="de-DE" sz="2400" dirty="0"/>
              <a:t>Guss</a:t>
            </a:r>
          </a:p>
        </p:txBody>
      </p:sp>
      <p:sp>
        <p:nvSpPr>
          <p:cNvPr id="19" name="Abgerundetes Rechteck 18">
            <a:extLst>
              <a:ext uri="{FF2B5EF4-FFF2-40B4-BE49-F238E27FC236}">
                <a16:creationId xmlns:a16="http://schemas.microsoft.com/office/drawing/2014/main" id="{0DFB26AD-0585-3A44-8567-96F290999142}"/>
              </a:ext>
            </a:extLst>
          </p:cNvPr>
          <p:cNvSpPr/>
          <p:nvPr/>
        </p:nvSpPr>
        <p:spPr>
          <a:xfrm>
            <a:off x="106362" y="1396637"/>
            <a:ext cx="1703225" cy="191575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Gehäuse</a:t>
            </a:r>
          </a:p>
          <a:p>
            <a:pPr algn="ctr"/>
            <a:r>
              <a:rPr lang="de-DE" sz="2400" dirty="0"/>
              <a:t>Autos</a:t>
            </a:r>
          </a:p>
          <a:p>
            <a:pPr algn="ctr"/>
            <a:r>
              <a:rPr lang="de-DE" sz="2400" dirty="0"/>
              <a:t>Kühlung</a:t>
            </a:r>
          </a:p>
          <a:p>
            <a:pPr algn="ctr"/>
            <a:r>
              <a:rPr lang="de-DE" sz="2400" dirty="0"/>
              <a:t>Kabel</a:t>
            </a:r>
          </a:p>
          <a:p>
            <a:pPr algn="ctr"/>
            <a:r>
              <a:rPr lang="de-DE" sz="2400" dirty="0"/>
              <a:t>Fenster</a:t>
            </a:r>
          </a:p>
        </p:txBody>
      </p:sp>
    </p:spTree>
    <p:extLst>
      <p:ext uri="{BB962C8B-B14F-4D97-AF65-F5344CB8AC3E}">
        <p14:creationId xmlns:p14="http://schemas.microsoft.com/office/powerpoint/2010/main" val="2905322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03F380-F418-A1A7-9C2A-08D753C0BE99}"/>
              </a:ext>
            </a:extLst>
          </p:cNvPr>
          <p:cNvSpPr>
            <a:spLocks noGrp="1"/>
          </p:cNvSpPr>
          <p:nvPr>
            <p:ph type="title"/>
          </p:nvPr>
        </p:nvSpPr>
        <p:spPr/>
        <p:txBody>
          <a:bodyPr/>
          <a:lstStyle/>
          <a:p>
            <a:r>
              <a:rPr lang="de-DE" dirty="0"/>
              <a:t>Materialkunde:</a:t>
            </a:r>
            <a:br>
              <a:rPr lang="de-DE" dirty="0"/>
            </a:br>
            <a:r>
              <a:rPr lang="de-DE" dirty="0">
                <a:solidFill>
                  <a:schemeClr val="accent6">
                    <a:lumMod val="75000"/>
                  </a:schemeClr>
                </a:solidFill>
              </a:rPr>
              <a:t>Eigenschaften</a:t>
            </a:r>
            <a:r>
              <a:rPr lang="de-DE" dirty="0"/>
              <a:t> </a:t>
            </a:r>
            <a:r>
              <a:rPr lang="de-DE" dirty="0">
                <a:solidFill>
                  <a:schemeClr val="accent6">
                    <a:lumMod val="75000"/>
                  </a:schemeClr>
                </a:solidFill>
              </a:rPr>
              <a:t>von</a:t>
            </a:r>
            <a:r>
              <a:rPr lang="de-DE" dirty="0"/>
              <a:t> </a:t>
            </a:r>
            <a:r>
              <a:rPr lang="de-DE" dirty="0">
                <a:solidFill>
                  <a:schemeClr val="accent6">
                    <a:lumMod val="75000"/>
                  </a:schemeClr>
                </a:solidFill>
              </a:rPr>
              <a:t>Aluminium</a:t>
            </a:r>
          </a:p>
        </p:txBody>
      </p:sp>
      <p:sp>
        <p:nvSpPr>
          <p:cNvPr id="5" name="Foliennummernplatzhalter 4">
            <a:extLst>
              <a:ext uri="{FF2B5EF4-FFF2-40B4-BE49-F238E27FC236}">
                <a16:creationId xmlns:a16="http://schemas.microsoft.com/office/drawing/2014/main" id="{5DFA0178-90C2-DC63-0FEE-9AB32C652896}"/>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31</a:t>
            </a:fld>
            <a:endParaRPr lang="de-DE" dirty="0"/>
          </a:p>
        </p:txBody>
      </p:sp>
      <p:sp>
        <p:nvSpPr>
          <p:cNvPr id="4" name="Textplatzhalter 3">
            <a:extLst>
              <a:ext uri="{FF2B5EF4-FFF2-40B4-BE49-F238E27FC236}">
                <a16:creationId xmlns:a16="http://schemas.microsoft.com/office/drawing/2014/main" id="{83331B7D-90CD-7493-CD17-CF2D6090F7B5}"/>
              </a:ext>
            </a:extLst>
          </p:cNvPr>
          <p:cNvSpPr>
            <a:spLocks noGrp="1"/>
          </p:cNvSpPr>
          <p:nvPr>
            <p:ph type="body" idx="2"/>
          </p:nvPr>
        </p:nvSpPr>
        <p:spPr>
          <a:xfrm>
            <a:off x="106375" y="1271952"/>
            <a:ext cx="4023665" cy="4977767"/>
          </a:xfrm>
        </p:spPr>
        <p:txBody>
          <a:bodyPr/>
          <a:lstStyle/>
          <a:p>
            <a:r>
              <a:rPr lang="de-DE" dirty="0"/>
              <a:t>Leichtes Metall (2,7 g/cm</a:t>
            </a:r>
            <a:r>
              <a:rPr lang="de-DE" baseline="30000" dirty="0"/>
              <a:t>3</a:t>
            </a:r>
            <a:r>
              <a:rPr lang="de-DE" dirty="0"/>
              <a:t>)</a:t>
            </a:r>
          </a:p>
          <a:p>
            <a:r>
              <a:rPr lang="de-DE" dirty="0"/>
              <a:t>Stabil gegen Umwelt-einflüsse durch Oxidschicht</a:t>
            </a:r>
          </a:p>
          <a:p>
            <a:r>
              <a:rPr lang="de-DE" dirty="0"/>
              <a:t>hohe Leitfähigkeit (64% von Kupfer, aber 2 mal so hoch in Bezug auf das Volumen</a:t>
            </a:r>
          </a:p>
          <a:p>
            <a:r>
              <a:rPr lang="de-DE" dirty="0"/>
              <a:t>schwach paramagnetisch</a:t>
            </a:r>
          </a:p>
          <a:p>
            <a:r>
              <a:rPr lang="de-DE" dirty="0"/>
              <a:t>hohe Wärmeleitfähigkeit</a:t>
            </a:r>
          </a:p>
          <a:p>
            <a:r>
              <a:rPr lang="de-DE" dirty="0"/>
              <a:t>Sehr gut geeignet als Konstruktionsmaterial</a:t>
            </a:r>
          </a:p>
          <a:p>
            <a:r>
              <a:rPr lang="de-DE" dirty="0"/>
              <a:t>sehr gut bearbeitbar</a:t>
            </a:r>
          </a:p>
        </p:txBody>
      </p:sp>
      <p:sp>
        <p:nvSpPr>
          <p:cNvPr id="3" name="Untertitel 2">
            <a:extLst>
              <a:ext uri="{FF2B5EF4-FFF2-40B4-BE49-F238E27FC236}">
                <a16:creationId xmlns:a16="http://schemas.microsoft.com/office/drawing/2014/main" id="{F79CA273-29EB-3756-AA20-BBC1CEBD542E}"/>
              </a:ext>
            </a:extLst>
          </p:cNvPr>
          <p:cNvSpPr>
            <a:spLocks noGrp="1"/>
          </p:cNvSpPr>
          <p:nvPr>
            <p:ph type="subTitle" idx="1"/>
          </p:nvPr>
        </p:nvSpPr>
        <p:spPr/>
        <p:txBody>
          <a:bodyPr/>
          <a:lstStyle/>
          <a:p>
            <a:r>
              <a:rPr lang="de-DE" dirty="0"/>
              <a:t>Quellen: eigene Abbildung nach Ostermann (2014), S. 2013</a:t>
            </a:r>
          </a:p>
        </p:txBody>
      </p:sp>
      <p:pic>
        <p:nvPicPr>
          <p:cNvPr id="7" name="Grafik 6">
            <a:extLst>
              <a:ext uri="{FF2B5EF4-FFF2-40B4-BE49-F238E27FC236}">
                <a16:creationId xmlns:a16="http://schemas.microsoft.com/office/drawing/2014/main" id="{8A6E0B60-5853-F244-B20D-A5BD978DFD9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4256035" y="1764396"/>
            <a:ext cx="4422698" cy="4035282"/>
          </a:xfrm>
          <a:prstGeom prst="rect">
            <a:avLst/>
          </a:prstGeom>
        </p:spPr>
      </p:pic>
    </p:spTree>
    <p:extLst>
      <p:ext uri="{BB962C8B-B14F-4D97-AF65-F5344CB8AC3E}">
        <p14:creationId xmlns:p14="http://schemas.microsoft.com/office/powerpoint/2010/main" val="926547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60B61B-2F6A-7568-B7AA-AA99F1EF1ADA}"/>
              </a:ext>
            </a:extLst>
          </p:cNvPr>
          <p:cNvSpPr>
            <a:spLocks noGrp="1"/>
          </p:cNvSpPr>
          <p:nvPr>
            <p:ph type="title"/>
          </p:nvPr>
        </p:nvSpPr>
        <p:spPr/>
        <p:txBody>
          <a:bodyPr/>
          <a:lstStyle/>
          <a:p>
            <a:r>
              <a:rPr lang="de-DE" dirty="0"/>
              <a:t>Materialkunde:</a:t>
            </a:r>
            <a:br>
              <a:rPr lang="de-DE" dirty="0"/>
            </a:br>
            <a:r>
              <a:rPr lang="de-DE" dirty="0">
                <a:solidFill>
                  <a:schemeClr val="accent6">
                    <a:lumMod val="75000"/>
                  </a:schemeClr>
                </a:solidFill>
              </a:rPr>
              <a:t>Eigenschaften</a:t>
            </a:r>
            <a:r>
              <a:rPr lang="de-DE" dirty="0"/>
              <a:t> </a:t>
            </a:r>
            <a:r>
              <a:rPr lang="de-DE" dirty="0">
                <a:solidFill>
                  <a:schemeClr val="accent6">
                    <a:lumMod val="75000"/>
                  </a:schemeClr>
                </a:solidFill>
              </a:rPr>
              <a:t>von</a:t>
            </a:r>
            <a:r>
              <a:rPr lang="de-DE" dirty="0"/>
              <a:t> </a:t>
            </a:r>
            <a:r>
              <a:rPr lang="de-DE" dirty="0">
                <a:solidFill>
                  <a:schemeClr val="accent6">
                    <a:lumMod val="75000"/>
                  </a:schemeClr>
                </a:solidFill>
              </a:rPr>
              <a:t>Aluminium</a:t>
            </a:r>
            <a:endParaRPr lang="de-DE" b="0" dirty="0"/>
          </a:p>
        </p:txBody>
      </p:sp>
      <p:sp>
        <p:nvSpPr>
          <p:cNvPr id="5" name="Foliennummernplatzhalter 4">
            <a:extLst>
              <a:ext uri="{FF2B5EF4-FFF2-40B4-BE49-F238E27FC236}">
                <a16:creationId xmlns:a16="http://schemas.microsoft.com/office/drawing/2014/main" id="{D9EF5E48-A9DE-B7F2-D3D5-AE04F6C59079}"/>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32</a:t>
            </a:fld>
            <a:endParaRPr lang="de-DE" dirty="0"/>
          </a:p>
        </p:txBody>
      </p:sp>
      <p:sp>
        <p:nvSpPr>
          <p:cNvPr id="4" name="Textplatzhalter 3">
            <a:extLst>
              <a:ext uri="{FF2B5EF4-FFF2-40B4-BE49-F238E27FC236}">
                <a16:creationId xmlns:a16="http://schemas.microsoft.com/office/drawing/2014/main" id="{720FA6BA-43E5-81B9-D779-B9CE5B6B2CF3}"/>
              </a:ext>
            </a:extLst>
          </p:cNvPr>
          <p:cNvSpPr>
            <a:spLocks noGrp="1"/>
          </p:cNvSpPr>
          <p:nvPr>
            <p:ph type="body" idx="2"/>
          </p:nvPr>
        </p:nvSpPr>
        <p:spPr>
          <a:xfrm>
            <a:off x="106374" y="1259999"/>
            <a:ext cx="8912051" cy="4977767"/>
          </a:xfrm>
        </p:spPr>
        <p:txBody>
          <a:bodyPr/>
          <a:lstStyle/>
          <a:p>
            <a:pPr marL="285750" indent="-285750"/>
            <a:r>
              <a:rPr lang="de-DE" dirty="0"/>
              <a:t>Dritt-häufigstes Element in der Erdkruste</a:t>
            </a:r>
            <a:endParaRPr lang="en-US" dirty="0"/>
          </a:p>
          <a:p>
            <a:pPr marL="285750" indent="-285750">
              <a:buClr>
                <a:srgbClr val="000000"/>
              </a:buClr>
            </a:pPr>
            <a:r>
              <a:rPr lang="de-DE" dirty="0"/>
              <a:t>Mineral in oxydischer und hydroxydischer Form (Diaspor, Böhmit)</a:t>
            </a:r>
          </a:p>
          <a:p>
            <a:pPr marL="285750" indent="-285750"/>
            <a:r>
              <a:rPr lang="de-DE" dirty="0"/>
              <a:t>Auch als Fluorid (Kryolith)</a:t>
            </a:r>
            <a:br>
              <a:rPr lang="de-DE" dirty="0"/>
            </a:br>
            <a:r>
              <a:rPr lang="de-DE" dirty="0"/>
              <a:t>oder Silikat (Andalusit)</a:t>
            </a:r>
          </a:p>
          <a:p>
            <a:pPr marL="285750" indent="-285750"/>
            <a:r>
              <a:rPr lang="de-DE" dirty="0"/>
              <a:t>Mischungen bilden Bauxit oder</a:t>
            </a:r>
            <a:br>
              <a:rPr lang="de-DE" dirty="0"/>
            </a:br>
            <a:r>
              <a:rPr lang="de-DE" dirty="0"/>
              <a:t>Feldspat (Silikat)</a:t>
            </a:r>
          </a:p>
          <a:p>
            <a:pPr marL="285750" indent="-285750"/>
            <a:r>
              <a:rPr lang="de-DE" dirty="0"/>
              <a:t>Reflektion von ca. 75% des </a:t>
            </a:r>
            <a:br>
              <a:rPr lang="de-DE" dirty="0"/>
            </a:br>
            <a:r>
              <a:rPr lang="de-DE" dirty="0"/>
              <a:t>auftreffenden Lichts und </a:t>
            </a:r>
            <a:br>
              <a:rPr lang="de-DE" dirty="0"/>
            </a:br>
            <a:r>
              <a:rPr lang="de-DE" dirty="0"/>
              <a:t>90% der auftreffenden Wärme</a:t>
            </a:r>
            <a:endParaRPr lang="en-US" dirty="0"/>
          </a:p>
          <a:p>
            <a:pPr marL="285750" indent="-285750"/>
            <a:r>
              <a:rPr lang="de-DE" dirty="0"/>
              <a:t>Leicht zu verarbeiten, weich,</a:t>
            </a:r>
            <a:br>
              <a:rPr lang="de-DE" dirty="0"/>
            </a:br>
            <a:r>
              <a:rPr lang="de-DE" dirty="0"/>
              <a:t>elastisch und stabil</a:t>
            </a:r>
            <a:endParaRPr lang="en-US" dirty="0"/>
          </a:p>
        </p:txBody>
      </p:sp>
      <p:sp>
        <p:nvSpPr>
          <p:cNvPr id="3" name="Untertitel 2">
            <a:extLst>
              <a:ext uri="{FF2B5EF4-FFF2-40B4-BE49-F238E27FC236}">
                <a16:creationId xmlns:a16="http://schemas.microsoft.com/office/drawing/2014/main" id="{0D095FB8-0E88-713D-527E-98A26C0394D9}"/>
              </a:ext>
            </a:extLst>
          </p:cNvPr>
          <p:cNvSpPr>
            <a:spLocks noGrp="1"/>
          </p:cNvSpPr>
          <p:nvPr>
            <p:ph type="subTitle" idx="1"/>
          </p:nvPr>
        </p:nvSpPr>
        <p:spPr/>
        <p:txBody>
          <a:bodyPr/>
          <a:lstStyle/>
          <a:p>
            <a:r>
              <a:rPr lang="de-DE" dirty="0"/>
              <a:t>Quellen: eigene Abbildung nach Statista (2022)</a:t>
            </a:r>
          </a:p>
        </p:txBody>
      </p:sp>
      <p:graphicFrame>
        <p:nvGraphicFramePr>
          <p:cNvPr id="12" name="Diagramm 11">
            <a:extLst>
              <a:ext uri="{FF2B5EF4-FFF2-40B4-BE49-F238E27FC236}">
                <a16:creationId xmlns:a16="http://schemas.microsoft.com/office/drawing/2014/main" id="{94E7676D-2C1E-40A1-B1D7-E830BD678FFD}"/>
              </a:ext>
            </a:extLst>
          </p:cNvPr>
          <p:cNvGraphicFramePr/>
          <p:nvPr>
            <p:extLst>
              <p:ext uri="{D42A27DB-BD31-4B8C-83A1-F6EECF244321}">
                <p14:modId xmlns:p14="http://schemas.microsoft.com/office/powerpoint/2010/main" val="536578064"/>
              </p:ext>
            </p:extLst>
          </p:nvPr>
        </p:nvGraphicFramePr>
        <p:xfrm>
          <a:off x="3354400" y="2173766"/>
          <a:ext cx="57896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70037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892B0-C647-9D81-4AD3-DA3DF3DA0BEB}"/>
              </a:ext>
            </a:extLst>
          </p:cNvPr>
          <p:cNvSpPr>
            <a:spLocks noGrp="1"/>
          </p:cNvSpPr>
          <p:nvPr>
            <p:ph type="title"/>
          </p:nvPr>
        </p:nvSpPr>
        <p:spPr/>
        <p:txBody>
          <a:bodyPr/>
          <a:lstStyle/>
          <a:p>
            <a:r>
              <a:rPr lang="de-DE" dirty="0"/>
              <a:t>Reserven</a:t>
            </a:r>
            <a:br>
              <a:rPr lang="de-DE" dirty="0"/>
            </a:br>
            <a:r>
              <a:rPr lang="de-DE" dirty="0">
                <a:solidFill>
                  <a:schemeClr val="accent6">
                    <a:lumMod val="75000"/>
                  </a:schemeClr>
                </a:solidFill>
              </a:rPr>
              <a:t>Bauxitreserven von Ländern 2021</a:t>
            </a:r>
          </a:p>
        </p:txBody>
      </p:sp>
      <p:sp>
        <p:nvSpPr>
          <p:cNvPr id="3" name="Untertitel 2">
            <a:extLst>
              <a:ext uri="{FF2B5EF4-FFF2-40B4-BE49-F238E27FC236}">
                <a16:creationId xmlns:a16="http://schemas.microsoft.com/office/drawing/2014/main" id="{A840419C-2645-95B1-7725-7B518017F72B}"/>
              </a:ext>
            </a:extLst>
          </p:cNvPr>
          <p:cNvSpPr>
            <a:spLocks noGrp="1"/>
          </p:cNvSpPr>
          <p:nvPr>
            <p:ph type="subTitle" idx="1"/>
          </p:nvPr>
        </p:nvSpPr>
        <p:spPr/>
        <p:txBody>
          <a:bodyPr/>
          <a:lstStyle/>
          <a:p>
            <a:r>
              <a:rPr lang="de-DE" dirty="0"/>
              <a:t>Daten: USGS 2023, BGR 2013, </a:t>
            </a:r>
          </a:p>
        </p:txBody>
      </p:sp>
      <p:sp>
        <p:nvSpPr>
          <p:cNvPr id="11" name="Textplatzhalter 10">
            <a:extLst>
              <a:ext uri="{FF2B5EF4-FFF2-40B4-BE49-F238E27FC236}">
                <a16:creationId xmlns:a16="http://schemas.microsoft.com/office/drawing/2014/main" id="{A9AB5469-622A-3045-8BC2-7528E3F01AB1}"/>
              </a:ext>
            </a:extLst>
          </p:cNvPr>
          <p:cNvSpPr>
            <a:spLocks noGrp="1"/>
          </p:cNvSpPr>
          <p:nvPr>
            <p:ph type="body" idx="2"/>
          </p:nvPr>
        </p:nvSpPr>
        <p:spPr/>
        <p:txBody>
          <a:bodyPr/>
          <a:lstStyle/>
          <a:p>
            <a:pPr>
              <a:spcBef>
                <a:spcPts val="0"/>
              </a:spcBef>
            </a:pPr>
            <a:r>
              <a:rPr lang="de-DE" dirty="0"/>
              <a:t>Die weltweiten Reserven für Aluminiumminerale werden auf </a:t>
            </a:r>
            <a:br>
              <a:rPr lang="de-DE" dirty="0"/>
            </a:br>
            <a:r>
              <a:rPr lang="de-DE" dirty="0"/>
              <a:t>31 Mrd. t geschätzt</a:t>
            </a:r>
          </a:p>
          <a:p>
            <a:pPr>
              <a:spcBef>
                <a:spcPts val="0"/>
              </a:spcBef>
            </a:pPr>
            <a:r>
              <a:rPr lang="de-DE" dirty="0"/>
              <a:t>Reserven sind die nach dem derzeitigen Stand der Technik und der Kosten abbaubaren Rohstoffe</a:t>
            </a:r>
          </a:p>
          <a:p>
            <a:pPr>
              <a:spcBef>
                <a:spcPts val="0"/>
              </a:spcBef>
            </a:pPr>
            <a:r>
              <a:rPr lang="de-DE" dirty="0"/>
              <a:t>Hinzukommen noch die Ressourcen der Aluminiummineralien, die sich auf 55 bis 75 Milliarden Tonnen geschätzt werden</a:t>
            </a:r>
          </a:p>
          <a:p>
            <a:pPr>
              <a:spcBef>
                <a:spcPts val="0"/>
              </a:spcBef>
            </a:pPr>
            <a:r>
              <a:rPr lang="de-DE" dirty="0"/>
              <a:t>Ressourcen sind derzeit noch nicht abbauwürdig</a:t>
            </a:r>
          </a:p>
          <a:p>
            <a:pPr>
              <a:spcBef>
                <a:spcPts val="0"/>
              </a:spcBef>
            </a:pPr>
            <a:r>
              <a:rPr lang="de-DE" dirty="0"/>
              <a:t>Die statische Reichweite beläuft sich derzeit auf ca. 80 Jahre</a:t>
            </a:r>
          </a:p>
          <a:p>
            <a:endParaRPr lang="de-DE" dirty="0"/>
          </a:p>
        </p:txBody>
      </p:sp>
      <p:sp>
        <p:nvSpPr>
          <p:cNvPr id="5" name="Foliennummernplatzhalter 4">
            <a:extLst>
              <a:ext uri="{FF2B5EF4-FFF2-40B4-BE49-F238E27FC236}">
                <a16:creationId xmlns:a16="http://schemas.microsoft.com/office/drawing/2014/main" id="{A9DA5A32-A04C-2832-64CF-35E3293DE71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33</a:t>
            </a:fld>
            <a:endParaRPr lang="de-DE" dirty="0"/>
          </a:p>
        </p:txBody>
      </p:sp>
      <p:graphicFrame>
        <p:nvGraphicFramePr>
          <p:cNvPr id="9" name="Diagramm 8">
            <a:extLst>
              <a:ext uri="{FF2B5EF4-FFF2-40B4-BE49-F238E27FC236}">
                <a16:creationId xmlns:a16="http://schemas.microsoft.com/office/drawing/2014/main" id="{8369A235-9A21-E746-91A9-C67718AFD2BE}"/>
              </a:ext>
            </a:extLst>
          </p:cNvPr>
          <p:cNvGraphicFramePr/>
          <p:nvPr>
            <p:extLst>
              <p:ext uri="{D42A27DB-BD31-4B8C-83A1-F6EECF244321}">
                <p14:modId xmlns:p14="http://schemas.microsoft.com/office/powerpoint/2010/main" val="830052781"/>
              </p:ext>
            </p:extLst>
          </p:nvPr>
        </p:nvGraphicFramePr>
        <p:xfrm>
          <a:off x="0" y="4025900"/>
          <a:ext cx="9018425" cy="2235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feld 11">
            <a:extLst>
              <a:ext uri="{FF2B5EF4-FFF2-40B4-BE49-F238E27FC236}">
                <a16:creationId xmlns:a16="http://schemas.microsoft.com/office/drawing/2014/main" id="{02EAEE4C-1C12-9C4D-A7E4-3836670B9BF3}"/>
              </a:ext>
            </a:extLst>
          </p:cNvPr>
          <p:cNvSpPr txBox="1"/>
          <p:nvPr/>
        </p:nvSpPr>
        <p:spPr>
          <a:xfrm>
            <a:off x="7058031" y="4660900"/>
            <a:ext cx="1787669" cy="369332"/>
          </a:xfrm>
          <a:prstGeom prst="rect">
            <a:avLst/>
          </a:prstGeom>
          <a:noFill/>
        </p:spPr>
        <p:txBody>
          <a:bodyPr wrap="none" rtlCol="0">
            <a:spAutoFit/>
          </a:bodyPr>
          <a:lstStyle/>
          <a:p>
            <a:r>
              <a:rPr lang="de-DE" sz="1800" dirty="0"/>
              <a:t>31.000.000.000</a:t>
            </a:r>
          </a:p>
        </p:txBody>
      </p:sp>
    </p:spTree>
    <p:extLst>
      <p:ext uri="{BB962C8B-B14F-4D97-AF65-F5344CB8AC3E}">
        <p14:creationId xmlns:p14="http://schemas.microsoft.com/office/powerpoint/2010/main" val="2449803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892B0-C647-9D81-4AD3-DA3DF3DA0BEB}"/>
              </a:ext>
            </a:extLst>
          </p:cNvPr>
          <p:cNvSpPr>
            <a:spLocks noGrp="1"/>
          </p:cNvSpPr>
          <p:nvPr>
            <p:ph type="title"/>
          </p:nvPr>
        </p:nvSpPr>
        <p:spPr/>
        <p:txBody>
          <a:bodyPr/>
          <a:lstStyle/>
          <a:p>
            <a:r>
              <a:rPr lang="de-DE" dirty="0"/>
              <a:t>Aluminiumproduktion:</a:t>
            </a:r>
            <a:br>
              <a:rPr lang="de-DE" b="0" dirty="0"/>
            </a:br>
            <a:r>
              <a:rPr lang="de-DE" dirty="0">
                <a:solidFill>
                  <a:schemeClr val="accent6">
                    <a:lumMod val="75000"/>
                  </a:schemeClr>
                </a:solidFill>
              </a:rPr>
              <a:t>Bauxitgewinnung weltweit 2022</a:t>
            </a:r>
          </a:p>
        </p:txBody>
      </p:sp>
      <p:sp>
        <p:nvSpPr>
          <p:cNvPr id="5" name="Foliennummernplatzhalter 4">
            <a:extLst>
              <a:ext uri="{FF2B5EF4-FFF2-40B4-BE49-F238E27FC236}">
                <a16:creationId xmlns:a16="http://schemas.microsoft.com/office/drawing/2014/main" id="{A9DA5A32-A04C-2832-64CF-35E3293DE71F}"/>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34</a:t>
            </a:fld>
            <a:endParaRPr lang="de-DE" dirty="0"/>
          </a:p>
        </p:txBody>
      </p:sp>
      <p:sp>
        <p:nvSpPr>
          <p:cNvPr id="3" name="Untertitel 2">
            <a:extLst>
              <a:ext uri="{FF2B5EF4-FFF2-40B4-BE49-F238E27FC236}">
                <a16:creationId xmlns:a16="http://schemas.microsoft.com/office/drawing/2014/main" id="{A840419C-2645-95B1-7725-7B518017F72B}"/>
              </a:ext>
            </a:extLst>
          </p:cNvPr>
          <p:cNvSpPr>
            <a:spLocks noGrp="1"/>
          </p:cNvSpPr>
          <p:nvPr>
            <p:ph type="subTitle" idx="1"/>
          </p:nvPr>
        </p:nvSpPr>
        <p:spPr/>
        <p:txBody>
          <a:bodyPr/>
          <a:lstStyle/>
          <a:p>
            <a:r>
              <a:rPr lang="de-DE" dirty="0"/>
              <a:t>Eigene Abbildung nach Statista 2023</a:t>
            </a:r>
          </a:p>
        </p:txBody>
      </p:sp>
      <p:graphicFrame>
        <p:nvGraphicFramePr>
          <p:cNvPr id="6" name="Diagramm 5">
            <a:extLst>
              <a:ext uri="{FF2B5EF4-FFF2-40B4-BE49-F238E27FC236}">
                <a16:creationId xmlns:a16="http://schemas.microsoft.com/office/drawing/2014/main" id="{F6D4FD9A-7467-E845-A92D-8A5E0F426DFE}"/>
              </a:ext>
            </a:extLst>
          </p:cNvPr>
          <p:cNvGraphicFramePr/>
          <p:nvPr>
            <p:extLst>
              <p:ext uri="{D42A27DB-BD31-4B8C-83A1-F6EECF244321}">
                <p14:modId xmlns:p14="http://schemas.microsoft.com/office/powerpoint/2010/main" val="2295863968"/>
              </p:ext>
            </p:extLst>
          </p:nvPr>
        </p:nvGraphicFramePr>
        <p:xfrm>
          <a:off x="4008120" y="2382483"/>
          <a:ext cx="4876800" cy="4064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m 6">
            <a:extLst>
              <a:ext uri="{FF2B5EF4-FFF2-40B4-BE49-F238E27FC236}">
                <a16:creationId xmlns:a16="http://schemas.microsoft.com/office/drawing/2014/main" id="{37F5BABA-0B54-AB4D-80D8-C7945B60F5C9}"/>
              </a:ext>
            </a:extLst>
          </p:cNvPr>
          <p:cNvGraphicFramePr/>
          <p:nvPr>
            <p:extLst>
              <p:ext uri="{D42A27DB-BD31-4B8C-83A1-F6EECF244321}">
                <p14:modId xmlns:p14="http://schemas.microsoft.com/office/powerpoint/2010/main" val="1919220719"/>
              </p:ext>
            </p:extLst>
          </p:nvPr>
        </p:nvGraphicFramePr>
        <p:xfrm>
          <a:off x="106375" y="2382483"/>
          <a:ext cx="4468625" cy="40640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feld 7">
            <a:extLst>
              <a:ext uri="{FF2B5EF4-FFF2-40B4-BE49-F238E27FC236}">
                <a16:creationId xmlns:a16="http://schemas.microsoft.com/office/drawing/2014/main" id="{C1F1A8A7-47AA-1947-8FD3-2CD4A7BB5710}"/>
              </a:ext>
            </a:extLst>
          </p:cNvPr>
          <p:cNvSpPr txBox="1"/>
          <p:nvPr/>
        </p:nvSpPr>
        <p:spPr>
          <a:xfrm>
            <a:off x="22306" y="1190395"/>
            <a:ext cx="9121694" cy="1477328"/>
          </a:xfrm>
          <a:prstGeom prst="rect">
            <a:avLst/>
          </a:prstGeom>
          <a:noFill/>
        </p:spPr>
        <p:txBody>
          <a:bodyPr wrap="square" rtlCol="0">
            <a:spAutoFit/>
          </a:bodyPr>
          <a:lstStyle/>
          <a:p>
            <a:pPr marL="285750" indent="-285750">
              <a:buFont typeface="Arial" panose="020B0604020202020204" pitchFamily="34" charset="0"/>
              <a:buChar char="•"/>
            </a:pPr>
            <a:r>
              <a:rPr lang="de-DE" sz="1800" dirty="0"/>
              <a:t>Die weltweite Produktion von Bauxit wird in 2022 auf 380 Mio. t geschätzt</a:t>
            </a:r>
          </a:p>
          <a:p>
            <a:pPr marL="285750" indent="-285750">
              <a:buFont typeface="Arial" panose="020B0604020202020204" pitchFamily="34" charset="0"/>
              <a:buChar char="•"/>
            </a:pPr>
            <a:r>
              <a:rPr lang="de-DE" sz="1800" dirty="0"/>
              <a:t>Australien (26%), China (24%) und Guinea (23%) dominieren mit 73% der Förderung</a:t>
            </a:r>
          </a:p>
          <a:p>
            <a:pPr marL="285750" indent="-285750">
              <a:buFont typeface="Arial" panose="020B0604020202020204" pitchFamily="34" charset="0"/>
              <a:buChar char="•"/>
            </a:pPr>
            <a:r>
              <a:rPr lang="de-DE" sz="1800" dirty="0"/>
              <a:t>Die weltweite Hüttenproduktion von Aluminium belief sich in 2022 auf 69 Mio. t, </a:t>
            </a:r>
            <a:br>
              <a:rPr lang="de-DE" sz="1800" dirty="0"/>
            </a:br>
            <a:r>
              <a:rPr lang="de-DE" sz="1800" dirty="0"/>
              <a:t>China hat hierbei einen Anteil von 58%</a:t>
            </a:r>
          </a:p>
          <a:p>
            <a:pPr marL="285750" indent="-285750">
              <a:buFont typeface="Arial" panose="020B0604020202020204" pitchFamily="34" charset="0"/>
              <a:buChar char="•"/>
            </a:pPr>
            <a:r>
              <a:rPr lang="de-DE" sz="1800" dirty="0"/>
              <a:t>In Deutschland wurden 900.000 t (2021) bzw. 750.000 (2022) Aluminium hergestellt.</a:t>
            </a:r>
          </a:p>
        </p:txBody>
      </p:sp>
    </p:spTree>
    <p:extLst>
      <p:ext uri="{BB962C8B-B14F-4D97-AF65-F5344CB8AC3E}">
        <p14:creationId xmlns:p14="http://schemas.microsoft.com/office/powerpoint/2010/main" val="3635117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Al-Produktion:</a:t>
            </a:r>
            <a:br>
              <a:rPr lang="de-DE" dirty="0"/>
            </a:br>
            <a:r>
              <a:rPr lang="de-DE" dirty="0">
                <a:solidFill>
                  <a:schemeClr val="accent6">
                    <a:lumMod val="75000"/>
                  </a:schemeClr>
                </a:solidFill>
              </a:rPr>
              <a:t>Aluminium in Deutschland</a:t>
            </a:r>
          </a:p>
        </p:txBody>
      </p:sp>
      <p:sp>
        <p:nvSpPr>
          <p:cNvPr id="3" name="Untertitel 2"/>
          <p:cNvSpPr>
            <a:spLocks noGrp="1"/>
          </p:cNvSpPr>
          <p:nvPr>
            <p:ph type="subTitle" idx="1"/>
          </p:nvPr>
        </p:nvSpPr>
        <p:spPr/>
        <p:txBody>
          <a:bodyPr/>
          <a:lstStyle/>
          <a:p>
            <a:r>
              <a:rPr lang="de-DE" dirty="0"/>
              <a:t>Bild: Eigene Graphik nach BGR 2022</a:t>
            </a:r>
          </a:p>
        </p:txBody>
      </p:sp>
      <p:sp>
        <p:nvSpPr>
          <p:cNvPr id="4" name="Textplatzhalter 3"/>
          <p:cNvSpPr>
            <a:spLocks noGrp="1"/>
          </p:cNvSpPr>
          <p:nvPr>
            <p:ph type="body" idx="2"/>
          </p:nvPr>
        </p:nvSpPr>
        <p:spPr>
          <a:xfrm>
            <a:off x="106374" y="1260000"/>
            <a:ext cx="5145777" cy="4970678"/>
          </a:xfrm>
        </p:spPr>
        <p:txBody>
          <a:bodyPr/>
          <a:lstStyle/>
          <a:p>
            <a:pPr marL="0">
              <a:spcBef>
                <a:spcPts val="0"/>
              </a:spcBef>
            </a:pPr>
            <a:r>
              <a:rPr lang="de-DE" dirty="0"/>
              <a:t>Al-Produktion in Deutschland (2019)</a:t>
            </a:r>
          </a:p>
          <a:p>
            <a:pPr marL="457200" lvl="2">
              <a:spcBef>
                <a:spcPts val="0"/>
              </a:spcBef>
            </a:pPr>
            <a:r>
              <a:rPr lang="de-DE" dirty="0"/>
              <a:t>Al aus Erz-Import: 508.000 t</a:t>
            </a:r>
          </a:p>
          <a:p>
            <a:pPr marL="457200" lvl="2">
              <a:spcBef>
                <a:spcPts val="0"/>
              </a:spcBef>
            </a:pPr>
            <a:r>
              <a:rPr lang="de-DE" dirty="0"/>
              <a:t>Al aus Sekundärmaterial: 692.000 t</a:t>
            </a:r>
          </a:p>
          <a:p>
            <a:pPr marL="0">
              <a:spcBef>
                <a:spcPts val="0"/>
              </a:spcBef>
            </a:pPr>
            <a:r>
              <a:rPr lang="de-DE" dirty="0"/>
              <a:t>Al-Import: 1.377.000 t</a:t>
            </a:r>
          </a:p>
          <a:p>
            <a:pPr marL="0">
              <a:spcBef>
                <a:spcPts val="0"/>
              </a:spcBef>
            </a:pPr>
            <a:r>
              <a:rPr lang="de-DE" dirty="0"/>
              <a:t>Halbzeugproduktion: 2.577.000 t</a:t>
            </a:r>
          </a:p>
          <a:p>
            <a:pPr marL="457200" lvl="2">
              <a:spcBef>
                <a:spcPts val="0"/>
              </a:spcBef>
            </a:pPr>
            <a:r>
              <a:rPr lang="de-DE" dirty="0"/>
              <a:t>Gussproduktion: 996.000</a:t>
            </a:r>
          </a:p>
          <a:p>
            <a:pPr marL="457200" lvl="2">
              <a:spcBef>
                <a:spcPts val="0"/>
              </a:spcBef>
            </a:pPr>
            <a:r>
              <a:rPr lang="de-DE" dirty="0"/>
              <a:t>Folien &amp; dünne Bänder: 278.000 t</a:t>
            </a:r>
          </a:p>
          <a:p>
            <a:pPr marL="457200" lvl="2">
              <a:spcBef>
                <a:spcPts val="0"/>
              </a:spcBef>
            </a:pPr>
            <a:r>
              <a:rPr lang="de-DE" dirty="0"/>
              <a:t>Tuben &amp; Dosen: 43.000 t</a:t>
            </a:r>
          </a:p>
          <a:p>
            <a:pPr marL="457200" lvl="2">
              <a:spcBef>
                <a:spcPts val="0"/>
              </a:spcBef>
            </a:pPr>
            <a:r>
              <a:rPr lang="de-DE" dirty="0"/>
              <a:t>Metallpulver: 33.000 t</a:t>
            </a:r>
          </a:p>
          <a:p>
            <a:pPr marL="0">
              <a:spcBef>
                <a:spcPts val="0"/>
              </a:spcBef>
            </a:pPr>
            <a:r>
              <a:rPr lang="de-DE" sz="2600" dirty="0"/>
              <a:t>Umsatz:</a:t>
            </a:r>
          </a:p>
          <a:p>
            <a:pPr marL="457200" lvl="2">
              <a:spcBef>
                <a:spcPts val="0"/>
              </a:spcBef>
            </a:pPr>
            <a:r>
              <a:rPr lang="de-DE" dirty="0"/>
              <a:t>Erzeugung: ca. 13 Mrd. €</a:t>
            </a:r>
          </a:p>
          <a:p>
            <a:pPr marL="457200" lvl="2">
              <a:spcBef>
                <a:spcPts val="0"/>
              </a:spcBef>
            </a:pPr>
            <a:r>
              <a:rPr lang="de-DE" dirty="0"/>
              <a:t>Verarbeitung: ca. 1,4 Mrd. €</a:t>
            </a:r>
          </a:p>
          <a:p>
            <a:pPr marL="0">
              <a:spcBef>
                <a:spcPts val="0"/>
              </a:spcBef>
            </a:pPr>
            <a:r>
              <a:rPr lang="de-DE" sz="2600" dirty="0"/>
              <a:t>Beschäftigte: ca. 40.000</a:t>
            </a:r>
          </a:p>
          <a:p>
            <a:endParaRPr lang="de-DE" sz="2600" dirty="0"/>
          </a:p>
        </p:txBody>
      </p:sp>
      <p:sp>
        <p:nvSpPr>
          <p:cNvPr id="5" name="Foliennummernplatzhalt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tr-TR" smtClean="0"/>
              <a:t>35</a:t>
            </a:fld>
            <a:endParaRPr lang="tr-TR" dirty="0"/>
          </a:p>
        </p:txBody>
      </p:sp>
      <p:graphicFrame>
        <p:nvGraphicFramePr>
          <p:cNvPr id="8" name="Diagramm 7">
            <a:extLst>
              <a:ext uri="{FF2B5EF4-FFF2-40B4-BE49-F238E27FC236}">
                <a16:creationId xmlns:a16="http://schemas.microsoft.com/office/drawing/2014/main" id="{BDBF7905-AAC9-A345-B6DF-ECD0BFD3708E}"/>
              </a:ext>
            </a:extLst>
          </p:cNvPr>
          <p:cNvGraphicFramePr/>
          <p:nvPr>
            <p:extLst>
              <p:ext uri="{D42A27DB-BD31-4B8C-83A1-F6EECF244321}">
                <p14:modId xmlns:p14="http://schemas.microsoft.com/office/powerpoint/2010/main" val="557444889"/>
              </p:ext>
            </p:extLst>
          </p:nvPr>
        </p:nvGraphicFramePr>
        <p:xfrm>
          <a:off x="5102863" y="2182654"/>
          <a:ext cx="3648862"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feld 8">
            <a:extLst>
              <a:ext uri="{FF2B5EF4-FFF2-40B4-BE49-F238E27FC236}">
                <a16:creationId xmlns:a16="http://schemas.microsoft.com/office/drawing/2014/main" id="{98B4AC25-6264-B749-A550-185100DB5804}"/>
              </a:ext>
            </a:extLst>
          </p:cNvPr>
          <p:cNvSpPr txBox="1"/>
          <p:nvPr/>
        </p:nvSpPr>
        <p:spPr>
          <a:xfrm>
            <a:off x="5102863" y="1432793"/>
            <a:ext cx="3843325" cy="707886"/>
          </a:xfrm>
          <a:prstGeom prst="rect">
            <a:avLst/>
          </a:prstGeom>
          <a:noFill/>
        </p:spPr>
        <p:txBody>
          <a:bodyPr wrap="square" rtlCol="0">
            <a:spAutoFit/>
          </a:bodyPr>
          <a:lstStyle/>
          <a:p>
            <a:r>
              <a:rPr lang="de-DE" sz="2000" dirty="0"/>
              <a:t>Die Gesamtnettoimporte für Al in allen Formen ist ca. 5.4 Mio. t</a:t>
            </a:r>
          </a:p>
        </p:txBody>
      </p:sp>
    </p:spTree>
    <p:extLst>
      <p:ext uri="{BB962C8B-B14F-4D97-AF65-F5344CB8AC3E}">
        <p14:creationId xmlns:p14="http://schemas.microsoft.com/office/powerpoint/2010/main" val="518596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54E4C8-08B1-921D-C2B1-CE725E6A9D20}"/>
              </a:ext>
            </a:extLst>
          </p:cNvPr>
          <p:cNvSpPr>
            <a:spLocks noGrp="1"/>
          </p:cNvSpPr>
          <p:nvPr>
            <p:ph type="title"/>
          </p:nvPr>
        </p:nvSpPr>
        <p:spPr/>
        <p:txBody>
          <a:bodyPr/>
          <a:lstStyle/>
          <a:p>
            <a:r>
              <a:rPr lang="de-DE" dirty="0"/>
              <a:t>Al-Produktion und Verwendung:</a:t>
            </a:r>
            <a:br>
              <a:rPr lang="de-DE" dirty="0"/>
            </a:br>
            <a:r>
              <a:rPr lang="de-DE" dirty="0">
                <a:solidFill>
                  <a:schemeClr val="accent6">
                    <a:lumMod val="75000"/>
                  </a:schemeClr>
                </a:solidFill>
              </a:rPr>
              <a:t>Aluminiumverwendung</a:t>
            </a:r>
          </a:p>
        </p:txBody>
      </p:sp>
      <p:sp>
        <p:nvSpPr>
          <p:cNvPr id="5" name="Foliennummernplatzhalter 4">
            <a:extLst>
              <a:ext uri="{FF2B5EF4-FFF2-40B4-BE49-F238E27FC236}">
                <a16:creationId xmlns:a16="http://schemas.microsoft.com/office/drawing/2014/main" id="{63FA7B57-C59C-A6F4-A999-80F5E0E8EA52}"/>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36</a:t>
            </a:fld>
            <a:endParaRPr lang="de-DE" dirty="0"/>
          </a:p>
        </p:txBody>
      </p:sp>
      <p:sp>
        <p:nvSpPr>
          <p:cNvPr id="3" name="Untertitel 2">
            <a:extLst>
              <a:ext uri="{FF2B5EF4-FFF2-40B4-BE49-F238E27FC236}">
                <a16:creationId xmlns:a16="http://schemas.microsoft.com/office/drawing/2014/main" id="{05F40E65-09E1-258A-5831-ACD9DA6D6D9E}"/>
              </a:ext>
            </a:extLst>
          </p:cNvPr>
          <p:cNvSpPr>
            <a:spLocks noGrp="1"/>
          </p:cNvSpPr>
          <p:nvPr>
            <p:ph type="subTitle" idx="1"/>
          </p:nvPr>
        </p:nvSpPr>
        <p:spPr/>
        <p:txBody>
          <a:bodyPr/>
          <a:lstStyle/>
          <a:p>
            <a:r>
              <a:rPr lang="en-US" dirty="0" err="1"/>
              <a:t>Quellen</a:t>
            </a:r>
            <a:r>
              <a:rPr lang="en-US" dirty="0"/>
              <a:t>: Statista 2023; Ostermann/Wikimedia 2014 (Bild)</a:t>
            </a:r>
          </a:p>
        </p:txBody>
      </p:sp>
      <p:sp>
        <p:nvSpPr>
          <p:cNvPr id="11" name="Textfeld 10">
            <a:extLst>
              <a:ext uri="{FF2B5EF4-FFF2-40B4-BE49-F238E27FC236}">
                <a16:creationId xmlns:a16="http://schemas.microsoft.com/office/drawing/2014/main" id="{4C66110D-2ADA-8A01-29AD-AF72F4FF6B18}"/>
              </a:ext>
            </a:extLst>
          </p:cNvPr>
          <p:cNvSpPr txBox="1"/>
          <p:nvPr/>
        </p:nvSpPr>
        <p:spPr>
          <a:xfrm>
            <a:off x="4935437" y="1367840"/>
            <a:ext cx="408298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e-DE" sz="1800" dirty="0"/>
              <a:t>Imperial War Museum North (Manchester) hat Dach- und Wandverkleidungen aus Aluminium</a:t>
            </a:r>
          </a:p>
        </p:txBody>
      </p:sp>
      <p:pic>
        <p:nvPicPr>
          <p:cNvPr id="6" name="Grafik 6" descr="Ein Bild, das Himmel, draußen enthält.&#10;&#10;Beschreibung automatisch generiert.">
            <a:extLst>
              <a:ext uri="{FF2B5EF4-FFF2-40B4-BE49-F238E27FC236}">
                <a16:creationId xmlns:a16="http://schemas.microsoft.com/office/drawing/2014/main" id="{D441586D-7FF1-458B-0979-35A26394E961}"/>
              </a:ext>
            </a:extLst>
          </p:cNvPr>
          <p:cNvPicPr>
            <a:picLocks noChangeAspect="1"/>
          </p:cNvPicPr>
          <p:nvPr/>
        </p:nvPicPr>
        <p:blipFill>
          <a:blip r:embed="rId3"/>
          <a:stretch>
            <a:fillRect/>
          </a:stretch>
        </p:blipFill>
        <p:spPr>
          <a:xfrm>
            <a:off x="4781796" y="2589798"/>
            <a:ext cx="4291911" cy="3239502"/>
          </a:xfrm>
          <a:prstGeom prst="rect">
            <a:avLst/>
          </a:prstGeom>
        </p:spPr>
      </p:pic>
      <p:graphicFrame>
        <p:nvGraphicFramePr>
          <p:cNvPr id="10" name="Diagrammplatzhalter 6"/>
          <p:cNvGraphicFramePr>
            <a:graphicFrameLocks/>
          </p:cNvGraphicFramePr>
          <p:nvPr>
            <p:extLst>
              <p:ext uri="{D42A27DB-BD31-4B8C-83A1-F6EECF244321}">
                <p14:modId xmlns:p14="http://schemas.microsoft.com/office/powerpoint/2010/main" val="2184389516"/>
              </p:ext>
            </p:extLst>
          </p:nvPr>
        </p:nvGraphicFramePr>
        <p:xfrm>
          <a:off x="432046" y="1252847"/>
          <a:ext cx="4349750" cy="4970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mplatzhalter 6">
            <a:extLst>
              <a:ext uri="{FF2B5EF4-FFF2-40B4-BE49-F238E27FC236}">
                <a16:creationId xmlns:a16="http://schemas.microsoft.com/office/drawing/2014/main" id="{7D46837F-D15A-09A9-5D06-116EA1C22ADC}"/>
              </a:ext>
            </a:extLst>
          </p:cNvPr>
          <p:cNvGraphicFramePr>
            <a:graphicFrameLocks/>
          </p:cNvGraphicFramePr>
          <p:nvPr>
            <p:extLst>
              <p:ext uri="{D42A27DB-BD31-4B8C-83A1-F6EECF244321}">
                <p14:modId xmlns:p14="http://schemas.microsoft.com/office/powerpoint/2010/main" val="2258366094"/>
              </p:ext>
            </p:extLst>
          </p:nvPr>
        </p:nvGraphicFramePr>
        <p:xfrm>
          <a:off x="222250" y="1335204"/>
          <a:ext cx="4349750" cy="49704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86417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Aluminiumproduktion:</a:t>
            </a:r>
            <a:br>
              <a:rPr lang="de-DE" b="0" dirty="0"/>
            </a:br>
            <a:r>
              <a:rPr lang="de-DE" b="0" dirty="0">
                <a:solidFill>
                  <a:schemeClr val="accent6">
                    <a:lumMod val="75000"/>
                  </a:schemeClr>
                </a:solidFill>
              </a:rPr>
              <a:t>E</a:t>
            </a:r>
            <a:r>
              <a:rPr lang="de-DE" dirty="0">
                <a:solidFill>
                  <a:schemeClr val="accent6">
                    <a:lumMod val="75000"/>
                  </a:schemeClr>
                </a:solidFill>
              </a:rPr>
              <a:t>ntwicklung der globalen Aluminiumproduktion</a:t>
            </a:r>
            <a:br>
              <a:rPr lang="de-DE" dirty="0"/>
            </a:br>
            <a:endParaRPr lang="de-DE" dirty="0"/>
          </a:p>
        </p:txBody>
      </p:sp>
      <p:sp>
        <p:nvSpPr>
          <p:cNvPr id="3" name="Foliennummernplatzhalter 2"/>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37</a:t>
            </a:fld>
            <a:endParaRPr lang="de-DE" dirty="0"/>
          </a:p>
        </p:txBody>
      </p:sp>
      <p:sp>
        <p:nvSpPr>
          <p:cNvPr id="5" name="Untertitel 4"/>
          <p:cNvSpPr>
            <a:spLocks noGrp="1"/>
          </p:cNvSpPr>
          <p:nvPr>
            <p:ph type="subTitle" idx="1"/>
          </p:nvPr>
        </p:nvSpPr>
        <p:spPr/>
        <p:txBody>
          <a:bodyPr/>
          <a:lstStyle/>
          <a:p>
            <a:r>
              <a:rPr lang="de-DE" dirty="0"/>
              <a:t>Eigene Darstellung nach Aluinfo.de</a:t>
            </a:r>
          </a:p>
        </p:txBody>
      </p:sp>
      <p:graphicFrame>
        <p:nvGraphicFramePr>
          <p:cNvPr id="12" name="Diagramm 11">
            <a:extLst>
              <a:ext uri="{FF2B5EF4-FFF2-40B4-BE49-F238E27FC236}">
                <a16:creationId xmlns:a16="http://schemas.microsoft.com/office/drawing/2014/main" id="{409BB971-217F-67B1-8886-1B896B134206}"/>
              </a:ext>
            </a:extLst>
          </p:cNvPr>
          <p:cNvGraphicFramePr/>
          <p:nvPr>
            <p:extLst>
              <p:ext uri="{D42A27DB-BD31-4B8C-83A1-F6EECF244321}">
                <p14:modId xmlns:p14="http://schemas.microsoft.com/office/powerpoint/2010/main" val="4182999034"/>
              </p:ext>
            </p:extLst>
          </p:nvPr>
        </p:nvGraphicFramePr>
        <p:xfrm>
          <a:off x="0" y="2723685"/>
          <a:ext cx="9144000" cy="363577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feld 3">
            <a:extLst>
              <a:ext uri="{FF2B5EF4-FFF2-40B4-BE49-F238E27FC236}">
                <a16:creationId xmlns:a16="http://schemas.microsoft.com/office/drawing/2014/main" id="{E346E4D9-853B-4C46-9973-9D8CC96B07F5}"/>
              </a:ext>
            </a:extLst>
          </p:cNvPr>
          <p:cNvSpPr txBox="1"/>
          <p:nvPr/>
        </p:nvSpPr>
        <p:spPr>
          <a:xfrm>
            <a:off x="106375" y="1186056"/>
            <a:ext cx="9037625" cy="1631216"/>
          </a:xfrm>
          <a:prstGeom prst="rect">
            <a:avLst/>
          </a:prstGeom>
          <a:noFill/>
        </p:spPr>
        <p:txBody>
          <a:bodyPr wrap="square" rtlCol="0">
            <a:spAutoFit/>
          </a:bodyPr>
          <a:lstStyle/>
          <a:p>
            <a:pPr marL="187325" indent="-176213">
              <a:buFont typeface="Arial" panose="020B0604020202020204" pitchFamily="34" charset="0"/>
              <a:buChar char="•"/>
            </a:pPr>
            <a:r>
              <a:rPr lang="de-DE" sz="2000" dirty="0"/>
              <a:t>Aluminium lässt sich gut separieren und recyceln</a:t>
            </a:r>
          </a:p>
          <a:p>
            <a:pPr marL="187325" indent="-176213">
              <a:buFont typeface="Arial" panose="020B0604020202020204" pitchFamily="34" charset="0"/>
              <a:buChar char="•"/>
            </a:pPr>
            <a:r>
              <a:rPr lang="de-DE" sz="2000" dirty="0"/>
              <a:t>Sekundärmaterial hat einen hohen Wert</a:t>
            </a:r>
          </a:p>
          <a:p>
            <a:pPr marL="187325" indent="-176213">
              <a:buFont typeface="Arial" panose="020B0604020202020204" pitchFamily="34" charset="0"/>
              <a:buChar char="•"/>
            </a:pPr>
            <a:r>
              <a:rPr lang="de-DE" sz="2000" dirty="0"/>
              <a:t>Verhüttung und Elektrolyse werden eingespart</a:t>
            </a:r>
          </a:p>
          <a:p>
            <a:pPr marL="187325" indent="-176213">
              <a:buFont typeface="Arial" panose="020B0604020202020204" pitchFamily="34" charset="0"/>
              <a:buChar char="•"/>
            </a:pPr>
            <a:r>
              <a:rPr lang="de-DE" sz="2000" dirty="0"/>
              <a:t>Der Anteil an Sekundärmaterialien betrug 21 bis 23% (2015/2018)</a:t>
            </a:r>
          </a:p>
          <a:p>
            <a:pPr marL="187325" indent="-176213">
              <a:buFont typeface="Arial" panose="020B0604020202020204" pitchFamily="34" charset="0"/>
              <a:buChar char="•"/>
            </a:pPr>
            <a:r>
              <a:rPr lang="de-DE" sz="2000" dirty="0"/>
              <a:t>Die weltweite Produktion stieg 2010 von 40 </a:t>
            </a:r>
            <a:r>
              <a:rPr lang="de-DE" sz="2000" dirty="0" err="1"/>
              <a:t>Mio.t</a:t>
            </a:r>
            <a:r>
              <a:rPr lang="de-DE" sz="2000" dirty="0"/>
              <a:t> auf 69 </a:t>
            </a:r>
            <a:r>
              <a:rPr lang="de-DE" sz="2000" dirty="0" err="1"/>
              <a:t>Mio.t</a:t>
            </a:r>
            <a:r>
              <a:rPr lang="de-DE" sz="2000" dirty="0"/>
              <a:t> (2022): +75%</a:t>
            </a:r>
          </a:p>
        </p:txBody>
      </p:sp>
    </p:spTree>
    <p:extLst>
      <p:ext uri="{BB962C8B-B14F-4D97-AF65-F5344CB8AC3E}">
        <p14:creationId xmlns:p14="http://schemas.microsoft.com/office/powerpoint/2010/main" val="22075810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695D9E-87E6-00DD-A9DD-3A8C5C7A5078}"/>
              </a:ext>
            </a:extLst>
          </p:cNvPr>
          <p:cNvSpPr>
            <a:spLocks noGrp="1"/>
          </p:cNvSpPr>
          <p:nvPr>
            <p:ph type="title"/>
          </p:nvPr>
        </p:nvSpPr>
        <p:spPr/>
        <p:txBody>
          <a:bodyPr/>
          <a:lstStyle/>
          <a:p>
            <a:r>
              <a:rPr lang="de-DE" dirty="0"/>
              <a:t>Wertschöpfungsketten	</a:t>
            </a:r>
            <a:br>
              <a:rPr lang="de-DE" dirty="0"/>
            </a:br>
            <a:r>
              <a:rPr lang="de-DE" dirty="0">
                <a:solidFill>
                  <a:schemeClr val="accent6">
                    <a:lumMod val="75000"/>
                  </a:schemeClr>
                </a:solidFill>
              </a:rPr>
              <a:t>Vergleich der Recyclinganteile</a:t>
            </a:r>
          </a:p>
        </p:txBody>
      </p:sp>
      <p:sp>
        <p:nvSpPr>
          <p:cNvPr id="3" name="Untertitel 2">
            <a:extLst>
              <a:ext uri="{FF2B5EF4-FFF2-40B4-BE49-F238E27FC236}">
                <a16:creationId xmlns:a16="http://schemas.microsoft.com/office/drawing/2014/main" id="{4A4DFBF1-AC41-0E45-5F62-6179BB331091}"/>
              </a:ext>
            </a:extLst>
          </p:cNvPr>
          <p:cNvSpPr>
            <a:spLocks noGrp="1"/>
          </p:cNvSpPr>
          <p:nvPr>
            <p:ph type="subTitle" idx="1"/>
          </p:nvPr>
        </p:nvSpPr>
        <p:spPr/>
        <p:txBody>
          <a:bodyPr/>
          <a:lstStyle/>
          <a:p>
            <a:r>
              <a:rPr lang="de-DE" dirty="0"/>
              <a:t>Quellen: und BGR 2021</a:t>
            </a:r>
          </a:p>
        </p:txBody>
      </p:sp>
      <p:sp>
        <p:nvSpPr>
          <p:cNvPr id="5" name="Foliennummernplatzhalter 4">
            <a:extLst>
              <a:ext uri="{FF2B5EF4-FFF2-40B4-BE49-F238E27FC236}">
                <a16:creationId xmlns:a16="http://schemas.microsoft.com/office/drawing/2014/main" id="{C3687BD2-F8D0-6064-A8C7-47FCFDF7E1E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38</a:t>
            </a:fld>
            <a:endParaRPr lang="de-DE" dirty="0"/>
          </a:p>
        </p:txBody>
      </p:sp>
      <p:pic>
        <p:nvPicPr>
          <p:cNvPr id="7" name="Grafik 6">
            <a:extLst>
              <a:ext uri="{FF2B5EF4-FFF2-40B4-BE49-F238E27FC236}">
                <a16:creationId xmlns:a16="http://schemas.microsoft.com/office/drawing/2014/main" id="{3007270A-A56F-E433-580F-925C51A9CF85}"/>
              </a:ext>
            </a:extLst>
          </p:cNvPr>
          <p:cNvPicPr>
            <a:picLocks noChangeAspect="1"/>
          </p:cNvPicPr>
          <p:nvPr/>
        </p:nvPicPr>
        <p:blipFill rotWithShape="1">
          <a:blip r:embed="rId3" cstate="print">
            <a:clrChange>
              <a:clrFrom>
                <a:srgbClr val="E9E9E9"/>
              </a:clrFrom>
              <a:clrTo>
                <a:srgbClr val="E9E9E9">
                  <a:alpha val="0"/>
                </a:srgbClr>
              </a:clrTo>
            </a:clrChange>
            <a:extLst>
              <a:ext uri="{28A0092B-C50C-407E-A947-70E740481C1C}">
                <a14:useLocalDpi xmlns:a14="http://schemas.microsoft.com/office/drawing/2010/main"/>
              </a:ext>
            </a:extLst>
          </a:blip>
          <a:srcRect/>
          <a:stretch/>
        </p:blipFill>
        <p:spPr>
          <a:xfrm>
            <a:off x="272374" y="1313235"/>
            <a:ext cx="8328628" cy="5074790"/>
          </a:xfrm>
          <a:prstGeom prst="rect">
            <a:avLst/>
          </a:prstGeom>
          <a:ln>
            <a:solidFill>
              <a:schemeClr val="accent3">
                <a:lumMod val="60000"/>
                <a:lumOff val="40000"/>
              </a:schemeClr>
            </a:solidFill>
          </a:ln>
        </p:spPr>
      </p:pic>
      <p:sp>
        <p:nvSpPr>
          <p:cNvPr id="4" name="Textfeld 3">
            <a:extLst>
              <a:ext uri="{FF2B5EF4-FFF2-40B4-BE49-F238E27FC236}">
                <a16:creationId xmlns:a16="http://schemas.microsoft.com/office/drawing/2014/main" id="{8CB1B9D0-6809-D244-88C5-CE3D5B970A12}"/>
              </a:ext>
            </a:extLst>
          </p:cNvPr>
          <p:cNvSpPr txBox="1"/>
          <p:nvPr/>
        </p:nvSpPr>
        <p:spPr>
          <a:xfrm>
            <a:off x="2403403" y="1311810"/>
            <a:ext cx="6197599" cy="707886"/>
          </a:xfrm>
          <a:prstGeom prst="rect">
            <a:avLst/>
          </a:prstGeom>
          <a:noFill/>
        </p:spPr>
        <p:txBody>
          <a:bodyPr wrap="square" rtlCol="0">
            <a:spAutoFit/>
          </a:bodyPr>
          <a:lstStyle/>
          <a:p>
            <a:r>
              <a:rPr lang="de-DE" sz="2000" dirty="0"/>
              <a:t>1 t Aluminiumschrott spart 8 t Bauxit, 4 t Rotschlamm und 14.000 kWh Energie ein.</a:t>
            </a:r>
          </a:p>
        </p:txBody>
      </p:sp>
      <p:sp>
        <p:nvSpPr>
          <p:cNvPr id="8" name="Textfeld 7">
            <a:extLst>
              <a:ext uri="{FF2B5EF4-FFF2-40B4-BE49-F238E27FC236}">
                <a16:creationId xmlns:a16="http://schemas.microsoft.com/office/drawing/2014/main" id="{151CC876-9B81-1B46-90F7-B4B972E7A2C5}"/>
              </a:ext>
            </a:extLst>
          </p:cNvPr>
          <p:cNvSpPr txBox="1"/>
          <p:nvPr/>
        </p:nvSpPr>
        <p:spPr>
          <a:xfrm>
            <a:off x="1473200" y="3849917"/>
            <a:ext cx="7239000" cy="1938992"/>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de-DE" sz="2000" dirty="0"/>
              <a:t>RC Recycling Content: Anteil Sekundärmaterial an neuem Material (Nachteil: Es wird nur das erfasste auch zur Quote herangezogen). Aluminium: RC 32-36% (global)</a:t>
            </a:r>
          </a:p>
          <a:p>
            <a:pPr marL="342900" indent="-342900">
              <a:buFont typeface="Arial" panose="020B0604020202020204" pitchFamily="34" charset="0"/>
              <a:buChar char="•"/>
            </a:pPr>
            <a:r>
              <a:rPr lang="de-DE" sz="2000" dirty="0"/>
              <a:t>EoL End-of-Life: Anteil des rückgewonnen Materials an der Menge des ausgeschiedenen Materials. EoL 42-70% (global)</a:t>
            </a:r>
          </a:p>
        </p:txBody>
      </p:sp>
      <p:sp>
        <p:nvSpPr>
          <p:cNvPr id="6" name="Textfeld 5">
            <a:extLst>
              <a:ext uri="{FF2B5EF4-FFF2-40B4-BE49-F238E27FC236}">
                <a16:creationId xmlns:a16="http://schemas.microsoft.com/office/drawing/2014/main" id="{31AB13D6-5105-5D43-A98C-4D9865FC6506}"/>
              </a:ext>
            </a:extLst>
          </p:cNvPr>
          <p:cNvSpPr txBox="1"/>
          <p:nvPr/>
        </p:nvSpPr>
        <p:spPr>
          <a:xfrm>
            <a:off x="5765800" y="2534696"/>
            <a:ext cx="1383712" cy="400110"/>
          </a:xfrm>
          <a:prstGeom prst="rect">
            <a:avLst/>
          </a:prstGeom>
          <a:solidFill>
            <a:srgbClr val="92A8D2"/>
          </a:solidFill>
        </p:spPr>
        <p:txBody>
          <a:bodyPr wrap="none" rtlCol="0">
            <a:spAutoFit/>
          </a:bodyPr>
          <a:lstStyle/>
          <a:p>
            <a:r>
              <a:rPr lang="de-DE" sz="2000" dirty="0">
                <a:solidFill>
                  <a:schemeClr val="bg1"/>
                </a:solidFill>
              </a:rPr>
              <a:t>Aluminium</a:t>
            </a:r>
          </a:p>
        </p:txBody>
      </p:sp>
      <p:sp>
        <p:nvSpPr>
          <p:cNvPr id="9" name="Textfeld 8">
            <a:extLst>
              <a:ext uri="{FF2B5EF4-FFF2-40B4-BE49-F238E27FC236}">
                <a16:creationId xmlns:a16="http://schemas.microsoft.com/office/drawing/2014/main" id="{D1D07BA5-345A-2849-B70E-ECEEC7A2FF8E}"/>
              </a:ext>
            </a:extLst>
          </p:cNvPr>
          <p:cNvSpPr txBox="1"/>
          <p:nvPr/>
        </p:nvSpPr>
        <p:spPr>
          <a:xfrm>
            <a:off x="1711547" y="2630152"/>
            <a:ext cx="1197764" cy="400110"/>
          </a:xfrm>
          <a:prstGeom prst="rect">
            <a:avLst/>
          </a:prstGeom>
          <a:solidFill>
            <a:srgbClr val="C2AC2D"/>
          </a:solidFill>
        </p:spPr>
        <p:txBody>
          <a:bodyPr wrap="none" rtlCol="0">
            <a:spAutoFit/>
          </a:bodyPr>
          <a:lstStyle/>
          <a:p>
            <a:r>
              <a:rPr lang="de-DE" sz="2000" dirty="0">
                <a:solidFill>
                  <a:schemeClr val="bg1"/>
                </a:solidFill>
              </a:rPr>
              <a:t>Rohstahl</a:t>
            </a:r>
          </a:p>
        </p:txBody>
      </p:sp>
      <p:sp>
        <p:nvSpPr>
          <p:cNvPr id="10" name="Textfeld 9">
            <a:extLst>
              <a:ext uri="{FF2B5EF4-FFF2-40B4-BE49-F238E27FC236}">
                <a16:creationId xmlns:a16="http://schemas.microsoft.com/office/drawing/2014/main" id="{B42ADD05-E83A-394D-A5E0-59BF4D8B7653}"/>
              </a:ext>
            </a:extLst>
          </p:cNvPr>
          <p:cNvSpPr txBox="1"/>
          <p:nvPr/>
        </p:nvSpPr>
        <p:spPr>
          <a:xfrm>
            <a:off x="1605873" y="3381215"/>
            <a:ext cx="939681" cy="400110"/>
          </a:xfrm>
          <a:prstGeom prst="rect">
            <a:avLst/>
          </a:prstGeom>
          <a:solidFill>
            <a:srgbClr val="364087"/>
          </a:solidFill>
        </p:spPr>
        <p:txBody>
          <a:bodyPr wrap="none" rtlCol="0">
            <a:spAutoFit/>
          </a:bodyPr>
          <a:lstStyle/>
          <a:p>
            <a:r>
              <a:rPr lang="de-DE" sz="2000" dirty="0">
                <a:solidFill>
                  <a:schemeClr val="bg1"/>
                </a:solidFill>
              </a:rPr>
              <a:t>Kupfer</a:t>
            </a:r>
          </a:p>
        </p:txBody>
      </p:sp>
    </p:spTree>
    <p:extLst>
      <p:ext uri="{BB962C8B-B14F-4D97-AF65-F5344CB8AC3E}">
        <p14:creationId xmlns:p14="http://schemas.microsoft.com/office/powerpoint/2010/main" val="28784849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AB5AEB-4628-C31A-F4F3-9A734436A3E5}"/>
              </a:ext>
            </a:extLst>
          </p:cNvPr>
          <p:cNvSpPr>
            <a:spLocks noGrp="1"/>
          </p:cNvSpPr>
          <p:nvPr>
            <p:ph type="title"/>
          </p:nvPr>
        </p:nvSpPr>
        <p:spPr/>
        <p:txBody>
          <a:bodyPr/>
          <a:lstStyle/>
          <a:p>
            <a:r>
              <a:rPr lang="de-DE" dirty="0"/>
              <a:t>Wertschöpfungsketten	</a:t>
            </a:r>
            <a:br>
              <a:rPr lang="de-DE" dirty="0"/>
            </a:br>
            <a:r>
              <a:rPr lang="de-DE" dirty="0">
                <a:solidFill>
                  <a:schemeClr val="accent6">
                    <a:lumMod val="75000"/>
                  </a:schemeClr>
                </a:solidFill>
              </a:rPr>
              <a:t>Der Weg des Recyclings</a:t>
            </a:r>
            <a:endParaRPr lang="de-DE" dirty="0"/>
          </a:p>
        </p:txBody>
      </p:sp>
      <p:sp>
        <p:nvSpPr>
          <p:cNvPr id="4" name="Foliennummernplatzhalter 3">
            <a:extLst>
              <a:ext uri="{FF2B5EF4-FFF2-40B4-BE49-F238E27FC236}">
                <a16:creationId xmlns:a16="http://schemas.microsoft.com/office/drawing/2014/main" id="{8E8F4CBD-46C7-BDEA-4AF2-D692B6F5F730}"/>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39</a:t>
            </a:fld>
            <a:endParaRPr lang="de-DE" dirty="0"/>
          </a:p>
        </p:txBody>
      </p:sp>
      <p:sp>
        <p:nvSpPr>
          <p:cNvPr id="10" name="Textplatzhalter 9">
            <a:extLst>
              <a:ext uri="{FF2B5EF4-FFF2-40B4-BE49-F238E27FC236}">
                <a16:creationId xmlns:a16="http://schemas.microsoft.com/office/drawing/2014/main" id="{C08A5247-3F14-8B4F-A4E7-C47B4EEC5581}"/>
              </a:ext>
            </a:extLst>
          </p:cNvPr>
          <p:cNvSpPr>
            <a:spLocks noGrp="1"/>
          </p:cNvSpPr>
          <p:nvPr>
            <p:ph type="body" idx="2"/>
          </p:nvPr>
        </p:nvSpPr>
        <p:spPr>
          <a:xfrm>
            <a:off x="106374" y="1259999"/>
            <a:ext cx="4628186" cy="4977767"/>
          </a:xfrm>
        </p:spPr>
        <p:txBody>
          <a:bodyPr/>
          <a:lstStyle/>
          <a:p>
            <a:r>
              <a:rPr lang="de-DE" sz="2000" dirty="0"/>
              <a:t>Sekundär-Al fällt in vielen Bereichen an: Industrie, Gewerbe und Haushalte</a:t>
            </a:r>
          </a:p>
          <a:p>
            <a:r>
              <a:rPr lang="de-DE" sz="2000" dirty="0"/>
              <a:t>Al ist immer legiert, um spezifische Anforderungen zu erfüllen</a:t>
            </a:r>
          </a:p>
          <a:p>
            <a:r>
              <a:rPr lang="de-DE" sz="2000" dirty="0"/>
              <a:t>Das meiste Sekundär-Al wird unter Zusatz von Primär-Al zu Gusslegierungen verarbeitet</a:t>
            </a:r>
          </a:p>
          <a:p>
            <a:r>
              <a:rPr lang="de-DE" sz="2000" dirty="0"/>
              <a:t>Mit Röntgentransmissionstechnik oder Laser-Induced-Breakdown-Spectroskopie kann die Legierung präzise bestimmt werden</a:t>
            </a:r>
          </a:p>
          <a:p>
            <a:r>
              <a:rPr lang="de-DE" sz="2000" dirty="0"/>
              <a:t>Aber: Geschwindigkeit der Bänder und mechanische Separierung sind große Herausforderungen und noch nicht verbreitet</a:t>
            </a:r>
          </a:p>
          <a:p>
            <a:endParaRPr lang="de-DE" sz="2000" dirty="0"/>
          </a:p>
        </p:txBody>
      </p:sp>
      <p:sp>
        <p:nvSpPr>
          <p:cNvPr id="5" name="Untertitel 4">
            <a:extLst>
              <a:ext uri="{FF2B5EF4-FFF2-40B4-BE49-F238E27FC236}">
                <a16:creationId xmlns:a16="http://schemas.microsoft.com/office/drawing/2014/main" id="{02A84D28-2CA9-C044-98DA-2791DAA5E951}"/>
              </a:ext>
            </a:extLst>
          </p:cNvPr>
          <p:cNvSpPr>
            <a:spLocks noGrp="1"/>
          </p:cNvSpPr>
          <p:nvPr>
            <p:ph type="subTitle" idx="1"/>
          </p:nvPr>
        </p:nvSpPr>
        <p:spPr/>
        <p:txBody>
          <a:bodyPr/>
          <a:lstStyle/>
          <a:p>
            <a:endParaRPr lang="de-DE" dirty="0"/>
          </a:p>
        </p:txBody>
      </p:sp>
      <p:pic>
        <p:nvPicPr>
          <p:cNvPr id="7" name="Grafik 7">
            <a:extLst>
              <a:ext uri="{FF2B5EF4-FFF2-40B4-BE49-F238E27FC236}">
                <a16:creationId xmlns:a16="http://schemas.microsoft.com/office/drawing/2014/main" id="{A210CBF2-927E-05A7-8767-979B9AEB81B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9529" r="12630"/>
          <a:stretch/>
        </p:blipFill>
        <p:spPr>
          <a:xfrm>
            <a:off x="4582160" y="1331089"/>
            <a:ext cx="4470400" cy="4907390"/>
          </a:xfrm>
          <a:prstGeom prst="rect">
            <a:avLst/>
          </a:prstGeom>
        </p:spPr>
      </p:pic>
    </p:spTree>
    <p:extLst>
      <p:ext uri="{BB962C8B-B14F-4D97-AF65-F5344CB8AC3E}">
        <p14:creationId xmlns:p14="http://schemas.microsoft.com/office/powerpoint/2010/main" val="3023304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768C63-544B-4E70-671B-5D6E50088812}"/>
              </a:ext>
            </a:extLst>
          </p:cNvPr>
          <p:cNvSpPr>
            <a:spLocks noGrp="1"/>
          </p:cNvSpPr>
          <p:nvPr>
            <p:ph type="ctrTitle"/>
          </p:nvPr>
        </p:nvSpPr>
        <p:spPr/>
        <p:txBody>
          <a:bodyPr/>
          <a:lstStyle/>
          <a:p>
            <a:r>
              <a:rPr lang="de-DE" dirty="0"/>
              <a:t>Bewertungsverfahren für Nachhaltigkeit am Beispiel von Aluminiumprodukten</a:t>
            </a:r>
          </a:p>
        </p:txBody>
      </p:sp>
      <p:sp>
        <p:nvSpPr>
          <p:cNvPr id="3" name="Untertitel 2">
            <a:extLst>
              <a:ext uri="{FF2B5EF4-FFF2-40B4-BE49-F238E27FC236}">
                <a16:creationId xmlns:a16="http://schemas.microsoft.com/office/drawing/2014/main" id="{0B297077-19D9-208E-57AF-EDDB691C893D}"/>
              </a:ext>
            </a:extLst>
          </p:cNvPr>
          <p:cNvSpPr>
            <a:spLocks noGrp="1"/>
          </p:cNvSpPr>
          <p:nvPr>
            <p:ph type="subTitle" idx="1"/>
          </p:nvPr>
        </p:nvSpPr>
        <p:spPr/>
        <p:txBody>
          <a:bodyPr/>
          <a:lstStyle/>
          <a:p>
            <a:endParaRPr lang="de-DE" dirty="0"/>
          </a:p>
        </p:txBody>
      </p:sp>
      <p:sp>
        <p:nvSpPr>
          <p:cNvPr id="4" name="Foliennummernplatzhalter 3">
            <a:extLst>
              <a:ext uri="{FF2B5EF4-FFF2-40B4-BE49-F238E27FC236}">
                <a16:creationId xmlns:a16="http://schemas.microsoft.com/office/drawing/2014/main" id="{A6A47CE8-DCA6-51F6-FE57-D3FD499CA44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40</a:t>
            </a:fld>
            <a:endParaRPr lang="de-DE" dirty="0"/>
          </a:p>
        </p:txBody>
      </p:sp>
    </p:spTree>
    <p:extLst>
      <p:ext uri="{BB962C8B-B14F-4D97-AF65-F5344CB8AC3E}">
        <p14:creationId xmlns:p14="http://schemas.microsoft.com/office/powerpoint/2010/main" val="3771434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g126228dd463_0_16"/>
          <p:cNvSpPr txBox="1">
            <a:spLocks noGrp="1"/>
          </p:cNvSpPr>
          <p:nvPr>
            <p:ph type="title"/>
          </p:nvPr>
        </p:nvSpPr>
        <p:spPr>
          <a:prstGeom prst="rect">
            <a:avLst/>
          </a:prstGeom>
        </p:spPr>
        <p:txBody>
          <a:bodyPr spcFirstLastPara="1" wrap="square" lIns="91425" tIns="91425" rIns="91425" bIns="91425" anchor="t" anchorCtr="0">
            <a:noAutofit/>
          </a:bodyPr>
          <a:lstStyle/>
          <a:p>
            <a:pPr lvl="0"/>
            <a:r>
              <a:rPr lang="de-DE" dirty="0"/>
              <a:t>Bewertungsverfahren:</a:t>
            </a:r>
            <a:br>
              <a:rPr lang="de-DE" dirty="0"/>
            </a:br>
            <a:r>
              <a:rPr lang="de-DE" dirty="0">
                <a:solidFill>
                  <a:schemeClr val="accent6">
                    <a:lumMod val="75000"/>
                  </a:schemeClr>
                </a:solidFill>
              </a:rPr>
              <a:t>Inhaltsverzeichnis</a:t>
            </a:r>
            <a:endParaRPr dirty="0">
              <a:solidFill>
                <a:schemeClr val="accent6">
                  <a:lumMod val="75000"/>
                </a:schemeClr>
              </a:solidFill>
            </a:endParaRPr>
          </a:p>
        </p:txBody>
      </p:sp>
      <p:sp>
        <p:nvSpPr>
          <p:cNvPr id="2" name="Untertitel 1">
            <a:extLst>
              <a:ext uri="{FF2B5EF4-FFF2-40B4-BE49-F238E27FC236}">
                <a16:creationId xmlns:a16="http://schemas.microsoft.com/office/drawing/2014/main" id="{B846649C-63B6-4CE5-8700-296F93D22649}"/>
              </a:ext>
            </a:extLst>
          </p:cNvPr>
          <p:cNvSpPr>
            <a:spLocks noGrp="1"/>
          </p:cNvSpPr>
          <p:nvPr>
            <p:ph type="subTitle" idx="1"/>
          </p:nvPr>
        </p:nvSpPr>
        <p:spPr/>
        <p:txBody>
          <a:bodyPr/>
          <a:lstStyle/>
          <a:p>
            <a:endParaRPr lang="de-DE" dirty="0"/>
          </a:p>
        </p:txBody>
      </p:sp>
      <p:sp>
        <p:nvSpPr>
          <p:cNvPr id="687" name="Google Shape;687;g126228dd463_0_16"/>
          <p:cNvSpPr txBox="1">
            <a:spLocks noGrp="1"/>
          </p:cNvSpPr>
          <p:nvPr>
            <p:ph type="sldNum" idx="12"/>
          </p:nvPr>
        </p:nvSpPr>
        <p:spPr>
          <a:xfrm>
            <a:off x="8485025" y="6498990"/>
            <a:ext cx="533400" cy="365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898989"/>
              </a:buClr>
              <a:buSzPts val="300"/>
              <a:buFont typeface="PT Sans"/>
              <a:buNone/>
            </a:pPr>
            <a:fld id="{00000000-1234-1234-1234-123412341234}" type="slidenum">
              <a:rPr lang="de-DE"/>
              <a:t>41</a:t>
            </a:fld>
            <a:endParaRPr dirty="0"/>
          </a:p>
        </p:txBody>
      </p:sp>
      <p:graphicFrame>
        <p:nvGraphicFramePr>
          <p:cNvPr id="54" name="Diagramm 53">
            <a:extLst>
              <a:ext uri="{FF2B5EF4-FFF2-40B4-BE49-F238E27FC236}">
                <a16:creationId xmlns:a16="http://schemas.microsoft.com/office/drawing/2014/main" id="{C881711A-DB65-5143-A6D5-82A1A2C65293}"/>
              </a:ext>
            </a:extLst>
          </p:cNvPr>
          <p:cNvGraphicFramePr/>
          <p:nvPr>
            <p:extLst>
              <p:ext uri="{D42A27DB-BD31-4B8C-83A1-F6EECF244321}">
                <p14:modId xmlns:p14="http://schemas.microsoft.com/office/powerpoint/2010/main" val="1987646424"/>
              </p:ext>
            </p:extLst>
          </p:nvPr>
        </p:nvGraphicFramePr>
        <p:xfrm>
          <a:off x="106375" y="1310640"/>
          <a:ext cx="8656625" cy="4922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6961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4CDE17-43AD-41BD-BDB2-DECF58C7BE8F}"/>
              </a:ext>
            </a:extLst>
          </p:cNvPr>
          <p:cNvSpPr>
            <a:spLocks noGrp="1"/>
          </p:cNvSpPr>
          <p:nvPr>
            <p:ph type="title"/>
          </p:nvPr>
        </p:nvSpPr>
        <p:spPr/>
        <p:txBody>
          <a:bodyPr/>
          <a:lstStyle/>
          <a:p>
            <a:r>
              <a:rPr lang="de-DE" dirty="0"/>
              <a:t>Bewertungsverfahren:</a:t>
            </a:r>
            <a:br>
              <a:rPr lang="de-DE" dirty="0"/>
            </a:br>
            <a:r>
              <a:rPr lang="de-DE" dirty="0">
                <a:solidFill>
                  <a:schemeClr val="accent6">
                    <a:lumMod val="75000"/>
                  </a:schemeClr>
                </a:solidFill>
              </a:rPr>
              <a:t>Bewertungssysteme</a:t>
            </a:r>
          </a:p>
        </p:txBody>
      </p:sp>
      <p:sp>
        <p:nvSpPr>
          <p:cNvPr id="6" name="Foliennummernplatzhalter 5">
            <a:extLst>
              <a:ext uri="{FF2B5EF4-FFF2-40B4-BE49-F238E27FC236}">
                <a16:creationId xmlns:a16="http://schemas.microsoft.com/office/drawing/2014/main" id="{A28C678D-0A8D-4C09-BB2B-ACEDE876B338}"/>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42</a:t>
            </a:fld>
            <a:endParaRPr lang="de-DE" dirty="0"/>
          </a:p>
        </p:txBody>
      </p:sp>
      <p:sp>
        <p:nvSpPr>
          <p:cNvPr id="4" name="Textplatzhalter 3">
            <a:extLst>
              <a:ext uri="{FF2B5EF4-FFF2-40B4-BE49-F238E27FC236}">
                <a16:creationId xmlns:a16="http://schemas.microsoft.com/office/drawing/2014/main" id="{2286E87D-C7E4-4EBB-A8E1-4A4BF7F35DDD}"/>
              </a:ext>
            </a:extLst>
          </p:cNvPr>
          <p:cNvSpPr>
            <a:spLocks noGrp="1"/>
          </p:cNvSpPr>
          <p:nvPr>
            <p:ph type="body" idx="2"/>
          </p:nvPr>
        </p:nvSpPr>
        <p:spPr>
          <a:xfrm>
            <a:off x="106374" y="1259999"/>
            <a:ext cx="5966880" cy="4977767"/>
          </a:xfrm>
        </p:spPr>
        <p:txBody>
          <a:bodyPr/>
          <a:lstStyle/>
          <a:p>
            <a:pPr marL="182563" indent="-174625">
              <a:spcBef>
                <a:spcPts val="0"/>
              </a:spcBef>
            </a:pPr>
            <a:r>
              <a:rPr lang="de-DE" sz="2000" dirty="0"/>
              <a:t>Stoffstromanalyse</a:t>
            </a:r>
            <a:br>
              <a:rPr lang="de-DE" sz="2000" dirty="0"/>
            </a:br>
            <a:r>
              <a:rPr lang="de-DE" sz="2000" dirty="0">
                <a:sym typeface="Wingdings" panose="05000000000000000000" pitchFamily="2" charset="2"/>
              </a:rPr>
              <a:t> </a:t>
            </a:r>
            <a:r>
              <a:rPr lang="de-DE" sz="2000" dirty="0"/>
              <a:t>Systemanalytisches Verfahren zur Analyse von Energie- und Materialflüssen</a:t>
            </a:r>
          </a:p>
          <a:p>
            <a:pPr marL="182563" indent="-174625">
              <a:spcBef>
                <a:spcPts val="0"/>
              </a:spcBef>
            </a:pPr>
            <a:r>
              <a:rPr lang="de-DE" sz="2000" dirty="0"/>
              <a:t>Ökobilanzen</a:t>
            </a:r>
            <a:br>
              <a:rPr lang="de-DE" sz="2000" dirty="0"/>
            </a:br>
            <a:r>
              <a:rPr lang="de-DE" sz="2000" dirty="0">
                <a:sym typeface="Wingdings" panose="05000000000000000000" pitchFamily="2" charset="2"/>
              </a:rPr>
              <a:t> </a:t>
            </a:r>
            <a:r>
              <a:rPr lang="de-DE" sz="2000" dirty="0"/>
              <a:t>Umfassende Bewertung der Umweltwirkungen</a:t>
            </a:r>
          </a:p>
          <a:p>
            <a:pPr marL="182563" indent="-174625">
              <a:spcBef>
                <a:spcPts val="0"/>
              </a:spcBef>
            </a:pPr>
            <a:r>
              <a:rPr lang="de-DE" sz="2000" dirty="0"/>
              <a:t>Klimaeffizienz-Berechnungen (CO</a:t>
            </a:r>
            <a:r>
              <a:rPr lang="de-DE" sz="2000" baseline="-25000" dirty="0"/>
              <a:t>2</a:t>
            </a:r>
            <a:r>
              <a:rPr lang="de-DE" sz="2000" dirty="0"/>
              <a:t>-Fußabdruck)</a:t>
            </a:r>
            <a:br>
              <a:rPr lang="de-DE" sz="2000" dirty="0"/>
            </a:br>
            <a:r>
              <a:rPr lang="de-DE" sz="2000" dirty="0">
                <a:sym typeface="Wingdings" panose="05000000000000000000" pitchFamily="2" charset="2"/>
              </a:rPr>
              <a:t> </a:t>
            </a:r>
            <a:r>
              <a:rPr lang="de-DE" sz="2000" dirty="0"/>
              <a:t>Bewertung nach THG-Emissionen in CO</a:t>
            </a:r>
            <a:r>
              <a:rPr lang="de-DE" sz="2000" baseline="-25000" dirty="0"/>
              <a:t>2</a:t>
            </a:r>
            <a:r>
              <a:rPr lang="de-DE" sz="2000" dirty="0"/>
              <a:t>-Äq</a:t>
            </a:r>
          </a:p>
          <a:p>
            <a:pPr marL="182563" indent="-174625">
              <a:spcBef>
                <a:spcPts val="0"/>
              </a:spcBef>
            </a:pPr>
            <a:r>
              <a:rPr lang="de-DE" sz="2000" dirty="0"/>
              <a:t>Umweltbelastung von Produkten</a:t>
            </a:r>
            <a:br>
              <a:rPr lang="de-DE" sz="2000" dirty="0"/>
            </a:br>
            <a:r>
              <a:rPr lang="de-DE" sz="2000" dirty="0">
                <a:sym typeface="Wingdings" panose="05000000000000000000" pitchFamily="2" charset="2"/>
              </a:rPr>
              <a:t> Ökologische Knappheiten für ein Produkt </a:t>
            </a:r>
            <a:endParaRPr lang="de-DE" sz="2000" dirty="0"/>
          </a:p>
          <a:p>
            <a:pPr marL="182563" indent="-174625">
              <a:spcBef>
                <a:spcPts val="0"/>
              </a:spcBef>
            </a:pPr>
            <a:r>
              <a:rPr lang="de-DE" sz="2000" dirty="0"/>
              <a:t>Wasser-Fußabdruck</a:t>
            </a:r>
            <a:br>
              <a:rPr lang="de-DE" sz="2000" dirty="0"/>
            </a:br>
            <a:r>
              <a:rPr lang="de-DE" sz="2000" dirty="0">
                <a:sym typeface="Wingdings" panose="05000000000000000000" pitchFamily="2" charset="2"/>
              </a:rPr>
              <a:t> Bedarf an Wasser für das jeweilige Produkt</a:t>
            </a:r>
            <a:endParaRPr lang="de-DE" sz="2000" dirty="0"/>
          </a:p>
          <a:p>
            <a:pPr marL="182563" indent="-174625">
              <a:spcBef>
                <a:spcPts val="0"/>
              </a:spcBef>
            </a:pPr>
            <a:r>
              <a:rPr lang="de-DE" sz="2000" dirty="0"/>
              <a:t>Energetische Amortisation</a:t>
            </a:r>
            <a:br>
              <a:rPr lang="de-DE" sz="2000" dirty="0"/>
            </a:br>
            <a:r>
              <a:rPr lang="de-DE" sz="2000" dirty="0">
                <a:sym typeface="Wingdings" panose="05000000000000000000" pitchFamily="2" charset="2"/>
              </a:rPr>
              <a:t> Investitionsrechnung bei der Beschaffung</a:t>
            </a:r>
          </a:p>
          <a:p>
            <a:pPr marL="182563" indent="-174625">
              <a:spcBef>
                <a:spcPts val="0"/>
              </a:spcBef>
            </a:pPr>
            <a:r>
              <a:rPr lang="de-DE" sz="2000" dirty="0">
                <a:solidFill>
                  <a:schemeClr val="tx1"/>
                </a:solidFill>
                <a:sym typeface="Wingdings" panose="05000000000000000000" pitchFamily="2" charset="2"/>
              </a:rPr>
              <a:t>Flächen-Fußabdruck</a:t>
            </a:r>
            <a:br>
              <a:rPr lang="de-DE" sz="2000" dirty="0">
                <a:solidFill>
                  <a:schemeClr val="tx1"/>
                </a:solidFill>
                <a:sym typeface="Wingdings" panose="05000000000000000000" pitchFamily="2" charset="2"/>
              </a:rPr>
            </a:br>
            <a:r>
              <a:rPr lang="de-DE" sz="2000" dirty="0">
                <a:solidFill>
                  <a:schemeClr val="tx1"/>
                </a:solidFill>
                <a:sym typeface="Wingdings" panose="05000000000000000000" pitchFamily="2" charset="2"/>
              </a:rPr>
              <a:t> Äquivalent der Waldfläche zur Erzeugung von Lebensmitteln</a:t>
            </a:r>
            <a:endParaRPr lang="de-DE" sz="2000" dirty="0">
              <a:solidFill>
                <a:schemeClr val="tx1"/>
              </a:solidFill>
            </a:endParaRPr>
          </a:p>
        </p:txBody>
      </p:sp>
      <p:sp>
        <p:nvSpPr>
          <p:cNvPr id="5" name="Untertitel 4">
            <a:extLst>
              <a:ext uri="{FF2B5EF4-FFF2-40B4-BE49-F238E27FC236}">
                <a16:creationId xmlns:a16="http://schemas.microsoft.com/office/drawing/2014/main" id="{96FA7519-0BDD-42D2-BFE6-4700DFECFB8B}"/>
              </a:ext>
            </a:extLst>
          </p:cNvPr>
          <p:cNvSpPr>
            <a:spLocks noGrp="1"/>
          </p:cNvSpPr>
          <p:nvPr>
            <p:ph type="subTitle" idx="1"/>
          </p:nvPr>
        </p:nvSpPr>
        <p:spPr/>
        <p:txBody>
          <a:bodyPr/>
          <a:lstStyle/>
          <a:p>
            <a:r>
              <a:rPr lang="de-DE" dirty="0"/>
              <a:t>Quellen: KIT / Andes (2019)</a:t>
            </a:r>
          </a:p>
        </p:txBody>
      </p:sp>
      <p:graphicFrame>
        <p:nvGraphicFramePr>
          <p:cNvPr id="8" name="Diagramm 7"/>
          <p:cNvGraphicFramePr/>
          <p:nvPr>
            <p:extLst>
              <p:ext uri="{D42A27DB-BD31-4B8C-83A1-F6EECF244321}">
                <p14:modId xmlns:p14="http://schemas.microsoft.com/office/powerpoint/2010/main" val="1326631150"/>
              </p:ext>
            </p:extLst>
          </p:nvPr>
        </p:nvGraphicFramePr>
        <p:xfrm>
          <a:off x="5181602" y="1318475"/>
          <a:ext cx="4495138" cy="4878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5567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79B341-8F43-1E0A-397B-6C68AA536EFB}"/>
              </a:ext>
            </a:extLst>
          </p:cNvPr>
          <p:cNvSpPr>
            <a:spLocks noGrp="1"/>
          </p:cNvSpPr>
          <p:nvPr>
            <p:ph type="title"/>
          </p:nvPr>
        </p:nvSpPr>
        <p:spPr/>
        <p:txBody>
          <a:bodyPr/>
          <a:lstStyle/>
          <a:p>
            <a:r>
              <a:rPr lang="de-DE" dirty="0"/>
              <a:t>Bewertungsverfahren:</a:t>
            </a:r>
            <a:br>
              <a:rPr lang="de-DE" dirty="0"/>
            </a:br>
            <a:r>
              <a:rPr lang="de-DE" dirty="0">
                <a:solidFill>
                  <a:schemeClr val="accent6">
                    <a:lumMod val="75000"/>
                  </a:schemeClr>
                </a:solidFill>
              </a:rPr>
              <a:t>Bewertungsverfahren</a:t>
            </a:r>
          </a:p>
        </p:txBody>
      </p:sp>
      <p:sp>
        <p:nvSpPr>
          <p:cNvPr id="5" name="Foliennummernplatzhalter 4">
            <a:extLst>
              <a:ext uri="{FF2B5EF4-FFF2-40B4-BE49-F238E27FC236}">
                <a16:creationId xmlns:a16="http://schemas.microsoft.com/office/drawing/2014/main" id="{8E837F7F-5829-434A-04CE-23F91C1B24EA}"/>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43</a:t>
            </a:fld>
            <a:endParaRPr lang="de-DE" dirty="0"/>
          </a:p>
        </p:txBody>
      </p:sp>
      <p:sp>
        <p:nvSpPr>
          <p:cNvPr id="4" name="Textplatzhalter 3">
            <a:extLst>
              <a:ext uri="{FF2B5EF4-FFF2-40B4-BE49-F238E27FC236}">
                <a16:creationId xmlns:a16="http://schemas.microsoft.com/office/drawing/2014/main" id="{F8A8564A-8CC4-5BDF-0ADF-C8D50F3145C2}"/>
              </a:ext>
            </a:extLst>
          </p:cNvPr>
          <p:cNvSpPr>
            <a:spLocks noGrp="1"/>
          </p:cNvSpPr>
          <p:nvPr>
            <p:ph type="body" idx="2"/>
          </p:nvPr>
        </p:nvSpPr>
        <p:spPr>
          <a:xfrm>
            <a:off x="106375" y="1259999"/>
            <a:ext cx="3938575" cy="4977767"/>
          </a:xfrm>
        </p:spPr>
        <p:txBody>
          <a:bodyPr/>
          <a:lstStyle/>
          <a:p>
            <a:r>
              <a:rPr lang="de-DE" dirty="0"/>
              <a:t>Bewertung von Produkten, Dienstleistungen und Verfahren nach ökologischen Gesichtspunkten</a:t>
            </a:r>
          </a:p>
          <a:p>
            <a:r>
              <a:rPr lang="de-DE" dirty="0"/>
              <a:t>Nur die Stoffstromanalyse hat einen weiteren Fokus auf die Nachhaltigkeit</a:t>
            </a:r>
          </a:p>
        </p:txBody>
      </p:sp>
      <p:sp>
        <p:nvSpPr>
          <p:cNvPr id="6" name="Untertitel 5">
            <a:extLst>
              <a:ext uri="{FF2B5EF4-FFF2-40B4-BE49-F238E27FC236}">
                <a16:creationId xmlns:a16="http://schemas.microsoft.com/office/drawing/2014/main" id="{22621D3D-7358-467A-B402-DE4C55D99C05}"/>
              </a:ext>
            </a:extLst>
          </p:cNvPr>
          <p:cNvSpPr>
            <a:spLocks noGrp="1"/>
          </p:cNvSpPr>
          <p:nvPr>
            <p:ph type="subTitle" idx="1"/>
          </p:nvPr>
        </p:nvSpPr>
        <p:spPr/>
        <p:txBody>
          <a:bodyPr/>
          <a:lstStyle/>
          <a:p>
            <a:endParaRPr lang="de-DE" dirty="0"/>
          </a:p>
        </p:txBody>
      </p:sp>
      <p:graphicFrame>
        <p:nvGraphicFramePr>
          <p:cNvPr id="11" name="Diagramm 11">
            <a:extLst>
              <a:ext uri="{FF2B5EF4-FFF2-40B4-BE49-F238E27FC236}">
                <a16:creationId xmlns:a16="http://schemas.microsoft.com/office/drawing/2014/main" id="{BC6FC65B-5011-BF22-EF8A-DB4E2F9EB466}"/>
              </a:ext>
            </a:extLst>
          </p:cNvPr>
          <p:cNvGraphicFramePr/>
          <p:nvPr>
            <p:extLst>
              <p:ext uri="{D42A27DB-BD31-4B8C-83A1-F6EECF244321}">
                <p14:modId xmlns:p14="http://schemas.microsoft.com/office/powerpoint/2010/main" val="216219562"/>
              </p:ext>
            </p:extLst>
          </p:nvPr>
        </p:nvGraphicFramePr>
        <p:xfrm>
          <a:off x="4200769" y="1404814"/>
          <a:ext cx="4747846" cy="48329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0385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D128B732-8093-4DA7-91BE-C9B39E785FB0}"/>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THG-Emissionen im Vergleich</a:t>
            </a:r>
          </a:p>
        </p:txBody>
      </p:sp>
      <p:sp>
        <p:nvSpPr>
          <p:cNvPr id="5" name="Foliennummernplatzhalter 4"/>
          <p:cNvSpPr>
            <a:spLocks noGrp="1"/>
          </p:cNvSpPr>
          <p:nvPr>
            <p:ph type="sldNum" idx="10"/>
          </p:nvPr>
        </p:nvSpPr>
        <p:spPr/>
        <p:txBody>
          <a:bodyPr/>
          <a:lstStyle/>
          <a:p>
            <a:pPr lvl="0"/>
            <a:fld id="{00000000-1234-1234-1234-123412341234}" type="slidenum">
              <a:rPr lang="tr-TR" smtClean="0"/>
              <a:pPr lvl="0"/>
              <a:t>44</a:t>
            </a:fld>
            <a:endParaRPr lang="tr-TR" dirty="0"/>
          </a:p>
        </p:txBody>
      </p:sp>
      <p:sp>
        <p:nvSpPr>
          <p:cNvPr id="4" name="Textplatzhalter 3"/>
          <p:cNvSpPr>
            <a:spLocks noGrp="1"/>
          </p:cNvSpPr>
          <p:nvPr>
            <p:ph type="body" idx="2"/>
          </p:nvPr>
        </p:nvSpPr>
        <p:spPr>
          <a:xfrm>
            <a:off x="106374" y="1259999"/>
            <a:ext cx="5284492" cy="4977767"/>
          </a:xfrm>
        </p:spPr>
        <p:txBody>
          <a:bodyPr/>
          <a:lstStyle/>
          <a:p>
            <a:pPr marL="269875" indent="-269875">
              <a:spcBef>
                <a:spcPts val="0"/>
              </a:spcBef>
            </a:pPr>
            <a:r>
              <a:rPr lang="de-DE" dirty="0"/>
              <a:t>Jegliche Rohstoff-Nutzung verursacht THG </a:t>
            </a:r>
            <a:r>
              <a:rPr lang="de-DE" sz="2200" dirty="0"/>
              <a:t>aufgrund der Herstellungsprozesse</a:t>
            </a:r>
          </a:p>
          <a:p>
            <a:pPr marL="269875" indent="-269875">
              <a:spcBef>
                <a:spcPts val="0"/>
              </a:spcBef>
            </a:pPr>
            <a:r>
              <a:rPr lang="de-DE" sz="2200" dirty="0"/>
              <a:t>Die Herstellung von 64. Mio. t Aluminium führt zu rund 567 Mio. t THG-Äq</a:t>
            </a:r>
          </a:p>
          <a:p>
            <a:pPr marL="269875" indent="-269875">
              <a:spcBef>
                <a:spcPts val="0"/>
              </a:spcBef>
            </a:pPr>
            <a:r>
              <a:rPr lang="de-DE" sz="2200" dirty="0"/>
              <a:t>Die Herstellung von 1.000 Mio. t Rohstahl führt zu rund 2.000 Mio. t THG-Äq</a:t>
            </a:r>
          </a:p>
          <a:p>
            <a:pPr marL="269875" indent="-269875">
              <a:spcBef>
                <a:spcPts val="0"/>
              </a:spcBef>
            </a:pPr>
            <a:r>
              <a:rPr lang="de-DE" sz="2200" dirty="0"/>
              <a:t>Die Herstellung von 4.100 Mio. t Zement führt zu rund 6.150 Mio. t THG-Äq</a:t>
            </a:r>
          </a:p>
          <a:p>
            <a:pPr marL="269875" indent="-269875">
              <a:spcBef>
                <a:spcPts val="0"/>
              </a:spcBef>
            </a:pPr>
            <a:r>
              <a:rPr lang="de-DE" sz="2200" dirty="0"/>
              <a:t>Nur nachwachsende Rohstoffe führen zu d</a:t>
            </a:r>
            <a:r>
              <a:rPr lang="de-DE" dirty="0"/>
              <a:t>eutlich weniger THG-Emissionen</a:t>
            </a:r>
          </a:p>
        </p:txBody>
      </p:sp>
      <p:sp>
        <p:nvSpPr>
          <p:cNvPr id="14" name="Untertitel 13">
            <a:extLst>
              <a:ext uri="{FF2B5EF4-FFF2-40B4-BE49-F238E27FC236}">
                <a16:creationId xmlns:a16="http://schemas.microsoft.com/office/drawing/2014/main" id="{E1A32D45-0C1F-455E-B526-B0AAC6B83C6E}"/>
              </a:ext>
            </a:extLst>
          </p:cNvPr>
          <p:cNvSpPr>
            <a:spLocks noGrp="1"/>
          </p:cNvSpPr>
          <p:nvPr>
            <p:ph type="subTitle" idx="1"/>
          </p:nvPr>
        </p:nvSpPr>
        <p:spPr/>
        <p:txBody>
          <a:bodyPr/>
          <a:lstStyle/>
          <a:p>
            <a:r>
              <a:rPr lang="de-DE" dirty="0"/>
              <a:t>Quellen: KIT 2010</a:t>
            </a:r>
          </a:p>
        </p:txBody>
      </p:sp>
      <p:graphicFrame>
        <p:nvGraphicFramePr>
          <p:cNvPr id="6" name="Tabelle 6">
            <a:extLst>
              <a:ext uri="{FF2B5EF4-FFF2-40B4-BE49-F238E27FC236}">
                <a16:creationId xmlns:a16="http://schemas.microsoft.com/office/drawing/2014/main" id="{C9EDF289-5D21-8239-DFA0-F71C4D327E35}"/>
              </a:ext>
            </a:extLst>
          </p:cNvPr>
          <p:cNvGraphicFramePr>
            <a:graphicFrameLocks noGrp="1"/>
          </p:cNvGraphicFramePr>
          <p:nvPr>
            <p:extLst/>
          </p:nvPr>
        </p:nvGraphicFramePr>
        <p:xfrm>
          <a:off x="5488697" y="1395701"/>
          <a:ext cx="3529728" cy="4617709"/>
        </p:xfrm>
        <a:graphic>
          <a:graphicData uri="http://schemas.openxmlformats.org/drawingml/2006/table">
            <a:tbl>
              <a:tblPr firstRow="1" bandRow="1">
                <a:tableStyleId>{10A1B5D5-9B99-4C35-A422-299274C87663}</a:tableStyleId>
              </a:tblPr>
              <a:tblGrid>
                <a:gridCol w="1973882">
                  <a:extLst>
                    <a:ext uri="{9D8B030D-6E8A-4147-A177-3AD203B41FA5}">
                      <a16:colId xmlns:a16="http://schemas.microsoft.com/office/drawing/2014/main" val="3154022279"/>
                    </a:ext>
                  </a:extLst>
                </a:gridCol>
                <a:gridCol w="1555846">
                  <a:extLst>
                    <a:ext uri="{9D8B030D-6E8A-4147-A177-3AD203B41FA5}">
                      <a16:colId xmlns:a16="http://schemas.microsoft.com/office/drawing/2014/main" val="3041616555"/>
                    </a:ext>
                  </a:extLst>
                </a:gridCol>
              </a:tblGrid>
              <a:tr h="370840">
                <a:tc>
                  <a:txBody>
                    <a:bodyPr/>
                    <a:lstStyle/>
                    <a:p>
                      <a:pPr algn="ctr"/>
                      <a:r>
                        <a:rPr lang="de-DE" sz="1800" dirty="0"/>
                        <a:t>Rohstoff</a:t>
                      </a:r>
                    </a:p>
                  </a:txBody>
                  <a:tcPr/>
                </a:tc>
                <a:tc>
                  <a:txBody>
                    <a:bodyPr/>
                    <a:lstStyle/>
                    <a:p>
                      <a:pPr algn="ctr"/>
                      <a:r>
                        <a:rPr lang="de-DE" sz="1800" dirty="0"/>
                        <a:t>THG [t CO</a:t>
                      </a:r>
                      <a:r>
                        <a:rPr lang="de-DE" sz="1800" baseline="-25000" dirty="0"/>
                        <a:t>2</a:t>
                      </a:r>
                      <a:r>
                        <a:rPr lang="de-DE" sz="1800" dirty="0"/>
                        <a:t>-Äq / t]</a:t>
                      </a:r>
                    </a:p>
                  </a:txBody>
                  <a:tcPr/>
                </a:tc>
                <a:extLst>
                  <a:ext uri="{0D108BD9-81ED-4DB2-BD59-A6C34878D82A}">
                    <a16:rowId xmlns:a16="http://schemas.microsoft.com/office/drawing/2014/main" val="1113686498"/>
                  </a:ext>
                </a:extLst>
              </a:tr>
              <a:tr h="370840">
                <a:tc>
                  <a:txBody>
                    <a:bodyPr/>
                    <a:lstStyle/>
                    <a:p>
                      <a:r>
                        <a:rPr lang="de-DE" sz="1800" dirty="0"/>
                        <a:t>Aluminium</a:t>
                      </a:r>
                    </a:p>
                  </a:txBody>
                  <a:tcPr/>
                </a:tc>
                <a:tc>
                  <a:txBody>
                    <a:bodyPr/>
                    <a:lstStyle/>
                    <a:p>
                      <a:pPr algn="ctr"/>
                      <a:r>
                        <a:rPr lang="de-DE" sz="1800" dirty="0"/>
                        <a:t>9,0 </a:t>
                      </a:r>
                    </a:p>
                  </a:txBody>
                  <a:tcPr/>
                </a:tc>
                <a:extLst>
                  <a:ext uri="{0D108BD9-81ED-4DB2-BD59-A6C34878D82A}">
                    <a16:rowId xmlns:a16="http://schemas.microsoft.com/office/drawing/2014/main" val="92087402"/>
                  </a:ext>
                </a:extLst>
              </a:tr>
              <a:tr h="370840">
                <a:tc>
                  <a:txBody>
                    <a:bodyPr/>
                    <a:lstStyle/>
                    <a:p>
                      <a:r>
                        <a:rPr lang="de-DE" sz="1800" dirty="0"/>
                        <a:t>Kupfer</a:t>
                      </a:r>
                    </a:p>
                  </a:txBody>
                  <a:tcPr/>
                </a:tc>
                <a:tc>
                  <a:txBody>
                    <a:bodyPr/>
                    <a:lstStyle/>
                    <a:p>
                      <a:pPr algn="ctr"/>
                      <a:r>
                        <a:rPr lang="de-DE" sz="1800" dirty="0"/>
                        <a:t>2,6</a:t>
                      </a:r>
                    </a:p>
                  </a:txBody>
                  <a:tcPr/>
                </a:tc>
                <a:extLst>
                  <a:ext uri="{0D108BD9-81ED-4DB2-BD59-A6C34878D82A}">
                    <a16:rowId xmlns:a16="http://schemas.microsoft.com/office/drawing/2014/main" val="1498879116"/>
                  </a:ext>
                </a:extLst>
              </a:tr>
              <a:tr h="370840">
                <a:tc>
                  <a:txBody>
                    <a:bodyPr/>
                    <a:lstStyle/>
                    <a:p>
                      <a:r>
                        <a:rPr lang="de-DE" sz="1800" dirty="0"/>
                        <a:t>Stahl</a:t>
                      </a:r>
                    </a:p>
                  </a:txBody>
                  <a:tcPr/>
                </a:tc>
                <a:tc>
                  <a:txBody>
                    <a:bodyPr/>
                    <a:lstStyle/>
                    <a:p>
                      <a:pPr algn="ctr"/>
                      <a:r>
                        <a:rPr lang="de-DE" sz="1800" dirty="0"/>
                        <a:t>2,0</a:t>
                      </a:r>
                    </a:p>
                  </a:txBody>
                  <a:tcPr/>
                </a:tc>
                <a:extLst>
                  <a:ext uri="{0D108BD9-81ED-4DB2-BD59-A6C34878D82A}">
                    <a16:rowId xmlns:a16="http://schemas.microsoft.com/office/drawing/2014/main" val="2946947962"/>
                  </a:ext>
                </a:extLst>
              </a:tr>
              <a:tr h="370839">
                <a:tc>
                  <a:txBody>
                    <a:bodyPr/>
                    <a:lstStyle/>
                    <a:p>
                      <a:pPr lvl="0">
                        <a:buNone/>
                      </a:pPr>
                      <a:r>
                        <a:rPr lang="de-DE" sz="1800" dirty="0"/>
                        <a:t>Zement</a:t>
                      </a:r>
                    </a:p>
                  </a:txBody>
                  <a:tcPr/>
                </a:tc>
                <a:tc>
                  <a:txBody>
                    <a:bodyPr/>
                    <a:lstStyle/>
                    <a:p>
                      <a:pPr lvl="0" algn="ctr">
                        <a:buNone/>
                      </a:pPr>
                      <a:r>
                        <a:rPr lang="de-DE" sz="1800" dirty="0"/>
                        <a:t>1,5</a:t>
                      </a:r>
                    </a:p>
                  </a:txBody>
                  <a:tcPr/>
                </a:tc>
                <a:extLst>
                  <a:ext uri="{0D108BD9-81ED-4DB2-BD59-A6C34878D82A}">
                    <a16:rowId xmlns:a16="http://schemas.microsoft.com/office/drawing/2014/main" val="3007715654"/>
                  </a:ext>
                </a:extLst>
              </a:tr>
              <a:tr h="370838">
                <a:tc>
                  <a:txBody>
                    <a:bodyPr/>
                    <a:lstStyle/>
                    <a:p>
                      <a:pPr lvl="0">
                        <a:buNone/>
                      </a:pPr>
                      <a:r>
                        <a:rPr lang="de-DE" sz="1800" dirty="0"/>
                        <a:t>Steinwolle</a:t>
                      </a:r>
                    </a:p>
                  </a:txBody>
                  <a:tcPr/>
                </a:tc>
                <a:tc>
                  <a:txBody>
                    <a:bodyPr/>
                    <a:lstStyle/>
                    <a:p>
                      <a:pPr lvl="0" algn="ctr">
                        <a:buNone/>
                      </a:pPr>
                      <a:r>
                        <a:rPr lang="de-DE" sz="1800" dirty="0"/>
                        <a:t>1,6</a:t>
                      </a:r>
                    </a:p>
                  </a:txBody>
                  <a:tcPr/>
                </a:tc>
                <a:extLst>
                  <a:ext uri="{0D108BD9-81ED-4DB2-BD59-A6C34878D82A}">
                    <a16:rowId xmlns:a16="http://schemas.microsoft.com/office/drawing/2014/main" val="3307140683"/>
                  </a:ext>
                </a:extLst>
              </a:tr>
              <a:tr h="370838">
                <a:tc>
                  <a:txBody>
                    <a:bodyPr/>
                    <a:lstStyle/>
                    <a:p>
                      <a:pPr lvl="0">
                        <a:buNone/>
                      </a:pPr>
                      <a:r>
                        <a:rPr lang="de-DE" sz="1800" dirty="0"/>
                        <a:t>Petrochemischer Kunststoff</a:t>
                      </a:r>
                    </a:p>
                  </a:txBody>
                  <a:tcPr/>
                </a:tc>
                <a:tc>
                  <a:txBody>
                    <a:bodyPr/>
                    <a:lstStyle/>
                    <a:p>
                      <a:pPr lvl="0" algn="ctr">
                        <a:buNone/>
                      </a:pPr>
                      <a:r>
                        <a:rPr lang="de-DE" sz="1800" dirty="0"/>
                        <a:t>4,8</a:t>
                      </a:r>
                    </a:p>
                  </a:txBody>
                  <a:tcPr/>
                </a:tc>
                <a:extLst>
                  <a:ext uri="{0D108BD9-81ED-4DB2-BD59-A6C34878D82A}">
                    <a16:rowId xmlns:a16="http://schemas.microsoft.com/office/drawing/2014/main" val="3830917870"/>
                  </a:ext>
                </a:extLst>
              </a:tr>
              <a:tr h="370838">
                <a:tc>
                  <a:txBody>
                    <a:bodyPr/>
                    <a:lstStyle/>
                    <a:p>
                      <a:pPr lvl="0">
                        <a:buNone/>
                      </a:pPr>
                      <a:r>
                        <a:rPr lang="de-DE" sz="1800" dirty="0"/>
                        <a:t>Stärkekunststoff*</a:t>
                      </a:r>
                    </a:p>
                  </a:txBody>
                  <a:tcPr/>
                </a:tc>
                <a:tc>
                  <a:txBody>
                    <a:bodyPr/>
                    <a:lstStyle/>
                    <a:p>
                      <a:pPr lvl="0" algn="ctr">
                        <a:buNone/>
                      </a:pPr>
                      <a:r>
                        <a:rPr lang="de-DE" sz="1800" dirty="0"/>
                        <a:t>2,0</a:t>
                      </a:r>
                    </a:p>
                  </a:txBody>
                  <a:tcPr/>
                </a:tc>
                <a:extLst>
                  <a:ext uri="{0D108BD9-81ED-4DB2-BD59-A6C34878D82A}">
                    <a16:rowId xmlns:a16="http://schemas.microsoft.com/office/drawing/2014/main" val="1279689990"/>
                  </a:ext>
                </a:extLst>
              </a:tr>
              <a:tr h="370838">
                <a:tc>
                  <a:txBody>
                    <a:bodyPr/>
                    <a:lstStyle/>
                    <a:p>
                      <a:pPr lvl="0">
                        <a:buNone/>
                      </a:pPr>
                      <a:r>
                        <a:rPr lang="de-DE" sz="1800" dirty="0"/>
                        <a:t>Holzprodukte*</a:t>
                      </a:r>
                    </a:p>
                  </a:txBody>
                  <a:tcPr/>
                </a:tc>
                <a:tc>
                  <a:txBody>
                    <a:bodyPr/>
                    <a:lstStyle/>
                    <a:p>
                      <a:pPr lvl="0" algn="ctr">
                        <a:buNone/>
                      </a:pPr>
                      <a:r>
                        <a:rPr lang="de-DE" sz="1800" dirty="0"/>
                        <a:t>O,1 bis 1,0</a:t>
                      </a:r>
                    </a:p>
                  </a:txBody>
                  <a:tcPr/>
                </a:tc>
                <a:extLst>
                  <a:ext uri="{0D108BD9-81ED-4DB2-BD59-A6C34878D82A}">
                    <a16:rowId xmlns:a16="http://schemas.microsoft.com/office/drawing/2014/main" val="2884245388"/>
                  </a:ext>
                </a:extLst>
              </a:tr>
              <a:tr h="370838">
                <a:tc>
                  <a:txBody>
                    <a:bodyPr/>
                    <a:lstStyle/>
                    <a:p>
                      <a:pPr lvl="0">
                        <a:buNone/>
                      </a:pPr>
                      <a:r>
                        <a:rPr lang="de-DE" sz="1800" dirty="0"/>
                        <a:t>Diesel</a:t>
                      </a:r>
                    </a:p>
                  </a:txBody>
                  <a:tcPr/>
                </a:tc>
                <a:tc>
                  <a:txBody>
                    <a:bodyPr/>
                    <a:lstStyle/>
                    <a:p>
                      <a:pPr lvl="0" algn="ctr">
                        <a:buNone/>
                      </a:pPr>
                      <a:r>
                        <a:rPr lang="de-DE" sz="1800" dirty="0"/>
                        <a:t>3,2</a:t>
                      </a:r>
                    </a:p>
                  </a:txBody>
                  <a:tcPr/>
                </a:tc>
                <a:extLst>
                  <a:ext uri="{0D108BD9-81ED-4DB2-BD59-A6C34878D82A}">
                    <a16:rowId xmlns:a16="http://schemas.microsoft.com/office/drawing/2014/main" val="3396707238"/>
                  </a:ext>
                </a:extLst>
              </a:tr>
              <a:tr h="370838">
                <a:tc>
                  <a:txBody>
                    <a:bodyPr/>
                    <a:lstStyle/>
                    <a:p>
                      <a:pPr lvl="0">
                        <a:buNone/>
                      </a:pPr>
                      <a:r>
                        <a:rPr lang="de-DE" sz="1800" dirty="0"/>
                        <a:t>Biodiesel</a:t>
                      </a:r>
                    </a:p>
                  </a:txBody>
                  <a:tcPr/>
                </a:tc>
                <a:tc>
                  <a:txBody>
                    <a:bodyPr/>
                    <a:lstStyle/>
                    <a:p>
                      <a:pPr lvl="0" algn="ctr">
                        <a:buNone/>
                      </a:pPr>
                      <a:r>
                        <a:rPr lang="de-DE" sz="1800" dirty="0"/>
                        <a:t>0,65 bis 2,25</a:t>
                      </a:r>
                    </a:p>
                  </a:txBody>
                  <a:tcPr/>
                </a:tc>
                <a:extLst>
                  <a:ext uri="{0D108BD9-81ED-4DB2-BD59-A6C34878D82A}">
                    <a16:rowId xmlns:a16="http://schemas.microsoft.com/office/drawing/2014/main" val="760488709"/>
                  </a:ext>
                </a:extLst>
              </a:tr>
            </a:tbl>
          </a:graphicData>
        </a:graphic>
      </p:graphicFrame>
      <p:sp>
        <p:nvSpPr>
          <p:cNvPr id="7" name="Textfeld 6">
            <a:extLst>
              <a:ext uri="{FF2B5EF4-FFF2-40B4-BE49-F238E27FC236}">
                <a16:creationId xmlns:a16="http://schemas.microsoft.com/office/drawing/2014/main" id="{91C3DA90-EAE9-AE10-4286-3B3D975D7CE5}"/>
              </a:ext>
            </a:extLst>
          </p:cNvPr>
          <p:cNvSpPr txBox="1"/>
          <p:nvPr/>
        </p:nvSpPr>
        <p:spPr>
          <a:xfrm>
            <a:off x="4640400" y="5936400"/>
            <a:ext cx="3877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1200" dirty="0"/>
              <a:t>*Nach Lebenszyklus, vorher CO</a:t>
            </a:r>
            <a:r>
              <a:rPr lang="de-DE" sz="1200" baseline="-25000" dirty="0"/>
              <a:t>2</a:t>
            </a:r>
            <a:r>
              <a:rPr lang="de-DE" sz="1200" dirty="0"/>
              <a:t>-Speicher</a:t>
            </a:r>
          </a:p>
        </p:txBody>
      </p:sp>
    </p:spTree>
    <p:extLst>
      <p:ext uri="{BB962C8B-B14F-4D97-AF65-F5344CB8AC3E}">
        <p14:creationId xmlns:p14="http://schemas.microsoft.com/office/powerpoint/2010/main" val="15096395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12AE70-8124-A587-6649-9D520B0612D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Aluminiumprodukte</a:t>
            </a:r>
            <a:r>
              <a:rPr lang="de-DE" dirty="0"/>
              <a:t> </a:t>
            </a:r>
            <a:r>
              <a:rPr lang="de-DE" dirty="0">
                <a:solidFill>
                  <a:schemeClr val="accent6">
                    <a:lumMod val="75000"/>
                  </a:schemeClr>
                </a:solidFill>
              </a:rPr>
              <a:t>und Alternativen</a:t>
            </a:r>
          </a:p>
        </p:txBody>
      </p:sp>
      <p:sp>
        <p:nvSpPr>
          <p:cNvPr id="3" name="Untertitel 2">
            <a:extLst>
              <a:ext uri="{FF2B5EF4-FFF2-40B4-BE49-F238E27FC236}">
                <a16:creationId xmlns:a16="http://schemas.microsoft.com/office/drawing/2014/main" id="{85E4EDE5-55FE-1626-0EE6-D2B87FE1D28F}"/>
              </a:ext>
            </a:extLst>
          </p:cNvPr>
          <p:cNvSpPr>
            <a:spLocks noGrp="1"/>
          </p:cNvSpPr>
          <p:nvPr>
            <p:ph type="subTitle" idx="1"/>
          </p:nvPr>
        </p:nvSpPr>
        <p:spPr/>
        <p:txBody>
          <a:bodyPr/>
          <a:lstStyle/>
          <a:p>
            <a:endParaRPr lang="de-DE" dirty="0"/>
          </a:p>
        </p:txBody>
      </p:sp>
      <p:sp>
        <p:nvSpPr>
          <p:cNvPr id="4" name="Foliennummernplatzhalter 3">
            <a:extLst>
              <a:ext uri="{FF2B5EF4-FFF2-40B4-BE49-F238E27FC236}">
                <a16:creationId xmlns:a16="http://schemas.microsoft.com/office/drawing/2014/main" id="{531891B6-391F-4EA3-A781-157F051A63D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45</a:t>
            </a:fld>
            <a:endParaRPr lang="de-DE" dirty="0"/>
          </a:p>
        </p:txBody>
      </p:sp>
      <p:graphicFrame>
        <p:nvGraphicFramePr>
          <p:cNvPr id="6" name="Tabelle 6">
            <a:extLst>
              <a:ext uri="{FF2B5EF4-FFF2-40B4-BE49-F238E27FC236}">
                <a16:creationId xmlns:a16="http://schemas.microsoft.com/office/drawing/2014/main" id="{B1ACEF1B-5FA9-8385-D01E-954125A7627C}"/>
              </a:ext>
            </a:extLst>
          </p:cNvPr>
          <p:cNvGraphicFramePr>
            <a:graphicFrameLocks noGrp="1"/>
          </p:cNvGraphicFramePr>
          <p:nvPr>
            <p:ph sz="quarter" idx="13"/>
            <p:extLst/>
          </p:nvPr>
        </p:nvGraphicFramePr>
        <p:xfrm>
          <a:off x="106375" y="1295757"/>
          <a:ext cx="8912050" cy="3977634"/>
        </p:xfrm>
        <a:graphic>
          <a:graphicData uri="http://schemas.openxmlformats.org/drawingml/2006/table">
            <a:tbl>
              <a:tblPr firstRow="1" bandRow="1">
                <a:tableStyleId>{10A1B5D5-9B99-4C35-A422-299274C87663}</a:tableStyleId>
              </a:tblPr>
              <a:tblGrid>
                <a:gridCol w="3149866">
                  <a:extLst>
                    <a:ext uri="{9D8B030D-6E8A-4147-A177-3AD203B41FA5}">
                      <a16:colId xmlns:a16="http://schemas.microsoft.com/office/drawing/2014/main" val="967217502"/>
                    </a:ext>
                  </a:extLst>
                </a:gridCol>
                <a:gridCol w="5762184">
                  <a:extLst>
                    <a:ext uri="{9D8B030D-6E8A-4147-A177-3AD203B41FA5}">
                      <a16:colId xmlns:a16="http://schemas.microsoft.com/office/drawing/2014/main" val="3885736046"/>
                    </a:ext>
                  </a:extLst>
                </a:gridCol>
              </a:tblGrid>
              <a:tr h="370840">
                <a:tc>
                  <a:txBody>
                    <a:bodyPr/>
                    <a:lstStyle/>
                    <a:p>
                      <a:pPr lvl="0" algn="ctr">
                        <a:buNone/>
                      </a:pPr>
                      <a:r>
                        <a:rPr lang="de-DE" sz="1800" dirty="0"/>
                        <a:t>Produkt</a:t>
                      </a:r>
                    </a:p>
                  </a:txBody>
                  <a:tcPr/>
                </a:tc>
                <a:tc>
                  <a:txBody>
                    <a:bodyPr/>
                    <a:lstStyle/>
                    <a:p>
                      <a:pPr algn="ctr"/>
                      <a:r>
                        <a:rPr lang="de-DE" sz="1800" dirty="0"/>
                        <a:t>Alternative</a:t>
                      </a:r>
                    </a:p>
                  </a:txBody>
                  <a:tcPr/>
                </a:tc>
                <a:extLst>
                  <a:ext uri="{0D108BD9-81ED-4DB2-BD59-A6C34878D82A}">
                    <a16:rowId xmlns:a16="http://schemas.microsoft.com/office/drawing/2014/main" val="485685401"/>
                  </a:ext>
                </a:extLst>
              </a:tr>
              <a:tr h="370840">
                <a:tc>
                  <a:txBody>
                    <a:bodyPr/>
                    <a:lstStyle/>
                    <a:p>
                      <a:pPr lvl="0">
                        <a:buNone/>
                      </a:pPr>
                      <a:r>
                        <a:rPr lang="de-DE" sz="1800" dirty="0"/>
                        <a:t>Aluminiumfolie</a:t>
                      </a:r>
                    </a:p>
                  </a:txBody>
                  <a:tcPr/>
                </a:tc>
                <a:tc>
                  <a:txBody>
                    <a:bodyPr/>
                    <a:lstStyle/>
                    <a:p>
                      <a:r>
                        <a:rPr lang="de-DE" sz="1800" dirty="0"/>
                        <a:t>PE-Folie oder beschichtetes Papier (Käsepapier)</a:t>
                      </a:r>
                    </a:p>
                  </a:txBody>
                  <a:tcPr/>
                </a:tc>
                <a:extLst>
                  <a:ext uri="{0D108BD9-81ED-4DB2-BD59-A6C34878D82A}">
                    <a16:rowId xmlns:a16="http://schemas.microsoft.com/office/drawing/2014/main" val="772554379"/>
                  </a:ext>
                </a:extLst>
              </a:tr>
              <a:tr h="370840">
                <a:tc>
                  <a:txBody>
                    <a:bodyPr/>
                    <a:lstStyle/>
                    <a:p>
                      <a:pPr lvl="0">
                        <a:buNone/>
                      </a:pPr>
                      <a:r>
                        <a:rPr lang="de-DE" sz="1800" dirty="0"/>
                        <a:t>Aluminiumschalen</a:t>
                      </a:r>
                    </a:p>
                  </a:txBody>
                  <a:tcPr/>
                </a:tc>
                <a:tc>
                  <a:txBody>
                    <a:bodyPr/>
                    <a:lstStyle/>
                    <a:p>
                      <a:r>
                        <a:rPr lang="de-DE" sz="1800" dirty="0"/>
                        <a:t>Bei Erwärmung keine eine Alternativen, ansonsten Kunststoff- oder beschichtete Pappschalen</a:t>
                      </a:r>
                    </a:p>
                  </a:txBody>
                  <a:tcPr/>
                </a:tc>
                <a:extLst>
                  <a:ext uri="{0D108BD9-81ED-4DB2-BD59-A6C34878D82A}">
                    <a16:rowId xmlns:a16="http://schemas.microsoft.com/office/drawing/2014/main" val="1716028682"/>
                  </a:ext>
                </a:extLst>
              </a:tr>
              <a:tr h="370839">
                <a:tc>
                  <a:txBody>
                    <a:bodyPr/>
                    <a:lstStyle/>
                    <a:p>
                      <a:pPr lvl="0" algn="l">
                        <a:lnSpc>
                          <a:spcPct val="100000"/>
                        </a:lnSpc>
                        <a:spcBef>
                          <a:spcPts val="0"/>
                        </a:spcBef>
                        <a:spcAft>
                          <a:spcPts val="0"/>
                        </a:spcAft>
                        <a:buNone/>
                      </a:pPr>
                      <a:r>
                        <a:rPr lang="de-DE" sz="1800" u="none" strike="noStrike" noProof="0" dirty="0"/>
                        <a:t>Aluminiumdosen</a:t>
                      </a:r>
                    </a:p>
                  </a:txBody>
                  <a:tcPr/>
                </a:tc>
                <a:tc>
                  <a:txBody>
                    <a:bodyPr/>
                    <a:lstStyle/>
                    <a:p>
                      <a:pPr lvl="0">
                        <a:buNone/>
                      </a:pPr>
                      <a:r>
                        <a:rPr lang="de-DE" sz="1800" u="none" strike="noStrike" noProof="0" dirty="0"/>
                        <a:t>PET-Flaschen, Verbundkarton, Glas</a:t>
                      </a:r>
                      <a:endParaRPr lang="de-DE" sz="1800" dirty="0"/>
                    </a:p>
                  </a:txBody>
                  <a:tcPr/>
                </a:tc>
                <a:extLst>
                  <a:ext uri="{0D108BD9-81ED-4DB2-BD59-A6C34878D82A}">
                    <a16:rowId xmlns:a16="http://schemas.microsoft.com/office/drawing/2014/main" val="1061281696"/>
                  </a:ext>
                </a:extLst>
              </a:tr>
              <a:tr h="370840">
                <a:tc>
                  <a:txBody>
                    <a:bodyPr/>
                    <a:lstStyle/>
                    <a:p>
                      <a:pPr lvl="0">
                        <a:buNone/>
                      </a:pPr>
                      <a:r>
                        <a:rPr lang="de-DE" sz="1800" dirty="0"/>
                        <a:t>Autokarosserie</a:t>
                      </a:r>
                    </a:p>
                  </a:txBody>
                  <a:tcPr/>
                </a:tc>
                <a:tc>
                  <a:txBody>
                    <a:bodyPr/>
                    <a:lstStyle/>
                    <a:p>
                      <a:r>
                        <a:rPr lang="de-DE" sz="1800" dirty="0"/>
                        <a:t>Stahl</a:t>
                      </a:r>
                    </a:p>
                  </a:txBody>
                  <a:tcPr/>
                </a:tc>
                <a:extLst>
                  <a:ext uri="{0D108BD9-81ED-4DB2-BD59-A6C34878D82A}">
                    <a16:rowId xmlns:a16="http://schemas.microsoft.com/office/drawing/2014/main" val="44399784"/>
                  </a:ext>
                </a:extLst>
              </a:tr>
              <a:tr h="370840">
                <a:tc>
                  <a:txBody>
                    <a:bodyPr/>
                    <a:lstStyle/>
                    <a:p>
                      <a:pPr lvl="0">
                        <a:buNone/>
                      </a:pPr>
                      <a:r>
                        <a:rPr lang="de-DE" sz="1800" u="none" strike="noStrike" noProof="0" dirty="0"/>
                        <a:t>Flugzeuge</a:t>
                      </a:r>
                      <a:endParaRPr lang="de-DE" sz="1800" dirty="0"/>
                    </a:p>
                  </a:txBody>
                  <a:tcPr/>
                </a:tc>
                <a:tc>
                  <a:txBody>
                    <a:bodyPr/>
                    <a:lstStyle/>
                    <a:p>
                      <a:r>
                        <a:rPr lang="de-DE" sz="1800" dirty="0"/>
                        <a:t>Leichtbau mit Carbon-Materialien und Titan</a:t>
                      </a:r>
                    </a:p>
                  </a:txBody>
                  <a:tcPr/>
                </a:tc>
                <a:extLst>
                  <a:ext uri="{0D108BD9-81ED-4DB2-BD59-A6C34878D82A}">
                    <a16:rowId xmlns:a16="http://schemas.microsoft.com/office/drawing/2014/main" val="3545927422"/>
                  </a:ext>
                </a:extLst>
              </a:tr>
              <a:tr h="370840">
                <a:tc>
                  <a:txBody>
                    <a:bodyPr/>
                    <a:lstStyle/>
                    <a:p>
                      <a:pPr lvl="0">
                        <a:buNone/>
                      </a:pPr>
                      <a:r>
                        <a:rPr lang="de-DE" sz="1800" dirty="0"/>
                        <a:t>Bahnen und Busse</a:t>
                      </a:r>
                    </a:p>
                  </a:txBody>
                  <a:tcPr/>
                </a:tc>
                <a:tc>
                  <a:txBody>
                    <a:bodyPr/>
                    <a:lstStyle/>
                    <a:p>
                      <a:r>
                        <a:rPr lang="de-DE" sz="1800" dirty="0"/>
                        <a:t>Stahl</a:t>
                      </a:r>
                    </a:p>
                  </a:txBody>
                  <a:tcPr/>
                </a:tc>
                <a:extLst>
                  <a:ext uri="{0D108BD9-81ED-4DB2-BD59-A6C34878D82A}">
                    <a16:rowId xmlns:a16="http://schemas.microsoft.com/office/drawing/2014/main" val="1844316869"/>
                  </a:ext>
                </a:extLst>
              </a:tr>
              <a:tr h="370839">
                <a:tc>
                  <a:txBody>
                    <a:bodyPr/>
                    <a:lstStyle/>
                    <a:p>
                      <a:pPr lvl="0">
                        <a:buNone/>
                      </a:pPr>
                      <a:r>
                        <a:rPr lang="de-DE" sz="1800" dirty="0"/>
                        <a:t>Fahrräder</a:t>
                      </a:r>
                    </a:p>
                  </a:txBody>
                  <a:tcPr/>
                </a:tc>
                <a:tc>
                  <a:txBody>
                    <a:bodyPr/>
                    <a:lstStyle/>
                    <a:p>
                      <a:pPr lvl="0">
                        <a:buNone/>
                      </a:pPr>
                      <a:r>
                        <a:rPr lang="de-DE" sz="1800" dirty="0"/>
                        <a:t>Stahl oder Carbon-Materialien</a:t>
                      </a:r>
                    </a:p>
                  </a:txBody>
                  <a:tcPr/>
                </a:tc>
                <a:extLst>
                  <a:ext uri="{0D108BD9-81ED-4DB2-BD59-A6C34878D82A}">
                    <a16:rowId xmlns:a16="http://schemas.microsoft.com/office/drawing/2014/main" val="2724494600"/>
                  </a:ext>
                </a:extLst>
              </a:tr>
              <a:tr h="370838">
                <a:tc>
                  <a:txBody>
                    <a:bodyPr/>
                    <a:lstStyle/>
                    <a:p>
                      <a:pPr lvl="0">
                        <a:buNone/>
                      </a:pPr>
                      <a:r>
                        <a:rPr lang="de-DE" sz="1800" u="none" strike="noStrike" noProof="0" dirty="0"/>
                        <a:t>Fensterrahmen</a:t>
                      </a:r>
                      <a:endParaRPr lang="de-DE" sz="1800" dirty="0"/>
                    </a:p>
                  </a:txBody>
                  <a:tcPr/>
                </a:tc>
                <a:tc>
                  <a:txBody>
                    <a:bodyPr/>
                    <a:lstStyle/>
                    <a:p>
                      <a:pPr lvl="0">
                        <a:buNone/>
                      </a:pPr>
                      <a:r>
                        <a:rPr lang="de-DE" sz="1800" dirty="0"/>
                        <a:t>Holz oder Kunststoffe mit eingebauter Dämmschicht</a:t>
                      </a:r>
                    </a:p>
                  </a:txBody>
                  <a:tcPr/>
                </a:tc>
                <a:extLst>
                  <a:ext uri="{0D108BD9-81ED-4DB2-BD59-A6C34878D82A}">
                    <a16:rowId xmlns:a16="http://schemas.microsoft.com/office/drawing/2014/main" val="1401370924"/>
                  </a:ext>
                </a:extLst>
              </a:tr>
              <a:tr h="370838">
                <a:tc>
                  <a:txBody>
                    <a:bodyPr/>
                    <a:lstStyle/>
                    <a:p>
                      <a:pPr lvl="0">
                        <a:buNone/>
                      </a:pPr>
                      <a:r>
                        <a:rPr lang="de-DE" sz="1800" dirty="0"/>
                        <a:t>Außenjalousien</a:t>
                      </a:r>
                    </a:p>
                  </a:txBody>
                  <a:tcPr/>
                </a:tc>
                <a:tc>
                  <a:txBody>
                    <a:bodyPr/>
                    <a:lstStyle/>
                    <a:p>
                      <a:pPr lvl="0">
                        <a:buNone/>
                      </a:pPr>
                      <a:r>
                        <a:rPr lang="de-DE" sz="1800" dirty="0"/>
                        <a:t>Kunststoffe</a:t>
                      </a:r>
                    </a:p>
                  </a:txBody>
                  <a:tcPr/>
                </a:tc>
                <a:extLst>
                  <a:ext uri="{0D108BD9-81ED-4DB2-BD59-A6C34878D82A}">
                    <a16:rowId xmlns:a16="http://schemas.microsoft.com/office/drawing/2014/main" val="811141482"/>
                  </a:ext>
                </a:extLst>
              </a:tr>
            </a:tbl>
          </a:graphicData>
        </a:graphic>
      </p:graphicFrame>
      <p:sp>
        <p:nvSpPr>
          <p:cNvPr id="13" name="Textfeld 12">
            <a:extLst>
              <a:ext uri="{FF2B5EF4-FFF2-40B4-BE49-F238E27FC236}">
                <a16:creationId xmlns:a16="http://schemas.microsoft.com/office/drawing/2014/main" id="{186E76D3-D942-83CD-8C8B-526BE7ACB7E5}"/>
              </a:ext>
            </a:extLst>
          </p:cNvPr>
          <p:cNvSpPr txBox="1"/>
          <p:nvPr/>
        </p:nvSpPr>
        <p:spPr>
          <a:xfrm>
            <a:off x="1369060" y="5280029"/>
            <a:ext cx="6147582" cy="1015663"/>
          </a:xfrm>
          <a:prstGeom prst="rect">
            <a:avLst/>
          </a:prstGeom>
          <a:solidFill>
            <a:schemeClr val="accent6">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e-DE" sz="2000" dirty="0">
                <a:latin typeface="Calibri"/>
              </a:rPr>
              <a:t>Fallen Ihnen andere Alternativen ein?</a:t>
            </a:r>
            <a:br>
              <a:rPr lang="de-DE" sz="2000" dirty="0">
                <a:latin typeface="Calibri"/>
              </a:rPr>
            </a:br>
            <a:r>
              <a:rPr lang="de-DE" sz="2000" dirty="0">
                <a:latin typeface="Calibri"/>
              </a:rPr>
              <a:t>Gibt es noch andere Beispiele?</a:t>
            </a:r>
          </a:p>
          <a:p>
            <a:pPr algn="ctr"/>
            <a:r>
              <a:rPr lang="de-DE" sz="2000" dirty="0">
                <a:latin typeface="Calibri"/>
              </a:rPr>
              <a:t>Wie steht es um die Nachhaltigkeit der Alternativen</a:t>
            </a:r>
            <a:endParaRPr lang="de-DE" sz="1200" dirty="0"/>
          </a:p>
        </p:txBody>
      </p:sp>
    </p:spTree>
    <p:extLst>
      <p:ext uri="{BB962C8B-B14F-4D97-AF65-F5344CB8AC3E}">
        <p14:creationId xmlns:p14="http://schemas.microsoft.com/office/powerpoint/2010/main" val="317950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C4DE4-29A2-714B-8A31-F3FB772F113B}"/>
              </a:ext>
            </a:extLst>
          </p:cNvPr>
          <p:cNvSpPr>
            <a:spLocks noGrp="1"/>
          </p:cNvSpPr>
          <p:nvPr>
            <p:ph type="title"/>
          </p:nvPr>
        </p:nvSpPr>
        <p:spPr/>
        <p:txBody>
          <a:bodyPr/>
          <a:lstStyle/>
          <a:p>
            <a:r>
              <a:rPr lang="de-DE" dirty="0"/>
              <a:t>Bewertungsverfahren</a:t>
            </a:r>
          </a:p>
        </p:txBody>
      </p:sp>
      <p:sp>
        <p:nvSpPr>
          <p:cNvPr id="3" name="Untertitel 2">
            <a:extLst>
              <a:ext uri="{FF2B5EF4-FFF2-40B4-BE49-F238E27FC236}">
                <a16:creationId xmlns:a16="http://schemas.microsoft.com/office/drawing/2014/main" id="{9B9CA1E2-DC66-E412-3007-833630722EEB}"/>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5F965416-F370-1353-7D41-781A768F4E8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46</a:t>
            </a:fld>
            <a:endParaRPr lang="de-DE" dirty="0"/>
          </a:p>
        </p:txBody>
      </p:sp>
      <p:sp>
        <p:nvSpPr>
          <p:cNvPr id="4" name="Textplatzhalter 3">
            <a:extLst>
              <a:ext uri="{FF2B5EF4-FFF2-40B4-BE49-F238E27FC236}">
                <a16:creationId xmlns:a16="http://schemas.microsoft.com/office/drawing/2014/main" id="{D133A0CE-65BF-0FFD-7CAE-4F152D3D2FB8}"/>
              </a:ext>
            </a:extLst>
          </p:cNvPr>
          <p:cNvSpPr>
            <a:spLocks noGrp="1"/>
          </p:cNvSpPr>
          <p:nvPr>
            <p:ph type="body" sz="quarter" idx="13"/>
          </p:nvPr>
        </p:nvSpPr>
        <p:spPr/>
        <p:txBody>
          <a:bodyPr/>
          <a:lstStyle/>
          <a:p>
            <a:r>
              <a:rPr lang="de-DE" dirty="0"/>
              <a:t>Bewertung mit einer Stoffstromanalyse</a:t>
            </a:r>
          </a:p>
        </p:txBody>
      </p:sp>
      <p:graphicFrame>
        <p:nvGraphicFramePr>
          <p:cNvPr id="9" name="Diagramm 8">
            <a:extLst>
              <a:ext uri="{FF2B5EF4-FFF2-40B4-BE49-F238E27FC236}">
                <a16:creationId xmlns:a16="http://schemas.microsoft.com/office/drawing/2014/main" id="{31C96FE2-2342-5C4D-8DC8-B9ED7DB8A67C}"/>
              </a:ext>
            </a:extLst>
          </p:cNvPr>
          <p:cNvGraphicFramePr/>
          <p:nvPr>
            <p:extLst>
              <p:ext uri="{D42A27DB-BD31-4B8C-83A1-F6EECF244321}">
                <p14:modId xmlns:p14="http://schemas.microsoft.com/office/powerpoint/2010/main" val="3600181739"/>
              </p:ext>
            </p:extLst>
          </p:nvPr>
        </p:nvGraphicFramePr>
        <p:xfrm>
          <a:off x="4974138" y="1654783"/>
          <a:ext cx="404428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89207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5649A-0A1B-7941-8F3F-2DB69F1492A4}"/>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Vom Bergbau bis zum Recycling</a:t>
            </a:r>
          </a:p>
        </p:txBody>
      </p:sp>
      <p:sp>
        <p:nvSpPr>
          <p:cNvPr id="3" name="Untertitel 2">
            <a:extLst>
              <a:ext uri="{FF2B5EF4-FFF2-40B4-BE49-F238E27FC236}">
                <a16:creationId xmlns:a16="http://schemas.microsoft.com/office/drawing/2014/main" id="{9D56DA70-031B-434A-A1EC-484DF4018E47}"/>
              </a:ext>
            </a:extLst>
          </p:cNvPr>
          <p:cNvSpPr>
            <a:spLocks noGrp="1"/>
          </p:cNvSpPr>
          <p:nvPr>
            <p:ph type="subTitle" idx="1"/>
          </p:nvPr>
        </p:nvSpPr>
        <p:spPr/>
        <p:txBody>
          <a:bodyPr/>
          <a:lstStyle/>
          <a:p>
            <a:r>
              <a:rPr lang="de-DE" dirty="0"/>
              <a:t>Abbildung: Eigene Darstellung</a:t>
            </a:r>
          </a:p>
          <a:p>
            <a:r>
              <a:rPr lang="de-DE" dirty="0"/>
              <a:t>Stoffstromanalyse: KIT/Andes 2019</a:t>
            </a:r>
          </a:p>
        </p:txBody>
      </p:sp>
      <p:sp>
        <p:nvSpPr>
          <p:cNvPr id="4" name="Foliennummernplatzhalter 3">
            <a:extLst>
              <a:ext uri="{FF2B5EF4-FFF2-40B4-BE49-F238E27FC236}">
                <a16:creationId xmlns:a16="http://schemas.microsoft.com/office/drawing/2014/main" id="{1B88D231-C043-0542-B72B-FA92536DF97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47</a:t>
            </a:fld>
            <a:endParaRPr lang="de-DE" dirty="0"/>
          </a:p>
        </p:txBody>
      </p:sp>
      <p:graphicFrame>
        <p:nvGraphicFramePr>
          <p:cNvPr id="6" name="Inhaltsplatzhalter 5">
            <a:extLst>
              <a:ext uri="{FF2B5EF4-FFF2-40B4-BE49-F238E27FC236}">
                <a16:creationId xmlns:a16="http://schemas.microsoft.com/office/drawing/2014/main" id="{59E636BF-33EA-FA48-9335-DF3B76E0F07A}"/>
              </a:ext>
            </a:extLst>
          </p:cNvPr>
          <p:cNvGraphicFramePr>
            <a:graphicFrameLocks noGrp="1"/>
          </p:cNvGraphicFramePr>
          <p:nvPr>
            <p:ph sz="quarter" idx="13"/>
            <p:extLst>
              <p:ext uri="{D42A27DB-BD31-4B8C-83A1-F6EECF244321}">
                <p14:modId xmlns:p14="http://schemas.microsoft.com/office/powerpoint/2010/main" val="3511642216"/>
              </p:ext>
            </p:extLst>
          </p:nvPr>
        </p:nvGraphicFramePr>
        <p:xfrm>
          <a:off x="106363" y="1260475"/>
          <a:ext cx="8912225" cy="4906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bgerundetes Rechteck 6">
            <a:extLst>
              <a:ext uri="{FF2B5EF4-FFF2-40B4-BE49-F238E27FC236}">
                <a16:creationId xmlns:a16="http://schemas.microsoft.com/office/drawing/2014/main" id="{93EA8A32-04C3-4F45-B846-5913223E04B3}"/>
              </a:ext>
            </a:extLst>
          </p:cNvPr>
          <p:cNvSpPr/>
          <p:nvPr/>
        </p:nvSpPr>
        <p:spPr>
          <a:xfrm>
            <a:off x="106363" y="1493805"/>
            <a:ext cx="2336800" cy="5757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Rekultivierung</a:t>
            </a:r>
          </a:p>
        </p:txBody>
      </p:sp>
      <p:cxnSp>
        <p:nvCxnSpPr>
          <p:cNvPr id="9" name="Gerade Verbindung mit Pfeil 8">
            <a:extLst>
              <a:ext uri="{FF2B5EF4-FFF2-40B4-BE49-F238E27FC236}">
                <a16:creationId xmlns:a16="http://schemas.microsoft.com/office/drawing/2014/main" id="{FA36F246-F134-8541-B4CA-9AAACDD23EBD}"/>
              </a:ext>
            </a:extLst>
          </p:cNvPr>
          <p:cNvCxnSpPr>
            <a:cxnSpLocks/>
          </p:cNvCxnSpPr>
          <p:nvPr/>
        </p:nvCxnSpPr>
        <p:spPr>
          <a:xfrm flipH="1">
            <a:off x="2536091" y="1707701"/>
            <a:ext cx="778933"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37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Bauxit-Gewinnung</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Foto: Rio Tinto o.J.</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48</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864494946"/>
              </p:ext>
            </p:extLst>
          </p:nvPr>
        </p:nvGraphicFramePr>
        <p:xfrm>
          <a:off x="106363" y="1260476"/>
          <a:ext cx="8912225" cy="3166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Grafik 10">
            <a:extLst>
              <a:ext uri="{FF2B5EF4-FFF2-40B4-BE49-F238E27FC236}">
                <a16:creationId xmlns:a16="http://schemas.microsoft.com/office/drawing/2014/main" id="{99A9BF75-CAAF-0A4B-9778-8EB8C49E3DE5}"/>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2201989" y="3592301"/>
            <a:ext cx="6816436" cy="2624416"/>
          </a:xfrm>
          <a:prstGeom prst="rect">
            <a:avLst/>
          </a:prstGeom>
        </p:spPr>
      </p:pic>
      <p:sp>
        <p:nvSpPr>
          <p:cNvPr id="12" name="Textfeld 11">
            <a:extLst>
              <a:ext uri="{FF2B5EF4-FFF2-40B4-BE49-F238E27FC236}">
                <a16:creationId xmlns:a16="http://schemas.microsoft.com/office/drawing/2014/main" id="{E038BF9C-9DA0-914D-B77B-421F4A7E9F3B}"/>
              </a:ext>
            </a:extLst>
          </p:cNvPr>
          <p:cNvSpPr txBox="1"/>
          <p:nvPr/>
        </p:nvSpPr>
        <p:spPr>
          <a:xfrm>
            <a:off x="3152875" y="3420993"/>
            <a:ext cx="4094391" cy="307777"/>
          </a:xfrm>
          <a:prstGeom prst="rect">
            <a:avLst/>
          </a:prstGeom>
          <a:noFill/>
        </p:spPr>
        <p:txBody>
          <a:bodyPr wrap="none" rtlCol="0">
            <a:spAutoFit/>
          </a:bodyPr>
          <a:lstStyle/>
          <a:p>
            <a:r>
              <a:rPr lang="de-DE" dirty="0"/>
              <a:t>Gudai-Darri-Mine von Rio Tito in Westaustralien</a:t>
            </a:r>
          </a:p>
        </p:txBody>
      </p:sp>
      <p:sp>
        <p:nvSpPr>
          <p:cNvPr id="13" name="Abgerundetes Rechteck 12">
            <a:extLst>
              <a:ext uri="{FF2B5EF4-FFF2-40B4-BE49-F238E27FC236}">
                <a16:creationId xmlns:a16="http://schemas.microsoft.com/office/drawing/2014/main" id="{8BEC9C05-BF5E-D14F-A1F4-5905586F7817}"/>
              </a:ext>
            </a:extLst>
          </p:cNvPr>
          <p:cNvSpPr/>
          <p:nvPr/>
        </p:nvSpPr>
        <p:spPr>
          <a:xfrm>
            <a:off x="193963" y="4490292"/>
            <a:ext cx="150321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Naturraum</a:t>
            </a:r>
          </a:p>
        </p:txBody>
      </p:sp>
      <p:sp>
        <p:nvSpPr>
          <p:cNvPr id="14" name="Abgerundetes Rechteck 13">
            <a:extLst>
              <a:ext uri="{FF2B5EF4-FFF2-40B4-BE49-F238E27FC236}">
                <a16:creationId xmlns:a16="http://schemas.microsoft.com/office/drawing/2014/main" id="{F34DA0BC-AA06-FD4A-B92C-12E967C2B5C9}"/>
              </a:ext>
            </a:extLst>
          </p:cNvPr>
          <p:cNvSpPr/>
          <p:nvPr/>
        </p:nvSpPr>
        <p:spPr>
          <a:xfrm>
            <a:off x="1766454" y="4673296"/>
            <a:ext cx="150321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Biodiversität</a:t>
            </a:r>
          </a:p>
        </p:txBody>
      </p:sp>
      <p:sp>
        <p:nvSpPr>
          <p:cNvPr id="15" name="Abgerundetes Rechteck 14">
            <a:extLst>
              <a:ext uri="{FF2B5EF4-FFF2-40B4-BE49-F238E27FC236}">
                <a16:creationId xmlns:a16="http://schemas.microsoft.com/office/drawing/2014/main" id="{FFDBCB37-E7D0-DB42-ADCA-E389931A7609}"/>
              </a:ext>
            </a:extLst>
          </p:cNvPr>
          <p:cNvSpPr/>
          <p:nvPr/>
        </p:nvSpPr>
        <p:spPr>
          <a:xfrm>
            <a:off x="1766454" y="5612002"/>
            <a:ext cx="150321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Emissionen</a:t>
            </a:r>
          </a:p>
        </p:txBody>
      </p:sp>
      <p:sp>
        <p:nvSpPr>
          <p:cNvPr id="16" name="Abgerundetes Rechteck 15">
            <a:extLst>
              <a:ext uri="{FF2B5EF4-FFF2-40B4-BE49-F238E27FC236}">
                <a16:creationId xmlns:a16="http://schemas.microsoft.com/office/drawing/2014/main" id="{C47F5316-3C8B-3B4F-8106-D5A1FA72B258}"/>
              </a:ext>
            </a:extLst>
          </p:cNvPr>
          <p:cNvSpPr/>
          <p:nvPr/>
        </p:nvSpPr>
        <p:spPr>
          <a:xfrm>
            <a:off x="193963" y="5321622"/>
            <a:ext cx="150321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Abraum</a:t>
            </a:r>
          </a:p>
        </p:txBody>
      </p:sp>
    </p:spTree>
    <p:extLst>
      <p:ext uri="{BB962C8B-B14F-4D97-AF65-F5344CB8AC3E}">
        <p14:creationId xmlns:p14="http://schemas.microsoft.com/office/powerpoint/2010/main" val="3284594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Aluminiumoxid-Gewinnung</a:t>
            </a:r>
            <a:endParaRPr lang="de-DE" baseline="-25000"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Abbildung: Schäfer / Aluminium Deutschland 2008</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49</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718374085"/>
              </p:ext>
            </p:extLst>
          </p:nvPr>
        </p:nvGraphicFramePr>
        <p:xfrm>
          <a:off x="106363" y="1260476"/>
          <a:ext cx="8912225" cy="3006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fik 2">
            <a:extLst>
              <a:ext uri="{FF2B5EF4-FFF2-40B4-BE49-F238E27FC236}">
                <a16:creationId xmlns:a16="http://schemas.microsoft.com/office/drawing/2014/main" id="{22C9E8BC-9304-B841-AA0E-FE43CB1AC9B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650836" y="3296874"/>
            <a:ext cx="5024582" cy="2974073"/>
          </a:xfrm>
          <a:prstGeom prst="rect">
            <a:avLst/>
          </a:prstGeom>
        </p:spPr>
      </p:pic>
      <p:sp>
        <p:nvSpPr>
          <p:cNvPr id="4" name="Rechteck 3">
            <a:extLst>
              <a:ext uri="{FF2B5EF4-FFF2-40B4-BE49-F238E27FC236}">
                <a16:creationId xmlns:a16="http://schemas.microsoft.com/office/drawing/2014/main" id="{229A1483-0C9C-8240-A785-E3DA518ABF46}"/>
              </a:ext>
            </a:extLst>
          </p:cNvPr>
          <p:cNvSpPr/>
          <p:nvPr/>
        </p:nvSpPr>
        <p:spPr>
          <a:xfrm>
            <a:off x="7100455" y="3352800"/>
            <a:ext cx="1917970" cy="1260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Herstellungsprozess von Aluminiumoxid aus Bauxit</a:t>
            </a:r>
          </a:p>
        </p:txBody>
      </p:sp>
      <p:sp>
        <p:nvSpPr>
          <p:cNvPr id="10" name="Abgerundetes Rechteck 9">
            <a:extLst>
              <a:ext uri="{FF2B5EF4-FFF2-40B4-BE49-F238E27FC236}">
                <a16:creationId xmlns:a16="http://schemas.microsoft.com/office/drawing/2014/main" id="{EB4413B8-2EBE-214E-9896-8A26CCAB8EDC}"/>
              </a:ext>
            </a:extLst>
          </p:cNvPr>
          <p:cNvSpPr/>
          <p:nvPr/>
        </p:nvSpPr>
        <p:spPr>
          <a:xfrm>
            <a:off x="224233" y="5663499"/>
            <a:ext cx="1389822"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Diesel</a:t>
            </a:r>
          </a:p>
        </p:txBody>
      </p:sp>
      <p:sp>
        <p:nvSpPr>
          <p:cNvPr id="11" name="Abgerundetes Rechteck 10">
            <a:extLst>
              <a:ext uri="{FF2B5EF4-FFF2-40B4-BE49-F238E27FC236}">
                <a16:creationId xmlns:a16="http://schemas.microsoft.com/office/drawing/2014/main" id="{A149C0E0-A143-9243-86B3-CA2201E31FDE}"/>
              </a:ext>
            </a:extLst>
          </p:cNvPr>
          <p:cNvSpPr/>
          <p:nvPr/>
        </p:nvSpPr>
        <p:spPr>
          <a:xfrm>
            <a:off x="224233" y="4452446"/>
            <a:ext cx="1389822"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Strommix</a:t>
            </a:r>
          </a:p>
        </p:txBody>
      </p:sp>
      <p:sp>
        <p:nvSpPr>
          <p:cNvPr id="12" name="Abgerundetes Rechteck 11">
            <a:extLst>
              <a:ext uri="{FF2B5EF4-FFF2-40B4-BE49-F238E27FC236}">
                <a16:creationId xmlns:a16="http://schemas.microsoft.com/office/drawing/2014/main" id="{2A2506F6-7770-4848-ABF8-12FDBF1895AB}"/>
              </a:ext>
            </a:extLst>
          </p:cNvPr>
          <p:cNvSpPr/>
          <p:nvPr/>
        </p:nvSpPr>
        <p:spPr>
          <a:xfrm>
            <a:off x="1122720" y="5057972"/>
            <a:ext cx="1389822"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Flüssiggas</a:t>
            </a:r>
          </a:p>
        </p:txBody>
      </p:sp>
    </p:spTree>
    <p:extLst>
      <p:ext uri="{BB962C8B-B14F-4D97-AF65-F5344CB8AC3E}">
        <p14:creationId xmlns:p14="http://schemas.microsoft.com/office/powerpoint/2010/main" val="40808199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Aluminiumherstellung</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Abbildung: Schmidt / Wikipedia</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50</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3241174758"/>
              </p:ext>
            </p:extLst>
          </p:nvPr>
        </p:nvGraphicFramePr>
        <p:xfrm>
          <a:off x="106363" y="1260475"/>
          <a:ext cx="8912225" cy="357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fik 2">
            <a:extLst>
              <a:ext uri="{FF2B5EF4-FFF2-40B4-BE49-F238E27FC236}">
                <a16:creationId xmlns:a16="http://schemas.microsoft.com/office/drawing/2014/main" id="{A16999D4-1A57-FC4E-969C-61EC308EA0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21627" y="3484864"/>
            <a:ext cx="4395354" cy="2930236"/>
          </a:xfrm>
          <a:prstGeom prst="rect">
            <a:avLst/>
          </a:prstGeom>
        </p:spPr>
      </p:pic>
      <p:sp>
        <p:nvSpPr>
          <p:cNvPr id="6" name="Abgerundetes Rechteck 5">
            <a:extLst>
              <a:ext uri="{FF2B5EF4-FFF2-40B4-BE49-F238E27FC236}">
                <a16:creationId xmlns:a16="http://schemas.microsoft.com/office/drawing/2014/main" id="{788B192D-D2BE-664A-BC85-B737FD3D15D1}"/>
              </a:ext>
            </a:extLst>
          </p:cNvPr>
          <p:cNvSpPr/>
          <p:nvPr/>
        </p:nvSpPr>
        <p:spPr>
          <a:xfrm>
            <a:off x="159326" y="5628862"/>
            <a:ext cx="132310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Kryolith</a:t>
            </a:r>
          </a:p>
        </p:txBody>
      </p:sp>
      <p:sp>
        <p:nvSpPr>
          <p:cNvPr id="10" name="Abgerundetes Rechteck 9">
            <a:extLst>
              <a:ext uri="{FF2B5EF4-FFF2-40B4-BE49-F238E27FC236}">
                <a16:creationId xmlns:a16="http://schemas.microsoft.com/office/drawing/2014/main" id="{95436418-B355-7E4F-852E-FD7E1B39BF47}"/>
              </a:ext>
            </a:extLst>
          </p:cNvPr>
          <p:cNvSpPr/>
          <p:nvPr/>
        </p:nvSpPr>
        <p:spPr>
          <a:xfrm>
            <a:off x="159326" y="4919661"/>
            <a:ext cx="132310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Strommix</a:t>
            </a:r>
          </a:p>
        </p:txBody>
      </p:sp>
      <p:sp>
        <p:nvSpPr>
          <p:cNvPr id="11" name="Abgerundetes Rechteck 10">
            <a:extLst>
              <a:ext uri="{FF2B5EF4-FFF2-40B4-BE49-F238E27FC236}">
                <a16:creationId xmlns:a16="http://schemas.microsoft.com/office/drawing/2014/main" id="{AE534430-B806-4F4E-81EE-5192C5E1D8A8}"/>
              </a:ext>
            </a:extLst>
          </p:cNvPr>
          <p:cNvSpPr/>
          <p:nvPr/>
        </p:nvSpPr>
        <p:spPr>
          <a:xfrm>
            <a:off x="1766957" y="4919661"/>
            <a:ext cx="132310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Graphit</a:t>
            </a:r>
          </a:p>
        </p:txBody>
      </p:sp>
      <p:sp>
        <p:nvSpPr>
          <p:cNvPr id="12" name="Abgerundetes Rechteck 11">
            <a:extLst>
              <a:ext uri="{FF2B5EF4-FFF2-40B4-BE49-F238E27FC236}">
                <a16:creationId xmlns:a16="http://schemas.microsoft.com/office/drawing/2014/main" id="{77BCCCBB-3DE5-904E-A134-223B4141ADEB}"/>
              </a:ext>
            </a:extLst>
          </p:cNvPr>
          <p:cNvSpPr/>
          <p:nvPr/>
        </p:nvSpPr>
        <p:spPr>
          <a:xfrm>
            <a:off x="1766957" y="5628862"/>
            <a:ext cx="1323109" cy="544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Abwärme</a:t>
            </a:r>
          </a:p>
        </p:txBody>
      </p:sp>
    </p:spTree>
    <p:extLst>
      <p:ext uri="{BB962C8B-B14F-4D97-AF65-F5344CB8AC3E}">
        <p14:creationId xmlns:p14="http://schemas.microsoft.com/office/powerpoint/2010/main" val="39333384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Aluminiumherstellung</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Daten: EIA 2022, Ember 2023, Enerdata 2023</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51</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1786701513"/>
              </p:ext>
            </p:extLst>
          </p:nvPr>
        </p:nvGraphicFramePr>
        <p:xfrm>
          <a:off x="106363" y="1260476"/>
          <a:ext cx="8912225" cy="1945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Tabelle 1">
            <a:extLst>
              <a:ext uri="{FF2B5EF4-FFF2-40B4-BE49-F238E27FC236}">
                <a16:creationId xmlns:a16="http://schemas.microsoft.com/office/drawing/2014/main" id="{855354B4-A316-D747-92B1-CA8D2D074140}"/>
              </a:ext>
            </a:extLst>
          </p:cNvPr>
          <p:cNvGraphicFramePr>
            <a:graphicFrameLocks noGrp="1"/>
          </p:cNvGraphicFramePr>
          <p:nvPr>
            <p:extLst>
              <p:ext uri="{D42A27DB-BD31-4B8C-83A1-F6EECF244321}">
                <p14:modId xmlns:p14="http://schemas.microsoft.com/office/powerpoint/2010/main" val="1998279742"/>
              </p:ext>
            </p:extLst>
          </p:nvPr>
        </p:nvGraphicFramePr>
        <p:xfrm>
          <a:off x="3924795" y="2714730"/>
          <a:ext cx="5093630" cy="3048572"/>
        </p:xfrm>
        <a:graphic>
          <a:graphicData uri="http://schemas.openxmlformats.org/drawingml/2006/table">
            <a:tbl>
              <a:tblPr firstRow="1" bandRow="1">
                <a:tableStyleId>{B2548FA6-6182-4A9C-88FF-A9FEA9C52928}</a:tableStyleId>
              </a:tblPr>
              <a:tblGrid>
                <a:gridCol w="938150">
                  <a:extLst>
                    <a:ext uri="{9D8B030D-6E8A-4147-A177-3AD203B41FA5}">
                      <a16:colId xmlns:a16="http://schemas.microsoft.com/office/drawing/2014/main" val="2317347484"/>
                    </a:ext>
                  </a:extLst>
                </a:gridCol>
                <a:gridCol w="724395">
                  <a:extLst>
                    <a:ext uri="{9D8B030D-6E8A-4147-A177-3AD203B41FA5}">
                      <a16:colId xmlns:a16="http://schemas.microsoft.com/office/drawing/2014/main" val="2884429682"/>
                    </a:ext>
                  </a:extLst>
                </a:gridCol>
                <a:gridCol w="902525">
                  <a:extLst>
                    <a:ext uri="{9D8B030D-6E8A-4147-A177-3AD203B41FA5}">
                      <a16:colId xmlns:a16="http://schemas.microsoft.com/office/drawing/2014/main" val="4228848499"/>
                    </a:ext>
                  </a:extLst>
                </a:gridCol>
                <a:gridCol w="1175657">
                  <a:extLst>
                    <a:ext uri="{9D8B030D-6E8A-4147-A177-3AD203B41FA5}">
                      <a16:colId xmlns:a16="http://schemas.microsoft.com/office/drawing/2014/main" val="3838479854"/>
                    </a:ext>
                  </a:extLst>
                </a:gridCol>
                <a:gridCol w="1352903">
                  <a:extLst>
                    <a:ext uri="{9D8B030D-6E8A-4147-A177-3AD203B41FA5}">
                      <a16:colId xmlns:a16="http://schemas.microsoft.com/office/drawing/2014/main" val="1832276655"/>
                    </a:ext>
                  </a:extLst>
                </a:gridCol>
              </a:tblGrid>
              <a:tr h="0">
                <a:tc>
                  <a:txBody>
                    <a:bodyPr/>
                    <a:lstStyle/>
                    <a:p>
                      <a:pPr algn="ctr">
                        <a:lnSpc>
                          <a:spcPts val="1280"/>
                        </a:lnSpc>
                      </a:pPr>
                      <a:r>
                        <a:rPr lang="de-DE" b="1" dirty="0">
                          <a:latin typeface="Calibri" panose="020F0502020204030204" pitchFamily="34" charset="0"/>
                          <a:cs typeface="Calibri" panose="020F0502020204030204" pitchFamily="34" charset="0"/>
                        </a:rPr>
                        <a:t>Land</a:t>
                      </a:r>
                    </a:p>
                  </a:txBody>
                  <a:tcPr/>
                </a:tc>
                <a:tc>
                  <a:txBody>
                    <a:bodyPr/>
                    <a:lstStyle/>
                    <a:p>
                      <a:pPr algn="ctr">
                        <a:lnSpc>
                          <a:spcPts val="1280"/>
                        </a:lnSpc>
                      </a:pPr>
                      <a:r>
                        <a:rPr lang="de-DE" b="1" dirty="0">
                          <a:latin typeface="Calibri" panose="020F0502020204030204" pitchFamily="34" charset="0"/>
                          <a:cs typeface="Calibri" panose="020F0502020204030204" pitchFamily="34" charset="0"/>
                        </a:rPr>
                        <a:t>Markt-anteil</a:t>
                      </a:r>
                    </a:p>
                  </a:txBody>
                  <a:tcPr/>
                </a:tc>
                <a:tc>
                  <a:txBody>
                    <a:bodyPr/>
                    <a:lstStyle/>
                    <a:p>
                      <a:pPr algn="ctr">
                        <a:lnSpc>
                          <a:spcPts val="1280"/>
                        </a:lnSpc>
                      </a:pPr>
                      <a:r>
                        <a:rPr lang="de-DE" b="1" dirty="0">
                          <a:latin typeface="Calibri" panose="020F0502020204030204" pitchFamily="34" charset="0"/>
                          <a:cs typeface="Calibri" panose="020F0502020204030204" pitchFamily="34" charset="0"/>
                        </a:rPr>
                        <a:t>Menge [t] PM</a:t>
                      </a:r>
                    </a:p>
                  </a:txBody>
                  <a:tcPr/>
                </a:tc>
                <a:tc>
                  <a:txBody>
                    <a:bodyPr/>
                    <a:lstStyle/>
                    <a:p>
                      <a:pPr algn="ctr">
                        <a:lnSpc>
                          <a:spcPts val="1280"/>
                        </a:lnSpc>
                      </a:pPr>
                      <a:r>
                        <a:rPr lang="de-DE" b="1" dirty="0">
                          <a:latin typeface="Calibri" panose="020F0502020204030204" pitchFamily="34" charset="0"/>
                          <a:cs typeface="Calibri" panose="020F0502020204030204" pitchFamily="34" charset="0"/>
                        </a:rPr>
                        <a:t>Anteil EE-Strom EE</a:t>
                      </a:r>
                    </a:p>
                  </a:txBody>
                  <a:tcPr/>
                </a:tc>
                <a:tc>
                  <a:txBody>
                    <a:bodyPr/>
                    <a:lstStyle/>
                    <a:p>
                      <a:pPr algn="ctr">
                        <a:lnSpc>
                          <a:spcPts val="1280"/>
                        </a:lnSpc>
                      </a:pPr>
                      <a:r>
                        <a:rPr lang="de-DE" b="1" dirty="0">
                          <a:latin typeface="Calibri" panose="020F0502020204030204" pitchFamily="34" charset="0"/>
                          <a:cs typeface="Calibri" panose="020F0502020204030204" pitchFamily="34" charset="0"/>
                        </a:rPr>
                        <a:t>Emissions-einsparung</a:t>
                      </a:r>
                    </a:p>
                  </a:txBody>
                  <a:tcPr/>
                </a:tc>
                <a:extLst>
                  <a:ext uri="{0D108BD9-81ED-4DB2-BD59-A6C34878D82A}">
                    <a16:rowId xmlns:a16="http://schemas.microsoft.com/office/drawing/2014/main" val="142369970"/>
                  </a:ext>
                </a:extLst>
              </a:tr>
              <a:tr h="140475">
                <a:tc>
                  <a:txBody>
                    <a:bodyPr/>
                    <a:lstStyle/>
                    <a:p>
                      <a:pPr>
                        <a:lnSpc>
                          <a:spcPts val="1280"/>
                        </a:lnSpc>
                      </a:pPr>
                      <a:r>
                        <a:rPr lang="de-DE" dirty="0">
                          <a:latin typeface="Calibri" panose="020F0502020204030204" pitchFamily="34" charset="0"/>
                          <a:cs typeface="Calibri" panose="020F0502020204030204" pitchFamily="34" charset="0"/>
                        </a:rPr>
                        <a:t>China</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58,0%</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37.120.000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30,6%</a:t>
                      </a:r>
                    </a:p>
                  </a:txBody>
                  <a:tcPr/>
                </a:tc>
                <a:tc>
                  <a:txBody>
                    <a:bodyPr/>
                    <a:lstStyle/>
                    <a:p>
                      <a:pPr algn="l" fontAlgn="b"/>
                      <a:r>
                        <a:rPr lang="de-DE" sz="1200" b="0" i="0" u="none" strike="noStrike" dirty="0">
                          <a:solidFill>
                            <a:srgbClr val="000000"/>
                          </a:solidFill>
                          <a:effectLst/>
                          <a:latin typeface="Calibri" panose="020F0502020204030204" pitchFamily="34" charset="0"/>
                        </a:rPr>
                        <a:t>          88.807.985   </a:t>
                      </a:r>
                    </a:p>
                  </a:txBody>
                  <a:tcPr marL="9525" marR="9525" marT="9525" marB="0" anchor="b"/>
                </a:tc>
                <a:extLst>
                  <a:ext uri="{0D108BD9-81ED-4DB2-BD59-A6C34878D82A}">
                    <a16:rowId xmlns:a16="http://schemas.microsoft.com/office/drawing/2014/main" val="2012816742"/>
                  </a:ext>
                </a:extLst>
              </a:tr>
              <a:tr h="0">
                <a:tc>
                  <a:txBody>
                    <a:bodyPr/>
                    <a:lstStyle/>
                    <a:p>
                      <a:pPr>
                        <a:lnSpc>
                          <a:spcPts val="1280"/>
                        </a:lnSpc>
                      </a:pPr>
                      <a:r>
                        <a:rPr lang="de-DE" dirty="0">
                          <a:latin typeface="Calibri" panose="020F0502020204030204" pitchFamily="34" charset="0"/>
                          <a:cs typeface="Calibri" panose="020F0502020204030204" pitchFamily="34" charset="0"/>
                        </a:rPr>
                        <a:t>Indien</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5,8%</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3.712.000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21,2%</a:t>
                      </a:r>
                    </a:p>
                  </a:txBody>
                  <a:tcPr/>
                </a:tc>
                <a:tc>
                  <a:txBody>
                    <a:bodyPr/>
                    <a:lstStyle/>
                    <a:p>
                      <a:pPr algn="l" fontAlgn="b"/>
                      <a:r>
                        <a:rPr lang="de-DE" sz="1200" b="0" i="0" u="none" strike="noStrike" dirty="0">
                          <a:solidFill>
                            <a:srgbClr val="000000"/>
                          </a:solidFill>
                          <a:effectLst/>
                          <a:latin typeface="Calibri" panose="020F0502020204030204" pitchFamily="34" charset="0"/>
                        </a:rPr>
                        <a:t>          13.183.866   </a:t>
                      </a:r>
                    </a:p>
                  </a:txBody>
                  <a:tcPr marL="9525" marR="9525" marT="9525" marB="0" anchor="b"/>
                </a:tc>
                <a:extLst>
                  <a:ext uri="{0D108BD9-81ED-4DB2-BD59-A6C34878D82A}">
                    <a16:rowId xmlns:a16="http://schemas.microsoft.com/office/drawing/2014/main" val="63035478"/>
                  </a:ext>
                </a:extLst>
              </a:tr>
              <a:tr h="0">
                <a:tc>
                  <a:txBody>
                    <a:bodyPr/>
                    <a:lstStyle/>
                    <a:p>
                      <a:pPr>
                        <a:lnSpc>
                          <a:spcPts val="1280"/>
                        </a:lnSpc>
                      </a:pPr>
                      <a:r>
                        <a:rPr lang="de-DE" dirty="0">
                          <a:latin typeface="Calibri" panose="020F0502020204030204" pitchFamily="34" charset="0"/>
                          <a:cs typeface="Calibri" panose="020F0502020204030204" pitchFamily="34" charset="0"/>
                        </a:rPr>
                        <a:t>Russland</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5,4%</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3.456.000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17,7%</a:t>
                      </a:r>
                    </a:p>
                  </a:txBody>
                  <a:tcPr/>
                </a:tc>
                <a:tc>
                  <a:txBody>
                    <a:bodyPr/>
                    <a:lstStyle/>
                    <a:p>
                      <a:pPr algn="l" fontAlgn="b"/>
                      <a:r>
                        <a:rPr lang="de-DE" sz="1200" b="0" i="0" u="none" strike="noStrike" dirty="0">
                          <a:solidFill>
                            <a:srgbClr val="000000"/>
                          </a:solidFill>
                          <a:effectLst/>
                          <a:latin typeface="Calibri" panose="020F0502020204030204" pitchFamily="34" charset="0"/>
                        </a:rPr>
                        <a:t>          13.766.343   </a:t>
                      </a:r>
                    </a:p>
                  </a:txBody>
                  <a:tcPr marL="9525" marR="9525" marT="9525" marB="0" anchor="b"/>
                </a:tc>
                <a:extLst>
                  <a:ext uri="{0D108BD9-81ED-4DB2-BD59-A6C34878D82A}">
                    <a16:rowId xmlns:a16="http://schemas.microsoft.com/office/drawing/2014/main" val="1471552265"/>
                  </a:ext>
                </a:extLst>
              </a:tr>
              <a:tr h="0">
                <a:tc>
                  <a:txBody>
                    <a:bodyPr/>
                    <a:lstStyle/>
                    <a:p>
                      <a:pPr>
                        <a:lnSpc>
                          <a:spcPts val="1280"/>
                        </a:lnSpc>
                      </a:pPr>
                      <a:r>
                        <a:rPr lang="de-DE" dirty="0">
                          <a:latin typeface="Calibri" panose="020F0502020204030204" pitchFamily="34" charset="0"/>
                          <a:cs typeface="Calibri" panose="020F0502020204030204" pitchFamily="34" charset="0"/>
                        </a:rPr>
                        <a:t>Kanada</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4,4%</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2.816.000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68,8%</a:t>
                      </a:r>
                    </a:p>
                  </a:txBody>
                  <a:tcPr/>
                </a:tc>
                <a:tc>
                  <a:txBody>
                    <a:bodyPr/>
                    <a:lstStyle/>
                    <a:p>
                      <a:pPr algn="l" fontAlgn="b"/>
                      <a:r>
                        <a:rPr lang="de-DE" sz="1200" b="0" i="0" u="none" strike="noStrike" dirty="0">
                          <a:solidFill>
                            <a:srgbClr val="000000"/>
                          </a:solidFill>
                          <a:effectLst/>
                          <a:latin typeface="Calibri" panose="020F0502020204030204" pitchFamily="34" charset="0"/>
                        </a:rPr>
                        <a:t>                         -     </a:t>
                      </a:r>
                    </a:p>
                  </a:txBody>
                  <a:tcPr marL="9525" marR="9525" marT="9525" marB="0" anchor="b"/>
                </a:tc>
                <a:extLst>
                  <a:ext uri="{0D108BD9-81ED-4DB2-BD59-A6C34878D82A}">
                    <a16:rowId xmlns:a16="http://schemas.microsoft.com/office/drawing/2014/main" val="937908677"/>
                  </a:ext>
                </a:extLst>
              </a:tr>
              <a:tr h="168514">
                <a:tc>
                  <a:txBody>
                    <a:bodyPr/>
                    <a:lstStyle/>
                    <a:p>
                      <a:pPr>
                        <a:lnSpc>
                          <a:spcPts val="1280"/>
                        </a:lnSpc>
                      </a:pPr>
                      <a:r>
                        <a:rPr lang="de-DE" dirty="0">
                          <a:latin typeface="Calibri" panose="020F0502020204030204" pitchFamily="34" charset="0"/>
                          <a:cs typeface="Calibri" panose="020F0502020204030204" pitchFamily="34" charset="0"/>
                        </a:rPr>
                        <a:t>VAE</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3,9%</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2.496.000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4,5%</a:t>
                      </a:r>
                    </a:p>
                  </a:txBody>
                  <a:tcPr/>
                </a:tc>
                <a:tc>
                  <a:txBody>
                    <a:bodyPr/>
                    <a:lstStyle/>
                    <a:p>
                      <a:pPr algn="l" fontAlgn="b"/>
                      <a:r>
                        <a:rPr lang="de-DE" sz="1200" b="0" i="0" u="none" strike="noStrike" dirty="0">
                          <a:solidFill>
                            <a:srgbClr val="000000"/>
                          </a:solidFill>
                          <a:effectLst/>
                          <a:latin typeface="Calibri" panose="020F0502020204030204" pitchFamily="34" charset="0"/>
                        </a:rPr>
                        <a:t>          14.005.490   </a:t>
                      </a:r>
                    </a:p>
                  </a:txBody>
                  <a:tcPr marL="9525" marR="9525" marT="9525" marB="0" anchor="b"/>
                </a:tc>
                <a:extLst>
                  <a:ext uri="{0D108BD9-81ED-4DB2-BD59-A6C34878D82A}">
                    <a16:rowId xmlns:a16="http://schemas.microsoft.com/office/drawing/2014/main" val="4039989040"/>
                  </a:ext>
                </a:extLst>
              </a:tr>
              <a:tr h="0">
                <a:tc>
                  <a:txBody>
                    <a:bodyPr/>
                    <a:lstStyle/>
                    <a:p>
                      <a:pPr>
                        <a:lnSpc>
                          <a:spcPts val="1280"/>
                        </a:lnSpc>
                      </a:pPr>
                      <a:r>
                        <a:rPr lang="de-DE" dirty="0">
                          <a:latin typeface="Calibri" panose="020F0502020204030204" pitchFamily="34" charset="0"/>
                          <a:cs typeface="Calibri" panose="020F0502020204030204" pitchFamily="34" charset="0"/>
                        </a:rPr>
                        <a:t>Bahrein</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2,3%</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1.472.000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0,1% (2018)</a:t>
                      </a:r>
                    </a:p>
                  </a:txBody>
                  <a:tcPr/>
                </a:tc>
                <a:tc>
                  <a:txBody>
                    <a:bodyPr/>
                    <a:lstStyle/>
                    <a:p>
                      <a:pPr algn="l" fontAlgn="b"/>
                      <a:r>
                        <a:rPr lang="de-DE" sz="1200" b="0" i="0" u="none" strike="noStrike" dirty="0">
                          <a:solidFill>
                            <a:srgbClr val="000000"/>
                          </a:solidFill>
                          <a:effectLst/>
                          <a:latin typeface="Calibri" panose="020F0502020204030204" pitchFamily="34" charset="0"/>
                        </a:rPr>
                        <a:t>            9.058.383   </a:t>
                      </a:r>
                    </a:p>
                  </a:txBody>
                  <a:tcPr marL="9525" marR="9525" marT="9525" marB="0" anchor="b"/>
                </a:tc>
                <a:extLst>
                  <a:ext uri="{0D108BD9-81ED-4DB2-BD59-A6C34878D82A}">
                    <a16:rowId xmlns:a16="http://schemas.microsoft.com/office/drawing/2014/main" val="4214891101"/>
                  </a:ext>
                </a:extLst>
              </a:tr>
              <a:tr h="0">
                <a:tc>
                  <a:txBody>
                    <a:bodyPr/>
                    <a:lstStyle/>
                    <a:p>
                      <a:pPr>
                        <a:lnSpc>
                          <a:spcPts val="1280"/>
                        </a:lnSpc>
                      </a:pPr>
                      <a:r>
                        <a:rPr lang="de-DE" dirty="0">
                          <a:latin typeface="Calibri" panose="020F0502020204030204" pitchFamily="34" charset="0"/>
                          <a:cs typeface="Calibri" panose="020F0502020204030204" pitchFamily="34" charset="0"/>
                        </a:rPr>
                        <a:t>Australien</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2,2%</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1.408.000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30,7%</a:t>
                      </a:r>
                    </a:p>
                  </a:txBody>
                  <a:tcPr/>
                </a:tc>
                <a:tc>
                  <a:txBody>
                    <a:bodyPr/>
                    <a:lstStyle/>
                    <a:p>
                      <a:pPr algn="l" fontAlgn="b"/>
                      <a:r>
                        <a:rPr lang="de-DE" sz="1200" b="0" i="0" u="none" strike="noStrike" dirty="0">
                          <a:solidFill>
                            <a:srgbClr val="000000"/>
                          </a:solidFill>
                          <a:effectLst/>
                          <a:latin typeface="Calibri" panose="020F0502020204030204" pitchFamily="34" charset="0"/>
                        </a:rPr>
                        <a:t>            3.403.306   </a:t>
                      </a:r>
                    </a:p>
                  </a:txBody>
                  <a:tcPr marL="9525" marR="9525" marT="9525" marB="0" anchor="b"/>
                </a:tc>
                <a:extLst>
                  <a:ext uri="{0D108BD9-81ED-4DB2-BD59-A6C34878D82A}">
                    <a16:rowId xmlns:a16="http://schemas.microsoft.com/office/drawing/2014/main" val="251206035"/>
                  </a:ext>
                </a:extLst>
              </a:tr>
              <a:tr h="0">
                <a:tc>
                  <a:txBody>
                    <a:bodyPr/>
                    <a:lstStyle/>
                    <a:p>
                      <a:pPr>
                        <a:lnSpc>
                          <a:spcPts val="1280"/>
                        </a:lnSpc>
                      </a:pPr>
                      <a:r>
                        <a:rPr lang="de-DE" dirty="0">
                          <a:latin typeface="Calibri" panose="020F0502020204030204" pitchFamily="34" charset="0"/>
                          <a:cs typeface="Calibri" panose="020F0502020204030204" pitchFamily="34" charset="0"/>
                        </a:rPr>
                        <a:t>Norwegen</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2,2%</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1.408.000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98,5%</a:t>
                      </a:r>
                    </a:p>
                  </a:txBody>
                  <a:tcPr/>
                </a:tc>
                <a:tc>
                  <a:txBody>
                    <a:bodyPr/>
                    <a:lstStyle/>
                    <a:p>
                      <a:pPr algn="l" fontAlgn="b"/>
                      <a:r>
                        <a:rPr lang="de-DE" sz="1200" b="0" i="0" u="none" strike="noStrike" dirty="0">
                          <a:solidFill>
                            <a:srgbClr val="000000"/>
                          </a:solidFill>
                          <a:effectLst/>
                          <a:latin typeface="Calibri" panose="020F0502020204030204" pitchFamily="34" charset="0"/>
                        </a:rPr>
                        <a:t>                         -     </a:t>
                      </a:r>
                    </a:p>
                  </a:txBody>
                  <a:tcPr marL="9525" marR="9525" marT="9525" marB="0" anchor="b"/>
                </a:tc>
                <a:extLst>
                  <a:ext uri="{0D108BD9-81ED-4DB2-BD59-A6C34878D82A}">
                    <a16:rowId xmlns:a16="http://schemas.microsoft.com/office/drawing/2014/main" val="4151212699"/>
                  </a:ext>
                </a:extLst>
              </a:tr>
              <a:tr h="141280">
                <a:tc>
                  <a:txBody>
                    <a:bodyPr/>
                    <a:lstStyle/>
                    <a:p>
                      <a:pPr>
                        <a:lnSpc>
                          <a:spcPts val="1280"/>
                        </a:lnSpc>
                      </a:pPr>
                      <a:r>
                        <a:rPr lang="de-DE" dirty="0">
                          <a:latin typeface="Calibri" panose="020F0502020204030204" pitchFamily="34" charset="0"/>
                          <a:cs typeface="Calibri" panose="020F0502020204030204" pitchFamily="34" charset="0"/>
                        </a:rPr>
                        <a:t>USA</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1,3%</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832.000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22,2%</a:t>
                      </a:r>
                    </a:p>
                  </a:txBody>
                  <a:tcPr/>
                </a:tc>
                <a:tc>
                  <a:txBody>
                    <a:bodyPr/>
                    <a:lstStyle/>
                    <a:p>
                      <a:pPr algn="l" fontAlgn="b"/>
                      <a:r>
                        <a:rPr lang="de-DE" sz="1200" b="0" i="0" u="none" strike="noStrike" dirty="0">
                          <a:solidFill>
                            <a:srgbClr val="000000"/>
                          </a:solidFill>
                          <a:effectLst/>
                          <a:latin typeface="Calibri" panose="020F0502020204030204" pitchFamily="34" charset="0"/>
                        </a:rPr>
                        <a:t>            2.852.400   </a:t>
                      </a:r>
                    </a:p>
                  </a:txBody>
                  <a:tcPr marL="9525" marR="9525" marT="9525" marB="0" anchor="b"/>
                </a:tc>
                <a:extLst>
                  <a:ext uri="{0D108BD9-81ED-4DB2-BD59-A6C34878D82A}">
                    <a16:rowId xmlns:a16="http://schemas.microsoft.com/office/drawing/2014/main" val="3656233793"/>
                  </a:ext>
                </a:extLst>
              </a:tr>
              <a:tr h="141280">
                <a:tc>
                  <a:txBody>
                    <a:bodyPr/>
                    <a:lstStyle/>
                    <a:p>
                      <a:pPr>
                        <a:lnSpc>
                          <a:spcPts val="1280"/>
                        </a:lnSpc>
                      </a:pPr>
                      <a:r>
                        <a:rPr lang="de-DE" dirty="0">
                          <a:latin typeface="Calibri" panose="020F0502020204030204" pitchFamily="34" charset="0"/>
                          <a:cs typeface="Calibri" panose="020F0502020204030204" pitchFamily="34" charset="0"/>
                        </a:rPr>
                        <a:t>Island</a:t>
                      </a:r>
                    </a:p>
                  </a:txBody>
                  <a:tcPr/>
                </a:tc>
                <a:tc>
                  <a:txBody>
                    <a:bodyPr/>
                    <a:lstStyle/>
                    <a:p>
                      <a:pPr algn="ctr">
                        <a:lnSpc>
                          <a:spcPts val="1280"/>
                        </a:lnSpc>
                      </a:pPr>
                      <a:r>
                        <a:rPr lang="de-DE" dirty="0">
                          <a:latin typeface="Calibri" panose="020F0502020204030204" pitchFamily="34" charset="0"/>
                          <a:cs typeface="Calibri" panose="020F0502020204030204" pitchFamily="34" charset="0"/>
                        </a:rPr>
                        <a:t>1,1%</a:t>
                      </a:r>
                    </a:p>
                  </a:txBody>
                  <a:tcPr/>
                </a:tc>
                <a:tc>
                  <a:txBody>
                    <a:bodyPr/>
                    <a:lstStyle/>
                    <a:p>
                      <a:pPr algn="r">
                        <a:lnSpc>
                          <a:spcPts val="1280"/>
                        </a:lnSpc>
                      </a:pPr>
                      <a:r>
                        <a:rPr lang="de-DE" dirty="0">
                          <a:solidFill>
                            <a:srgbClr val="000000"/>
                          </a:solidFill>
                          <a:effectLst/>
                          <a:latin typeface="Calibri" panose="020F0502020204030204" pitchFamily="34" charset="0"/>
                          <a:cs typeface="Calibri" panose="020F0502020204030204" pitchFamily="34" charset="0"/>
                        </a:rPr>
                        <a:t>704.000</a:t>
                      </a:r>
                      <a:endParaRPr lang="de-DE" dirty="0">
                        <a:effectLst/>
                        <a:latin typeface="Calibri" panose="020F0502020204030204" pitchFamily="34" charset="0"/>
                        <a:cs typeface="Calibri" panose="020F0502020204030204" pitchFamily="34" charset="0"/>
                      </a:endParaRPr>
                    </a:p>
                  </a:txBody>
                  <a:tcPr marL="38100" marR="38100" marT="38100" marB="38100"/>
                </a:tc>
                <a:tc>
                  <a:txBody>
                    <a:bodyPr/>
                    <a:lstStyle/>
                    <a:p>
                      <a:pPr algn="ctr">
                        <a:lnSpc>
                          <a:spcPts val="1280"/>
                        </a:lnSpc>
                      </a:pPr>
                      <a:r>
                        <a:rPr lang="de-DE" dirty="0">
                          <a:latin typeface="Calibri" panose="020F0502020204030204" pitchFamily="34" charset="0"/>
                          <a:cs typeface="Calibri" panose="020F0502020204030204" pitchFamily="34" charset="0"/>
                        </a:rPr>
                        <a:t>99,1%</a:t>
                      </a:r>
                    </a:p>
                  </a:txBody>
                  <a:tcPr/>
                </a:tc>
                <a:tc>
                  <a:txBody>
                    <a:bodyPr/>
                    <a:lstStyle/>
                    <a:p>
                      <a:pPr algn="l" fontAlgn="b"/>
                      <a:r>
                        <a:rPr lang="de-DE" sz="1200" b="0" i="0" u="none" strike="noStrike" dirty="0">
                          <a:solidFill>
                            <a:srgbClr val="000000"/>
                          </a:solidFill>
                          <a:effectLst/>
                          <a:latin typeface="Calibri" panose="020F0502020204030204" pitchFamily="34" charset="0"/>
                        </a:rPr>
                        <a:t>                         -     </a:t>
                      </a:r>
                    </a:p>
                  </a:txBody>
                  <a:tcPr marL="9525" marR="9525" marT="9525" marB="0" anchor="b"/>
                </a:tc>
                <a:extLst>
                  <a:ext uri="{0D108BD9-81ED-4DB2-BD59-A6C34878D82A}">
                    <a16:rowId xmlns:a16="http://schemas.microsoft.com/office/drawing/2014/main" val="3634711313"/>
                  </a:ext>
                </a:extLst>
              </a:tr>
            </a:tbl>
          </a:graphicData>
        </a:graphic>
      </p:graphicFrame>
      <p:sp>
        <p:nvSpPr>
          <p:cNvPr id="4" name="Textfeld 3">
            <a:extLst>
              <a:ext uri="{FF2B5EF4-FFF2-40B4-BE49-F238E27FC236}">
                <a16:creationId xmlns:a16="http://schemas.microsoft.com/office/drawing/2014/main" id="{74DE459B-FA84-C144-B16B-765AC3B90C17}"/>
              </a:ext>
            </a:extLst>
          </p:cNvPr>
          <p:cNvSpPr txBox="1"/>
          <p:nvPr/>
        </p:nvSpPr>
        <p:spPr>
          <a:xfrm>
            <a:off x="106363" y="2965174"/>
            <a:ext cx="3972811" cy="3323987"/>
          </a:xfrm>
          <a:prstGeom prst="rect">
            <a:avLst/>
          </a:prstGeom>
          <a:noFill/>
        </p:spPr>
        <p:txBody>
          <a:bodyPr wrap="square" rtlCol="0">
            <a:spAutoFit/>
          </a:bodyPr>
          <a:lstStyle/>
          <a:p>
            <a:pPr marL="285750" indent="-285750">
              <a:buFont typeface="Arial" panose="020B0604020202020204" pitchFamily="34" charset="0"/>
              <a:buChar char="•"/>
            </a:pPr>
            <a:r>
              <a:rPr lang="de-DE" dirty="0"/>
              <a:t>Entscheidend für die Nachhaltigkeit der Elektrolyse ist der Strommix des Landes</a:t>
            </a:r>
          </a:p>
          <a:p>
            <a:pPr marL="285750" indent="-285750">
              <a:buFont typeface="Arial" panose="020B0604020202020204" pitchFamily="34" charset="0"/>
              <a:buChar char="•"/>
            </a:pPr>
            <a:r>
              <a:rPr lang="de-DE" dirty="0"/>
              <a:t>Die Tabelle zeigt die Länder, ihre Markt-anteile, die produzierte Menge und den Anteil der EE am Strommix</a:t>
            </a:r>
          </a:p>
          <a:p>
            <a:pPr marL="285750" lvl="1" indent="-285750">
              <a:buFont typeface="Arial" panose="020B0604020202020204" pitchFamily="34" charset="0"/>
              <a:buChar char="•"/>
            </a:pPr>
            <a:r>
              <a:rPr lang="de-DE" dirty="0"/>
              <a:t>Die Emissionseinsparung wird wie folgt modelliert: </a:t>
            </a:r>
          </a:p>
          <a:p>
            <a:pPr marL="285750" lvl="3" indent="-285750">
              <a:buFont typeface="Arial" panose="020B0604020202020204" pitchFamily="34" charset="0"/>
              <a:buChar char="•"/>
            </a:pPr>
            <a:r>
              <a:rPr lang="de-DE" dirty="0"/>
              <a:t>Je t Aluminium werden 14,5 MW Strom benötigt (Mittelwert 13-16 MW/t)</a:t>
            </a:r>
          </a:p>
          <a:p>
            <a:pPr marL="285750" lvl="3" indent="-285750">
              <a:buFont typeface="Arial" panose="020B0604020202020204" pitchFamily="34" charset="0"/>
              <a:buChar char="•"/>
            </a:pPr>
            <a:r>
              <a:rPr lang="de-DE" dirty="0"/>
              <a:t>Es wird geschätzt, dass je kWh Strom Emissionen von 0,85 kg CO</a:t>
            </a:r>
            <a:r>
              <a:rPr lang="de-DE" baseline="-25000" dirty="0"/>
              <a:t>2</a:t>
            </a:r>
            <a:r>
              <a:rPr lang="de-DE" dirty="0"/>
              <a:t>-Äq entstehen</a:t>
            </a:r>
          </a:p>
          <a:p>
            <a:pPr marL="285750" lvl="3" indent="-285750">
              <a:buFont typeface="Arial" panose="020B0604020202020204" pitchFamily="34" charset="0"/>
              <a:buChar char="•"/>
            </a:pPr>
            <a:r>
              <a:rPr lang="de-DE" dirty="0"/>
              <a:t>Wenn der Anteil der EE auf 50% steigt, können PM*(50%-EE)*850*10</a:t>
            </a:r>
            <a:r>
              <a:rPr lang="de-DE" baseline="30000" dirty="0"/>
              <a:t>-6</a:t>
            </a:r>
            <a:r>
              <a:rPr lang="de-DE" dirty="0"/>
              <a:t> g CO</a:t>
            </a:r>
            <a:r>
              <a:rPr lang="de-DE" baseline="-25000" dirty="0"/>
              <a:t>2</a:t>
            </a:r>
            <a:r>
              <a:rPr lang="de-DE" dirty="0"/>
              <a:t>-Äq eingespart werden (gesamt 145 Mio. t = 0,4% der gesamten weltweiten Emissionen</a:t>
            </a:r>
          </a:p>
        </p:txBody>
      </p:sp>
    </p:spTree>
    <p:extLst>
      <p:ext uri="{BB962C8B-B14F-4D97-AF65-F5344CB8AC3E}">
        <p14:creationId xmlns:p14="http://schemas.microsoft.com/office/powerpoint/2010/main" val="18748857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Transporte</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Quellen: Eigene Darstellung</a:t>
            </a:r>
          </a:p>
          <a:p>
            <a:r>
              <a:rPr lang="de-DE" dirty="0"/>
              <a:t>Daten: statista 2022, UBA 2021, FIS 2012, carboncare o.J, FH IML o.J.</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52</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2935293931"/>
              </p:ext>
            </p:extLst>
          </p:nvPr>
        </p:nvGraphicFramePr>
        <p:xfrm>
          <a:off x="106363" y="1260475"/>
          <a:ext cx="8912225" cy="357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bgerundetes Rechteck 9">
            <a:extLst>
              <a:ext uri="{FF2B5EF4-FFF2-40B4-BE49-F238E27FC236}">
                <a16:creationId xmlns:a16="http://schemas.microsoft.com/office/drawing/2014/main" id="{95436418-B355-7E4F-852E-FD7E1B39BF47}"/>
              </a:ext>
            </a:extLst>
          </p:cNvPr>
          <p:cNvSpPr/>
          <p:nvPr/>
        </p:nvSpPr>
        <p:spPr>
          <a:xfrm>
            <a:off x="159326" y="4919661"/>
            <a:ext cx="3020292" cy="1190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Logistik und Transporte verursachen weltweit ca. 5,5% aller Emissionen </a:t>
            </a:r>
            <a:br>
              <a:rPr lang="de-DE" sz="1800" dirty="0"/>
            </a:br>
            <a:r>
              <a:rPr lang="de-DE" sz="1800" dirty="0"/>
              <a:t>(FH IML)</a:t>
            </a:r>
          </a:p>
        </p:txBody>
      </p:sp>
      <p:graphicFrame>
        <p:nvGraphicFramePr>
          <p:cNvPr id="2" name="Tabelle 1">
            <a:extLst>
              <a:ext uri="{FF2B5EF4-FFF2-40B4-BE49-F238E27FC236}">
                <a16:creationId xmlns:a16="http://schemas.microsoft.com/office/drawing/2014/main" id="{7034A8AE-4DCD-4D46-98DE-74F93B64FCEB}"/>
              </a:ext>
            </a:extLst>
          </p:cNvPr>
          <p:cNvGraphicFramePr>
            <a:graphicFrameLocks noGrp="1"/>
          </p:cNvGraphicFramePr>
          <p:nvPr>
            <p:extLst>
              <p:ext uri="{D42A27DB-BD31-4B8C-83A1-F6EECF244321}">
                <p14:modId xmlns:p14="http://schemas.microsoft.com/office/powerpoint/2010/main" val="630671442"/>
              </p:ext>
            </p:extLst>
          </p:nvPr>
        </p:nvGraphicFramePr>
        <p:xfrm>
          <a:off x="3478495" y="4316400"/>
          <a:ext cx="5332995" cy="2006600"/>
        </p:xfrm>
        <a:graphic>
          <a:graphicData uri="http://schemas.openxmlformats.org/drawingml/2006/table">
            <a:tbl>
              <a:tblPr firstRow="1" bandRow="1">
                <a:tableStyleId>{B2548FA6-6182-4A9C-88FF-A9FEA9C52928}</a:tableStyleId>
              </a:tblPr>
              <a:tblGrid>
                <a:gridCol w="2083481">
                  <a:extLst>
                    <a:ext uri="{9D8B030D-6E8A-4147-A177-3AD203B41FA5}">
                      <a16:colId xmlns:a16="http://schemas.microsoft.com/office/drawing/2014/main" val="3616931517"/>
                    </a:ext>
                  </a:extLst>
                </a:gridCol>
                <a:gridCol w="3249514">
                  <a:extLst>
                    <a:ext uri="{9D8B030D-6E8A-4147-A177-3AD203B41FA5}">
                      <a16:colId xmlns:a16="http://schemas.microsoft.com/office/drawing/2014/main" val="2610926597"/>
                    </a:ext>
                  </a:extLst>
                </a:gridCol>
              </a:tblGrid>
              <a:tr h="370840">
                <a:tc>
                  <a:txBody>
                    <a:bodyPr/>
                    <a:lstStyle/>
                    <a:p>
                      <a:pPr rtl="0" fontAlgn="t">
                        <a:spcBef>
                          <a:spcPts val="0"/>
                        </a:spcBef>
                        <a:spcAft>
                          <a:spcPts val="0"/>
                        </a:spcAft>
                      </a:pPr>
                      <a:r>
                        <a:rPr lang="de-DE" sz="1800" b="0" i="0" u="none" strike="noStrike" dirty="0">
                          <a:solidFill>
                            <a:srgbClr val="000000"/>
                          </a:solidFill>
                          <a:effectLst/>
                          <a:latin typeface="Merriweather"/>
                        </a:rPr>
                        <a:t>Transportmittel</a:t>
                      </a:r>
                      <a:endParaRPr lang="de-DE" sz="3200" dirty="0">
                        <a:effectLst/>
                      </a:endParaRPr>
                    </a:p>
                  </a:txBody>
                  <a:tcPr marL="63500" marR="63500" marT="63500" marB="63500"/>
                </a:tc>
                <a:tc>
                  <a:txBody>
                    <a:bodyPr/>
                    <a:lstStyle/>
                    <a:p>
                      <a:pPr algn="ctr" rtl="0" fontAlgn="t">
                        <a:spcBef>
                          <a:spcPts val="0"/>
                        </a:spcBef>
                        <a:spcAft>
                          <a:spcPts val="0"/>
                        </a:spcAft>
                      </a:pPr>
                      <a:r>
                        <a:rPr lang="de-DE" sz="1800" b="0" i="0" u="none" strike="noStrike" dirty="0">
                          <a:solidFill>
                            <a:srgbClr val="000000"/>
                          </a:solidFill>
                          <a:effectLst/>
                          <a:latin typeface="Merriweather"/>
                        </a:rPr>
                        <a:t>THG-Emissionen (g/T*km)</a:t>
                      </a:r>
                      <a:endParaRPr lang="de-DE" sz="3200" dirty="0">
                        <a:effectLst/>
                      </a:endParaRPr>
                    </a:p>
                  </a:txBody>
                  <a:tcPr marL="63500" marR="63500" marT="63500" marB="63500"/>
                </a:tc>
                <a:extLst>
                  <a:ext uri="{0D108BD9-81ED-4DB2-BD59-A6C34878D82A}">
                    <a16:rowId xmlns:a16="http://schemas.microsoft.com/office/drawing/2014/main" val="3547909179"/>
                  </a:ext>
                </a:extLst>
              </a:tr>
              <a:tr h="370840">
                <a:tc>
                  <a:txBody>
                    <a:bodyPr/>
                    <a:lstStyle/>
                    <a:p>
                      <a:pPr rtl="0" fontAlgn="t">
                        <a:spcBef>
                          <a:spcPts val="0"/>
                        </a:spcBef>
                        <a:spcAft>
                          <a:spcPts val="0"/>
                        </a:spcAft>
                      </a:pPr>
                      <a:r>
                        <a:rPr lang="de-DE" sz="1800" b="0" i="0" u="none" strike="noStrike" dirty="0">
                          <a:solidFill>
                            <a:srgbClr val="000000"/>
                          </a:solidFill>
                          <a:effectLst/>
                          <a:latin typeface="Merriweather"/>
                        </a:rPr>
                        <a:t>Frachtschiff </a:t>
                      </a:r>
                      <a:endParaRPr lang="de-DE" sz="3200" dirty="0">
                        <a:effectLst/>
                      </a:endParaRPr>
                    </a:p>
                  </a:txBody>
                  <a:tcPr marL="63500" marR="63500" marT="63500" marB="63500"/>
                </a:tc>
                <a:tc>
                  <a:txBody>
                    <a:bodyPr/>
                    <a:lstStyle/>
                    <a:p>
                      <a:pPr algn="ctr" rtl="0" fontAlgn="t">
                        <a:spcBef>
                          <a:spcPts val="0"/>
                        </a:spcBef>
                        <a:spcAft>
                          <a:spcPts val="0"/>
                        </a:spcAft>
                      </a:pPr>
                      <a:r>
                        <a:rPr lang="de-DE" sz="1800" b="0" i="0" u="none" strike="noStrike" dirty="0">
                          <a:solidFill>
                            <a:srgbClr val="000000"/>
                          </a:solidFill>
                          <a:effectLst/>
                          <a:latin typeface="Merriweather"/>
                        </a:rPr>
                        <a:t>17</a:t>
                      </a:r>
                      <a:endParaRPr lang="de-DE" sz="3200" dirty="0">
                        <a:effectLst/>
                      </a:endParaRPr>
                    </a:p>
                  </a:txBody>
                  <a:tcPr marL="63500" marR="63500" marT="63500" marB="63500"/>
                </a:tc>
                <a:extLst>
                  <a:ext uri="{0D108BD9-81ED-4DB2-BD59-A6C34878D82A}">
                    <a16:rowId xmlns:a16="http://schemas.microsoft.com/office/drawing/2014/main" val="3769165534"/>
                  </a:ext>
                </a:extLst>
              </a:tr>
              <a:tr h="370840">
                <a:tc>
                  <a:txBody>
                    <a:bodyPr/>
                    <a:lstStyle/>
                    <a:p>
                      <a:pPr rtl="0" fontAlgn="t">
                        <a:spcBef>
                          <a:spcPts val="0"/>
                        </a:spcBef>
                        <a:spcAft>
                          <a:spcPts val="0"/>
                        </a:spcAft>
                      </a:pPr>
                      <a:r>
                        <a:rPr lang="de-DE" sz="1800" b="0" i="0" u="none" strike="noStrike" dirty="0">
                          <a:solidFill>
                            <a:srgbClr val="000000"/>
                          </a:solidFill>
                          <a:effectLst/>
                          <a:latin typeface="Merriweather"/>
                        </a:rPr>
                        <a:t>LKW</a:t>
                      </a:r>
                      <a:endParaRPr lang="de-DE" sz="3200" dirty="0">
                        <a:effectLst/>
                      </a:endParaRPr>
                    </a:p>
                  </a:txBody>
                  <a:tcPr marL="63500" marR="63500" marT="63500" marB="63500"/>
                </a:tc>
                <a:tc>
                  <a:txBody>
                    <a:bodyPr/>
                    <a:lstStyle/>
                    <a:p>
                      <a:pPr algn="ctr" rtl="0" fontAlgn="t">
                        <a:spcBef>
                          <a:spcPts val="0"/>
                        </a:spcBef>
                        <a:spcAft>
                          <a:spcPts val="0"/>
                        </a:spcAft>
                      </a:pPr>
                      <a:r>
                        <a:rPr lang="de-DE" sz="1800" b="0" i="0" u="none" strike="noStrike" dirty="0">
                          <a:solidFill>
                            <a:srgbClr val="000000"/>
                          </a:solidFill>
                          <a:effectLst/>
                          <a:latin typeface="Merriweather"/>
                        </a:rPr>
                        <a:t>68-113</a:t>
                      </a:r>
                      <a:endParaRPr lang="de-DE" sz="3200" dirty="0">
                        <a:effectLst/>
                      </a:endParaRPr>
                    </a:p>
                  </a:txBody>
                  <a:tcPr marL="63500" marR="63500" marT="63500" marB="63500"/>
                </a:tc>
                <a:extLst>
                  <a:ext uri="{0D108BD9-81ED-4DB2-BD59-A6C34878D82A}">
                    <a16:rowId xmlns:a16="http://schemas.microsoft.com/office/drawing/2014/main" val="1644264683"/>
                  </a:ext>
                </a:extLst>
              </a:tr>
              <a:tr h="370840">
                <a:tc>
                  <a:txBody>
                    <a:bodyPr/>
                    <a:lstStyle/>
                    <a:p>
                      <a:pPr rtl="0" fontAlgn="t">
                        <a:spcBef>
                          <a:spcPts val="0"/>
                        </a:spcBef>
                        <a:spcAft>
                          <a:spcPts val="0"/>
                        </a:spcAft>
                      </a:pPr>
                      <a:r>
                        <a:rPr lang="de-DE" sz="1800" b="0" i="0" u="none" strike="noStrike" dirty="0">
                          <a:solidFill>
                            <a:srgbClr val="000000"/>
                          </a:solidFill>
                          <a:effectLst/>
                          <a:latin typeface="Merriweather"/>
                        </a:rPr>
                        <a:t>Binnenschiff</a:t>
                      </a:r>
                      <a:endParaRPr lang="de-DE" sz="3200" dirty="0">
                        <a:effectLst/>
                      </a:endParaRPr>
                    </a:p>
                  </a:txBody>
                  <a:tcPr marL="63500" marR="63500" marT="63500" marB="63500"/>
                </a:tc>
                <a:tc>
                  <a:txBody>
                    <a:bodyPr/>
                    <a:lstStyle/>
                    <a:p>
                      <a:pPr algn="ctr" rtl="0" fontAlgn="t">
                        <a:spcBef>
                          <a:spcPts val="0"/>
                        </a:spcBef>
                        <a:spcAft>
                          <a:spcPts val="0"/>
                        </a:spcAft>
                      </a:pPr>
                      <a:r>
                        <a:rPr lang="de-DE" sz="1800" b="0" i="0" u="none" strike="noStrike" dirty="0">
                          <a:solidFill>
                            <a:srgbClr val="000000"/>
                          </a:solidFill>
                          <a:effectLst/>
                          <a:latin typeface="Merriweather"/>
                        </a:rPr>
                        <a:t>30</a:t>
                      </a:r>
                      <a:endParaRPr lang="de-DE" sz="3200" dirty="0">
                        <a:effectLst/>
                      </a:endParaRPr>
                    </a:p>
                  </a:txBody>
                  <a:tcPr marL="63500" marR="63500" marT="63500" marB="63500"/>
                </a:tc>
                <a:extLst>
                  <a:ext uri="{0D108BD9-81ED-4DB2-BD59-A6C34878D82A}">
                    <a16:rowId xmlns:a16="http://schemas.microsoft.com/office/drawing/2014/main" val="1463691175"/>
                  </a:ext>
                </a:extLst>
              </a:tr>
              <a:tr h="370840">
                <a:tc>
                  <a:txBody>
                    <a:bodyPr/>
                    <a:lstStyle/>
                    <a:p>
                      <a:pPr rtl="0" fontAlgn="t">
                        <a:spcBef>
                          <a:spcPts val="0"/>
                        </a:spcBef>
                        <a:spcAft>
                          <a:spcPts val="0"/>
                        </a:spcAft>
                      </a:pPr>
                      <a:r>
                        <a:rPr lang="de-DE" sz="1800" b="0" i="0" u="none" strike="noStrike" dirty="0">
                          <a:solidFill>
                            <a:srgbClr val="000000"/>
                          </a:solidFill>
                          <a:effectLst/>
                          <a:latin typeface="Merriweather"/>
                        </a:rPr>
                        <a:t>Güterzug</a:t>
                      </a:r>
                      <a:endParaRPr lang="de-DE" sz="3200" dirty="0">
                        <a:effectLst/>
                      </a:endParaRPr>
                    </a:p>
                  </a:txBody>
                  <a:tcPr marL="63500" marR="63500" marT="63500" marB="63500"/>
                </a:tc>
                <a:tc>
                  <a:txBody>
                    <a:bodyPr/>
                    <a:lstStyle/>
                    <a:p>
                      <a:pPr algn="ctr" rtl="0" fontAlgn="t">
                        <a:spcBef>
                          <a:spcPts val="0"/>
                        </a:spcBef>
                        <a:spcAft>
                          <a:spcPts val="0"/>
                        </a:spcAft>
                      </a:pPr>
                      <a:r>
                        <a:rPr lang="de-DE" sz="1800" b="0" i="0" u="none" strike="noStrike" dirty="0">
                          <a:solidFill>
                            <a:srgbClr val="000000"/>
                          </a:solidFill>
                          <a:effectLst/>
                          <a:latin typeface="Merriweather"/>
                        </a:rPr>
                        <a:t>17-32</a:t>
                      </a:r>
                      <a:endParaRPr lang="de-DE" sz="3200" dirty="0">
                        <a:effectLst/>
                      </a:endParaRPr>
                    </a:p>
                  </a:txBody>
                  <a:tcPr marL="63500" marR="63500" marT="63500" marB="63500"/>
                </a:tc>
                <a:extLst>
                  <a:ext uri="{0D108BD9-81ED-4DB2-BD59-A6C34878D82A}">
                    <a16:rowId xmlns:a16="http://schemas.microsoft.com/office/drawing/2014/main" val="2963206275"/>
                  </a:ext>
                </a:extLst>
              </a:tr>
            </a:tbl>
          </a:graphicData>
        </a:graphic>
      </p:graphicFrame>
    </p:spTree>
    <p:extLst>
      <p:ext uri="{BB962C8B-B14F-4D97-AF65-F5344CB8AC3E}">
        <p14:creationId xmlns:p14="http://schemas.microsoft.com/office/powerpoint/2010/main" val="36721282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Produktion von Halbzeug und Gussmaterial</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Quellen: Aluminium Deutschland o.J.; BMWK 2019</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53</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3700931924"/>
              </p:ext>
            </p:extLst>
          </p:nvPr>
        </p:nvGraphicFramePr>
        <p:xfrm>
          <a:off x="106363" y="1260475"/>
          <a:ext cx="8912225" cy="357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bgerundetes Rechteck 9">
            <a:extLst>
              <a:ext uri="{FF2B5EF4-FFF2-40B4-BE49-F238E27FC236}">
                <a16:creationId xmlns:a16="http://schemas.microsoft.com/office/drawing/2014/main" id="{95436418-B355-7E4F-852E-FD7E1B39BF47}"/>
              </a:ext>
            </a:extLst>
          </p:cNvPr>
          <p:cNvSpPr/>
          <p:nvPr/>
        </p:nvSpPr>
        <p:spPr>
          <a:xfrm>
            <a:off x="159326" y="4919661"/>
            <a:ext cx="3020292" cy="1190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Logistik und Transporte verursachen weltweit ca. 5,5% aller Emissionen </a:t>
            </a:r>
            <a:br>
              <a:rPr lang="de-DE" sz="1800" dirty="0"/>
            </a:br>
            <a:r>
              <a:rPr lang="de-DE" sz="1800" dirty="0"/>
              <a:t>(FH IML)</a:t>
            </a:r>
          </a:p>
        </p:txBody>
      </p:sp>
      <p:graphicFrame>
        <p:nvGraphicFramePr>
          <p:cNvPr id="3" name="Tabelle 2">
            <a:extLst>
              <a:ext uri="{FF2B5EF4-FFF2-40B4-BE49-F238E27FC236}">
                <a16:creationId xmlns:a16="http://schemas.microsoft.com/office/drawing/2014/main" id="{30B04B1E-ADCF-1648-9DA4-A87A35394266}"/>
              </a:ext>
            </a:extLst>
          </p:cNvPr>
          <p:cNvGraphicFramePr>
            <a:graphicFrameLocks noGrp="1"/>
          </p:cNvGraphicFramePr>
          <p:nvPr>
            <p:extLst>
              <p:ext uri="{D42A27DB-BD31-4B8C-83A1-F6EECF244321}">
                <p14:modId xmlns:p14="http://schemas.microsoft.com/office/powerpoint/2010/main" val="597514263"/>
              </p:ext>
            </p:extLst>
          </p:nvPr>
        </p:nvGraphicFramePr>
        <p:xfrm>
          <a:off x="3350040" y="4450443"/>
          <a:ext cx="5706873" cy="1630680"/>
        </p:xfrm>
        <a:graphic>
          <a:graphicData uri="http://schemas.openxmlformats.org/drawingml/2006/table">
            <a:tbl>
              <a:tblPr firstRow="1" bandRow="1">
                <a:tableStyleId>{B2548FA6-6182-4A9C-88FF-A9FEA9C52928}</a:tableStyleId>
              </a:tblPr>
              <a:tblGrid>
                <a:gridCol w="2441160">
                  <a:extLst>
                    <a:ext uri="{9D8B030D-6E8A-4147-A177-3AD203B41FA5}">
                      <a16:colId xmlns:a16="http://schemas.microsoft.com/office/drawing/2014/main" val="1496047232"/>
                    </a:ext>
                  </a:extLst>
                </a:gridCol>
                <a:gridCol w="1132114">
                  <a:extLst>
                    <a:ext uri="{9D8B030D-6E8A-4147-A177-3AD203B41FA5}">
                      <a16:colId xmlns:a16="http://schemas.microsoft.com/office/drawing/2014/main" val="3234330895"/>
                    </a:ext>
                  </a:extLst>
                </a:gridCol>
                <a:gridCol w="1061357">
                  <a:extLst>
                    <a:ext uri="{9D8B030D-6E8A-4147-A177-3AD203B41FA5}">
                      <a16:colId xmlns:a16="http://schemas.microsoft.com/office/drawing/2014/main" val="3913592607"/>
                    </a:ext>
                  </a:extLst>
                </a:gridCol>
                <a:gridCol w="1072242">
                  <a:extLst>
                    <a:ext uri="{9D8B030D-6E8A-4147-A177-3AD203B41FA5}">
                      <a16:colId xmlns:a16="http://schemas.microsoft.com/office/drawing/2014/main" val="770613984"/>
                    </a:ext>
                  </a:extLst>
                </a:gridCol>
              </a:tblGrid>
              <a:tr h="370840">
                <a:tc>
                  <a:txBody>
                    <a:bodyPr/>
                    <a:lstStyle/>
                    <a:p>
                      <a:pPr algn="ctr"/>
                      <a:r>
                        <a:rPr lang="de-DE" b="1" dirty="0"/>
                        <a:t>Produkt</a:t>
                      </a:r>
                    </a:p>
                  </a:txBody>
                  <a:tcPr/>
                </a:tc>
                <a:tc>
                  <a:txBody>
                    <a:bodyPr/>
                    <a:lstStyle/>
                    <a:p>
                      <a:pPr algn="ctr"/>
                      <a:r>
                        <a:rPr lang="de-DE" b="1" dirty="0"/>
                        <a:t>Menge </a:t>
                      </a:r>
                    </a:p>
                  </a:txBody>
                  <a:tcPr/>
                </a:tc>
                <a:tc>
                  <a:txBody>
                    <a:bodyPr/>
                    <a:lstStyle/>
                    <a:p>
                      <a:pPr algn="ctr"/>
                      <a:r>
                        <a:rPr lang="de-DE" b="1" dirty="0"/>
                        <a:t>THG</a:t>
                      </a:r>
                    </a:p>
                    <a:p>
                      <a:pPr algn="ctr"/>
                      <a:r>
                        <a:rPr lang="de-DE" sz="1400" b="1" dirty="0"/>
                        <a:t>t CO</a:t>
                      </a:r>
                      <a:r>
                        <a:rPr lang="de-DE" sz="1400" b="1" baseline="-25000" dirty="0"/>
                        <a:t>2</a:t>
                      </a:r>
                      <a:r>
                        <a:rPr lang="de-DE" sz="1400" b="1" dirty="0"/>
                        <a:t>-Äq</a:t>
                      </a:r>
                      <a:endParaRPr lang="de-DE" b="1" dirty="0"/>
                    </a:p>
                  </a:txBody>
                  <a:tcPr/>
                </a:tc>
                <a:tc>
                  <a:txBody>
                    <a:bodyPr/>
                    <a:lstStyle/>
                    <a:p>
                      <a:pPr algn="ctr"/>
                      <a:r>
                        <a:rPr lang="de-DE" b="1" dirty="0"/>
                        <a:t>Energie-verbrauch</a:t>
                      </a:r>
                    </a:p>
                  </a:txBody>
                  <a:tcPr/>
                </a:tc>
                <a:extLst>
                  <a:ext uri="{0D108BD9-81ED-4DB2-BD59-A6C34878D82A}">
                    <a16:rowId xmlns:a16="http://schemas.microsoft.com/office/drawing/2014/main" val="738226258"/>
                  </a:ext>
                </a:extLst>
              </a:tr>
              <a:tr h="370840">
                <a:tc>
                  <a:txBody>
                    <a:bodyPr/>
                    <a:lstStyle/>
                    <a:p>
                      <a:r>
                        <a:rPr lang="de-DE" dirty="0"/>
                        <a:t>NE-Guss (</a:t>
                      </a:r>
                      <a:r>
                        <a:rPr lang="de-DE" b="1" dirty="0"/>
                        <a:t>Al = 88%</a:t>
                      </a:r>
                      <a:r>
                        <a:rPr lang="de-DE" dirty="0"/>
                        <a:t>, Cu, Zn)</a:t>
                      </a:r>
                    </a:p>
                  </a:txBody>
                  <a:tcPr/>
                </a:tc>
                <a:tc>
                  <a:txBody>
                    <a:bodyPr/>
                    <a:lstStyle/>
                    <a:p>
                      <a:pPr algn="ctr"/>
                      <a:r>
                        <a:rPr lang="de-DE" dirty="0"/>
                        <a:t>1,2 Mio. t</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400" dirty="0"/>
                        <a:t>1,8 Mio. </a:t>
                      </a:r>
                      <a:endParaRPr lang="de-DE"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400" dirty="0"/>
                        <a:t>4,2 TWh</a:t>
                      </a:r>
                      <a:endParaRPr lang="de-DE" dirty="0"/>
                    </a:p>
                  </a:txBody>
                  <a:tcPr/>
                </a:tc>
                <a:extLst>
                  <a:ext uri="{0D108BD9-81ED-4DB2-BD59-A6C34878D82A}">
                    <a16:rowId xmlns:a16="http://schemas.microsoft.com/office/drawing/2014/main" val="1295059803"/>
                  </a:ext>
                </a:extLst>
              </a:tr>
              <a:tr h="370840">
                <a:tc>
                  <a:txBody>
                    <a:bodyPr/>
                    <a:lstStyle/>
                    <a:p>
                      <a:r>
                        <a:rPr lang="de-DE" dirty="0"/>
                        <a:t>Primär-Aluminium</a:t>
                      </a:r>
                    </a:p>
                  </a:txBody>
                  <a:tcPr/>
                </a:tc>
                <a:tc>
                  <a:txBody>
                    <a:bodyPr/>
                    <a:lstStyle/>
                    <a:p>
                      <a:pPr algn="ctr"/>
                      <a:r>
                        <a:rPr lang="de-DE" dirty="0"/>
                        <a:t>0,54 Mio. t</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400" dirty="0"/>
                        <a:t>5,8 Mio. t </a:t>
                      </a:r>
                      <a:endParaRPr lang="de-DE"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400" dirty="0"/>
                        <a:t>10,4 TWh</a:t>
                      </a:r>
                      <a:endParaRPr lang="de-DE" dirty="0"/>
                    </a:p>
                  </a:txBody>
                  <a:tcPr/>
                </a:tc>
                <a:extLst>
                  <a:ext uri="{0D108BD9-81ED-4DB2-BD59-A6C34878D82A}">
                    <a16:rowId xmlns:a16="http://schemas.microsoft.com/office/drawing/2014/main" val="965773227"/>
                  </a:ext>
                </a:extLst>
              </a:tr>
              <a:tr h="370840">
                <a:tc>
                  <a:txBody>
                    <a:bodyPr/>
                    <a:lstStyle/>
                    <a:p>
                      <a:r>
                        <a:rPr lang="de-DE" dirty="0"/>
                        <a:t>Sekundär-Aluminium</a:t>
                      </a:r>
                    </a:p>
                  </a:txBody>
                  <a:tcPr/>
                </a:tc>
                <a:tc>
                  <a:txBody>
                    <a:bodyPr/>
                    <a:lstStyle/>
                    <a:p>
                      <a:pPr algn="ctr"/>
                      <a:r>
                        <a:rPr lang="de-DE" dirty="0"/>
                        <a:t>0,62 Mio. t</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400" dirty="0"/>
                        <a:t>0,56 Mio. t</a:t>
                      </a:r>
                      <a:endParaRPr lang="de-DE"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400" dirty="0"/>
                        <a:t>1,9 TWh </a:t>
                      </a:r>
                      <a:endParaRPr lang="de-DE" dirty="0"/>
                    </a:p>
                  </a:txBody>
                  <a:tcPr/>
                </a:tc>
                <a:extLst>
                  <a:ext uri="{0D108BD9-81ED-4DB2-BD59-A6C34878D82A}">
                    <a16:rowId xmlns:a16="http://schemas.microsoft.com/office/drawing/2014/main" val="829453095"/>
                  </a:ext>
                </a:extLst>
              </a:tr>
            </a:tbl>
          </a:graphicData>
        </a:graphic>
      </p:graphicFrame>
    </p:spTree>
    <p:extLst>
      <p:ext uri="{BB962C8B-B14F-4D97-AF65-F5344CB8AC3E}">
        <p14:creationId xmlns:p14="http://schemas.microsoft.com/office/powerpoint/2010/main" val="2047460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Aluminiumprodukte</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Abbildung: Eigene Darstellung nach statista 2023</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54</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1972610073"/>
              </p:ext>
            </p:extLst>
          </p:nvPr>
        </p:nvGraphicFramePr>
        <p:xfrm>
          <a:off x="106363" y="1260475"/>
          <a:ext cx="8912225" cy="357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mplatzhalter 6">
            <a:extLst>
              <a:ext uri="{FF2B5EF4-FFF2-40B4-BE49-F238E27FC236}">
                <a16:creationId xmlns:a16="http://schemas.microsoft.com/office/drawing/2014/main" id="{63084263-998D-154F-95A1-94ED783B711E}"/>
              </a:ext>
            </a:extLst>
          </p:cNvPr>
          <p:cNvGraphicFramePr>
            <a:graphicFrameLocks/>
          </p:cNvGraphicFramePr>
          <p:nvPr>
            <p:extLst>
              <p:ext uri="{D42A27DB-BD31-4B8C-83A1-F6EECF244321}">
                <p14:modId xmlns:p14="http://schemas.microsoft.com/office/powerpoint/2010/main" val="3799034211"/>
              </p:ext>
            </p:extLst>
          </p:nvPr>
        </p:nvGraphicFramePr>
        <p:xfrm>
          <a:off x="2146041" y="4037045"/>
          <a:ext cx="6529873" cy="227950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767023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Nutzung von Aluminiumprodukten</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Quellen: Aurolia o.J.; Lexikon der Psychologie o.J.</a:t>
            </a:r>
          </a:p>
          <a:p>
            <a:r>
              <a:rPr lang="de-DE" dirty="0"/>
              <a:t>Bilder: Eigene Aufnahmen</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55</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2449286738"/>
              </p:ext>
            </p:extLst>
          </p:nvPr>
        </p:nvGraphicFramePr>
        <p:xfrm>
          <a:off x="106363" y="1260475"/>
          <a:ext cx="8912225" cy="357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fik 2">
            <a:extLst>
              <a:ext uri="{FF2B5EF4-FFF2-40B4-BE49-F238E27FC236}">
                <a16:creationId xmlns:a16="http://schemas.microsoft.com/office/drawing/2014/main" id="{1D789C31-90EA-1340-8EA1-8DB36E16BBDF}"/>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587769" y="3418342"/>
            <a:ext cx="5223211" cy="2833787"/>
          </a:xfrm>
          <a:prstGeom prst="rect">
            <a:avLst/>
          </a:prstGeom>
        </p:spPr>
      </p:pic>
      <p:sp>
        <p:nvSpPr>
          <p:cNvPr id="4" name="Textfeld 3">
            <a:extLst>
              <a:ext uri="{FF2B5EF4-FFF2-40B4-BE49-F238E27FC236}">
                <a16:creationId xmlns:a16="http://schemas.microsoft.com/office/drawing/2014/main" id="{6A836CFF-3B69-3D40-9D35-220456236633}"/>
              </a:ext>
            </a:extLst>
          </p:cNvPr>
          <p:cNvSpPr txBox="1"/>
          <p:nvPr/>
        </p:nvSpPr>
        <p:spPr>
          <a:xfrm>
            <a:off x="342490" y="4687649"/>
            <a:ext cx="2810385" cy="1323439"/>
          </a:xfrm>
          <a:prstGeom prst="rect">
            <a:avLst/>
          </a:prstGeom>
          <a:noFill/>
        </p:spPr>
        <p:txBody>
          <a:bodyPr wrap="none" rtlCol="0">
            <a:spAutoFit/>
          </a:bodyPr>
          <a:lstStyle/>
          <a:p>
            <a:r>
              <a:rPr lang="de-DE" sz="2000" dirty="0"/>
              <a:t>Aluminium-Produkte:</a:t>
            </a:r>
          </a:p>
          <a:p>
            <a:pPr marL="285750" indent="-285750">
              <a:buFont typeface="Arial" panose="020B0604020202020204" pitchFamily="34" charset="0"/>
              <a:buChar char="•"/>
            </a:pPr>
            <a:r>
              <a:rPr lang="de-DE" sz="2000" dirty="0"/>
              <a:t>Pool-Abdeckung</a:t>
            </a:r>
          </a:p>
          <a:p>
            <a:pPr marL="285750" indent="-285750">
              <a:buFont typeface="Arial" panose="020B0604020202020204" pitchFamily="34" charset="0"/>
              <a:buChar char="•"/>
            </a:pPr>
            <a:r>
              <a:rPr lang="de-DE" sz="2000" dirty="0"/>
              <a:t>Kiste mit Al-Rahmen</a:t>
            </a:r>
          </a:p>
          <a:p>
            <a:pPr marL="285750" indent="-285750">
              <a:buFont typeface="Arial" panose="020B0604020202020204" pitchFamily="34" charset="0"/>
              <a:buChar char="•"/>
            </a:pPr>
            <a:r>
              <a:rPr lang="de-DE" sz="2000" dirty="0"/>
              <a:t>Gabionen-Pfosten</a:t>
            </a:r>
          </a:p>
        </p:txBody>
      </p:sp>
    </p:spTree>
    <p:extLst>
      <p:ext uri="{BB962C8B-B14F-4D97-AF65-F5344CB8AC3E}">
        <p14:creationId xmlns:p14="http://schemas.microsoft.com/office/powerpoint/2010/main" val="27872589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Recycling von Aluminiumprodukten</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Quellen: Eigene Graphik nach Statista 2023; DERA 2020; alu.ch o.J.; </a:t>
            </a:r>
            <a:r>
              <a:rPr lang="de-DE" dirty="0" err="1"/>
              <a:t>EuRic</a:t>
            </a:r>
            <a:r>
              <a:rPr lang="de-DE" dirty="0"/>
              <a:t> 2020</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56</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2897863882"/>
              </p:ext>
            </p:extLst>
          </p:nvPr>
        </p:nvGraphicFramePr>
        <p:xfrm>
          <a:off x="106363" y="1260475"/>
          <a:ext cx="8912225" cy="357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bgerundetes Rechteck 9">
            <a:extLst>
              <a:ext uri="{FF2B5EF4-FFF2-40B4-BE49-F238E27FC236}">
                <a16:creationId xmlns:a16="http://schemas.microsoft.com/office/drawing/2014/main" id="{95436418-B355-7E4F-852E-FD7E1B39BF47}"/>
              </a:ext>
            </a:extLst>
          </p:cNvPr>
          <p:cNvSpPr/>
          <p:nvPr/>
        </p:nvSpPr>
        <p:spPr>
          <a:xfrm>
            <a:off x="106363" y="4919661"/>
            <a:ext cx="3205915" cy="1190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Wenn Aluminium nicht so lange genutzt würde, könnte mehr recycelt werden</a:t>
            </a:r>
          </a:p>
        </p:txBody>
      </p:sp>
      <p:graphicFrame>
        <p:nvGraphicFramePr>
          <p:cNvPr id="2" name="Diagramm 1">
            <a:extLst>
              <a:ext uri="{FF2B5EF4-FFF2-40B4-BE49-F238E27FC236}">
                <a16:creationId xmlns:a16="http://schemas.microsoft.com/office/drawing/2014/main" id="{73704D5C-8F7A-6543-AFCA-6FE44CAC85B6}"/>
              </a:ext>
            </a:extLst>
          </p:cNvPr>
          <p:cNvGraphicFramePr/>
          <p:nvPr>
            <p:extLst>
              <p:ext uri="{D42A27DB-BD31-4B8C-83A1-F6EECF244321}">
                <p14:modId xmlns:p14="http://schemas.microsoft.com/office/powerpoint/2010/main" val="4217834778"/>
              </p:ext>
            </p:extLst>
          </p:nvPr>
        </p:nvGraphicFramePr>
        <p:xfrm>
          <a:off x="5139497" y="4372946"/>
          <a:ext cx="3533581" cy="1894637"/>
        </p:xfrm>
        <a:graphic>
          <a:graphicData uri="http://schemas.openxmlformats.org/drawingml/2006/chart">
            <c:chart xmlns:c="http://schemas.openxmlformats.org/drawingml/2006/chart" xmlns:r="http://schemas.openxmlformats.org/officeDocument/2006/relationships" r:id="rId8"/>
          </a:graphicData>
        </a:graphic>
      </p:graphicFrame>
      <p:sp>
        <p:nvSpPr>
          <p:cNvPr id="3" name="Textfeld 2">
            <a:extLst>
              <a:ext uri="{FF2B5EF4-FFF2-40B4-BE49-F238E27FC236}">
                <a16:creationId xmlns:a16="http://schemas.microsoft.com/office/drawing/2014/main" id="{C8BAA7B0-06D2-5045-89FC-86EFEBDDEE58}"/>
              </a:ext>
            </a:extLst>
          </p:cNvPr>
          <p:cNvSpPr txBox="1"/>
          <p:nvPr/>
        </p:nvSpPr>
        <p:spPr>
          <a:xfrm>
            <a:off x="3800669" y="4465567"/>
            <a:ext cx="1338828" cy="738664"/>
          </a:xfrm>
          <a:prstGeom prst="rect">
            <a:avLst/>
          </a:prstGeom>
          <a:noFill/>
        </p:spPr>
        <p:txBody>
          <a:bodyPr wrap="none" rtlCol="0">
            <a:spAutoFit/>
          </a:bodyPr>
          <a:lstStyle/>
          <a:p>
            <a:r>
              <a:rPr lang="de-DE" dirty="0"/>
              <a:t>Recycling-</a:t>
            </a:r>
            <a:br>
              <a:rPr lang="de-DE" dirty="0"/>
            </a:br>
            <a:r>
              <a:rPr lang="de-DE" dirty="0"/>
              <a:t>Quoten </a:t>
            </a:r>
            <a:br>
              <a:rPr lang="de-DE" dirty="0"/>
            </a:br>
            <a:r>
              <a:rPr lang="de-DE" dirty="0"/>
              <a:t>Verpackungen</a:t>
            </a:r>
          </a:p>
        </p:txBody>
      </p:sp>
    </p:spTree>
    <p:extLst>
      <p:ext uri="{BB962C8B-B14F-4D97-AF65-F5344CB8AC3E}">
        <p14:creationId xmlns:p14="http://schemas.microsoft.com/office/powerpoint/2010/main" val="3994045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5B87FF8-762D-8E48-8F09-117BB565BFEB}"/>
              </a:ext>
            </a:extLst>
          </p:cNvPr>
          <p:cNvSpPr>
            <a:spLocks noGrp="1"/>
          </p:cNvSpPr>
          <p:nvPr>
            <p:ph type="title"/>
          </p:nvPr>
        </p:nvSpPr>
        <p:spPr/>
        <p:txBody>
          <a:bodyPr/>
          <a:lstStyle/>
          <a:p>
            <a:r>
              <a:rPr lang="de-DE" dirty="0"/>
              <a:t>Bewertungsverfahren: Stoffstromanalyse Al</a:t>
            </a:r>
            <a:br>
              <a:rPr lang="de-DE" dirty="0"/>
            </a:br>
            <a:r>
              <a:rPr lang="de-DE" dirty="0">
                <a:solidFill>
                  <a:schemeClr val="accent6">
                    <a:lumMod val="75000"/>
                  </a:schemeClr>
                </a:solidFill>
              </a:rPr>
              <a:t>Rekultivierung des Bergbaus</a:t>
            </a:r>
            <a:endParaRPr lang="de-DE" dirty="0"/>
          </a:p>
        </p:txBody>
      </p:sp>
      <p:sp>
        <p:nvSpPr>
          <p:cNvPr id="9" name="Untertitel 8">
            <a:extLst>
              <a:ext uri="{FF2B5EF4-FFF2-40B4-BE49-F238E27FC236}">
                <a16:creationId xmlns:a16="http://schemas.microsoft.com/office/drawing/2014/main" id="{C62B5C0F-7683-B142-A044-A464A6BDA9F1}"/>
              </a:ext>
            </a:extLst>
          </p:cNvPr>
          <p:cNvSpPr>
            <a:spLocks noGrp="1"/>
          </p:cNvSpPr>
          <p:nvPr>
            <p:ph type="subTitle" idx="1"/>
          </p:nvPr>
        </p:nvSpPr>
        <p:spPr/>
        <p:txBody>
          <a:bodyPr/>
          <a:lstStyle/>
          <a:p>
            <a:r>
              <a:rPr lang="de-DE" dirty="0"/>
              <a:t>Bilder: Rio Tinto o.J.</a:t>
            </a:r>
          </a:p>
        </p:txBody>
      </p:sp>
      <p:sp>
        <p:nvSpPr>
          <p:cNvPr id="5" name="Foliennummernplatzhalter 4">
            <a:extLst>
              <a:ext uri="{FF2B5EF4-FFF2-40B4-BE49-F238E27FC236}">
                <a16:creationId xmlns:a16="http://schemas.microsoft.com/office/drawing/2014/main" id="{DA9C92C1-17F1-824D-9FEB-390AF1E12A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57</a:t>
            </a:fld>
            <a:endParaRPr lang="de-DE" dirty="0"/>
          </a:p>
        </p:txBody>
      </p:sp>
      <p:graphicFrame>
        <p:nvGraphicFramePr>
          <p:cNvPr id="7" name="Inhaltsplatzhalter 6">
            <a:extLst>
              <a:ext uri="{FF2B5EF4-FFF2-40B4-BE49-F238E27FC236}">
                <a16:creationId xmlns:a16="http://schemas.microsoft.com/office/drawing/2014/main" id="{F4652610-1985-3D4A-822D-6F7B35B35158}"/>
              </a:ext>
            </a:extLst>
          </p:cNvPr>
          <p:cNvGraphicFramePr>
            <a:graphicFrameLocks noGrp="1"/>
          </p:cNvGraphicFramePr>
          <p:nvPr>
            <p:ph sz="quarter" idx="13"/>
            <p:extLst>
              <p:ext uri="{D42A27DB-BD31-4B8C-83A1-F6EECF244321}">
                <p14:modId xmlns:p14="http://schemas.microsoft.com/office/powerpoint/2010/main" val="2694330997"/>
              </p:ext>
            </p:extLst>
          </p:nvPr>
        </p:nvGraphicFramePr>
        <p:xfrm>
          <a:off x="106363" y="1260475"/>
          <a:ext cx="8912225" cy="357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fik 2">
            <a:extLst>
              <a:ext uri="{FF2B5EF4-FFF2-40B4-BE49-F238E27FC236}">
                <a16:creationId xmlns:a16="http://schemas.microsoft.com/office/drawing/2014/main" id="{99A2088C-95B7-844C-A157-07B59503542D}"/>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06363" y="4182658"/>
            <a:ext cx="4634204" cy="2056896"/>
          </a:xfrm>
          <a:prstGeom prst="rect">
            <a:avLst/>
          </a:prstGeom>
        </p:spPr>
      </p:pic>
      <p:pic>
        <p:nvPicPr>
          <p:cNvPr id="6" name="Grafik 5">
            <a:extLst>
              <a:ext uri="{FF2B5EF4-FFF2-40B4-BE49-F238E27FC236}">
                <a16:creationId xmlns:a16="http://schemas.microsoft.com/office/drawing/2014/main" id="{DC58C5BA-2AEB-4A43-998E-DC3582DD0B5F}"/>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496071" y="4182658"/>
            <a:ext cx="4591394" cy="2056896"/>
          </a:xfrm>
          <a:prstGeom prst="rect">
            <a:avLst/>
          </a:prstGeom>
        </p:spPr>
      </p:pic>
    </p:spTree>
    <p:extLst>
      <p:ext uri="{BB962C8B-B14F-4D97-AF65-F5344CB8AC3E}">
        <p14:creationId xmlns:p14="http://schemas.microsoft.com/office/powerpoint/2010/main" val="34319562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sp>
        <p:nvSpPr>
          <p:cNvPr id="1091" name="Google Shape;1091;g1278510992f_0_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Aluminium und ein Leben im Wohlstand:</a:t>
            </a:r>
            <a:endParaRPr dirty="0"/>
          </a:p>
          <a:p>
            <a:pPr marL="0" lvl="0" indent="0" algn="l" rtl="0">
              <a:spcBef>
                <a:spcPts val="0"/>
              </a:spcBef>
              <a:spcAft>
                <a:spcPts val="0"/>
              </a:spcAft>
              <a:buNone/>
            </a:pPr>
            <a:r>
              <a:rPr lang="de-DE" dirty="0">
                <a:solidFill>
                  <a:schemeClr val="accent6">
                    <a:lumMod val="75000"/>
                  </a:schemeClr>
                </a:solidFill>
              </a:rPr>
              <a:t>Bedeutung für die Produktionsländer</a:t>
            </a:r>
            <a:endParaRPr dirty="0">
              <a:solidFill>
                <a:schemeClr val="accent6">
                  <a:lumMod val="75000"/>
                </a:schemeClr>
              </a:solidFill>
            </a:endParaRPr>
          </a:p>
        </p:txBody>
      </p:sp>
      <p:sp>
        <p:nvSpPr>
          <p:cNvPr id="2" name="Untertitel 1">
            <a:extLst>
              <a:ext uri="{FF2B5EF4-FFF2-40B4-BE49-F238E27FC236}">
                <a16:creationId xmlns:a16="http://schemas.microsoft.com/office/drawing/2014/main" id="{43BC22B0-9F07-42CE-BEE2-134FD803B79E}"/>
              </a:ext>
            </a:extLst>
          </p:cNvPr>
          <p:cNvSpPr>
            <a:spLocks noGrp="1"/>
          </p:cNvSpPr>
          <p:nvPr>
            <p:ph type="subTitle" idx="1"/>
          </p:nvPr>
        </p:nvSpPr>
        <p:spPr/>
        <p:txBody>
          <a:bodyPr/>
          <a:lstStyle/>
          <a:p>
            <a:r>
              <a:rPr lang="de-DE" dirty="0"/>
              <a:t>Bild: Ministry of Public Administration and Justice (Ungarn) / Wikipedia</a:t>
            </a:r>
          </a:p>
        </p:txBody>
      </p:sp>
      <p:sp>
        <p:nvSpPr>
          <p:cNvPr id="1094" name="Google Shape;1094;g1278510992f_0_0"/>
          <p:cNvSpPr txBox="1">
            <a:spLocks noGrp="1"/>
          </p:cNvSpPr>
          <p:nvPr>
            <p:ph type="body" idx="2"/>
          </p:nvPr>
        </p:nvSpPr>
        <p:spPr>
          <a:xfrm>
            <a:off x="106375" y="1260000"/>
            <a:ext cx="4520050" cy="4970678"/>
          </a:xfrm>
          <a:prstGeom prst="rect">
            <a:avLst/>
          </a:prstGeom>
        </p:spPr>
        <p:txBody>
          <a:bodyPr spcFirstLastPara="1" wrap="square" lIns="91425" tIns="91425" rIns="91425" bIns="91425" anchor="t" anchorCtr="0">
            <a:noAutofit/>
          </a:bodyPr>
          <a:lstStyle/>
          <a:p>
            <a:pPr marL="179388" lvl="0" indent="-141288"/>
            <a:r>
              <a:rPr lang="de-DE" sz="2000" dirty="0"/>
              <a:t>Der Abbau von Bauxit findet in vielen Ländern mit Demokratiedefiziten </a:t>
            </a:r>
          </a:p>
          <a:p>
            <a:pPr marL="179388" lvl="0" indent="-141288"/>
            <a:r>
              <a:rPr lang="de-DE" sz="2000" dirty="0"/>
              <a:t>China, 2.-größter Produzent, Korruptionsindex Rang 65; </a:t>
            </a:r>
            <a:br>
              <a:rPr lang="de-DE" sz="2000" dirty="0"/>
            </a:br>
            <a:r>
              <a:rPr lang="de-DE" sz="2000" dirty="0"/>
              <a:t>Guinea, 3.-größter Produzent, Rang 147; Brasilien, 4.-größter Hersteller Rang 94; Indonesien, 5.-größter Produzent, Rang 110, Indien 6.-größter Produzent, Rang 85</a:t>
            </a:r>
          </a:p>
        </p:txBody>
      </p:sp>
      <p:sp>
        <p:nvSpPr>
          <p:cNvPr id="1093" name="Google Shape;1093;g1278510992f_0_0"/>
          <p:cNvSpPr txBox="1">
            <a:spLocks noGrp="1"/>
          </p:cNvSpPr>
          <p:nvPr>
            <p:ph type="sldNum" idx="12"/>
          </p:nvPr>
        </p:nvSpPr>
        <p:spPr>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898989"/>
              </a:buClr>
              <a:buSzPts val="300"/>
              <a:buFont typeface="PT Sans"/>
              <a:buNone/>
            </a:pPr>
            <a:fld id="{00000000-1234-1234-1234-123412341234}" type="slidenum">
              <a:rPr lang="de-DE"/>
              <a:t>58</a:t>
            </a:fld>
            <a:endParaRPr dirty="0"/>
          </a:p>
        </p:txBody>
      </p:sp>
      <p:sp>
        <p:nvSpPr>
          <p:cNvPr id="3" name="Textfeld 2">
            <a:extLst>
              <a:ext uri="{FF2B5EF4-FFF2-40B4-BE49-F238E27FC236}">
                <a16:creationId xmlns:a16="http://schemas.microsoft.com/office/drawing/2014/main" id="{4F97A5DA-5DC1-514A-B8F0-EEEEA43CF861}"/>
              </a:ext>
            </a:extLst>
          </p:cNvPr>
          <p:cNvSpPr txBox="1"/>
          <p:nvPr/>
        </p:nvSpPr>
        <p:spPr>
          <a:xfrm>
            <a:off x="90488" y="4334089"/>
            <a:ext cx="8661237" cy="1631216"/>
          </a:xfrm>
          <a:prstGeom prst="rect">
            <a:avLst/>
          </a:prstGeom>
          <a:noFill/>
        </p:spPr>
        <p:txBody>
          <a:bodyPr wrap="square" rtlCol="0">
            <a:spAutoFit/>
          </a:bodyPr>
          <a:lstStyle/>
          <a:p>
            <a:pPr marL="342900" indent="-342900">
              <a:buFont typeface="Arial" panose="020B0604020202020204" pitchFamily="34" charset="0"/>
              <a:buChar char="•"/>
            </a:pPr>
            <a:r>
              <a:rPr lang="de-DE" sz="2000" dirty="0">
                <a:solidFill>
                  <a:schemeClr val="dk1"/>
                </a:solidFill>
                <a:latin typeface="Calibri" panose="020F0502020204030204" pitchFamily="34" charset="0"/>
                <a:cs typeface="Calibri" panose="020F0502020204030204" pitchFamily="34" charset="0"/>
                <a:sym typeface="Calibri"/>
              </a:rPr>
              <a:t>Bauxit-Bergbau</a:t>
            </a:r>
            <a:r>
              <a:rPr lang="de-DE" sz="2000" dirty="0">
                <a:latin typeface="Calibri" panose="020F0502020204030204" pitchFamily="34" charset="0"/>
                <a:cs typeface="Calibri" panose="020F0502020204030204" pitchFamily="34" charset="0"/>
              </a:rPr>
              <a:t> </a:t>
            </a:r>
            <a:r>
              <a:rPr lang="de-DE" sz="2000" dirty="0">
                <a:solidFill>
                  <a:schemeClr val="dk1"/>
                </a:solidFill>
                <a:latin typeface="Calibri" panose="020F0502020204030204" pitchFamily="34" charset="0"/>
                <a:cs typeface="Calibri" panose="020F0502020204030204" pitchFamily="34" charset="0"/>
              </a:rPr>
              <a:t>und die Verhüttung haben nicht nur Umweltfolgen, sie belasten auch die Gesundheit der Bevölkerung</a:t>
            </a:r>
          </a:p>
          <a:p>
            <a:pPr marL="342900" indent="-342900">
              <a:buFont typeface="Arial" panose="020B0604020202020204" pitchFamily="34" charset="0"/>
              <a:buChar char="•"/>
            </a:pPr>
            <a:r>
              <a:rPr lang="de-DE" sz="2000" dirty="0">
                <a:solidFill>
                  <a:schemeClr val="dk1"/>
                </a:solidFill>
                <a:latin typeface="Calibri" panose="020F0502020204030204" pitchFamily="34" charset="0"/>
                <a:cs typeface="Calibri" panose="020F0502020204030204" pitchFamily="34" charset="0"/>
              </a:rPr>
              <a:t>Insbesondere die Absetzbecken stellen ein Gefahr da, wie die Beispiele Brumdinho (Brasilien 2019), </a:t>
            </a:r>
            <a:r>
              <a:rPr lang="de-DE" sz="2000" dirty="0">
                <a:solidFill>
                  <a:schemeClr val="dk1"/>
                </a:solidFill>
                <a:latin typeface="Calibri" panose="020F0502020204030204" pitchFamily="34" charset="0"/>
                <a:ea typeface="Calibri"/>
                <a:cs typeface="Calibri" panose="020F0502020204030204" pitchFamily="34" charset="0"/>
                <a:sym typeface="Calibri"/>
              </a:rPr>
              <a:t>Aznalcóllar (1998 Spanien), Baia Mare (2000 Bulgarien) oder Kolotar (2010 Ungarn, s.Bild) zeigen </a:t>
            </a:r>
            <a:endParaRPr lang="de-DE" sz="2000" dirty="0">
              <a:solidFill>
                <a:schemeClr val="dk1"/>
              </a:solidFill>
              <a:latin typeface="Calibri" panose="020F0502020204030204" pitchFamily="34" charset="0"/>
              <a:cs typeface="Calibri" panose="020F0502020204030204" pitchFamily="34" charset="0"/>
            </a:endParaRPr>
          </a:p>
        </p:txBody>
      </p:sp>
      <p:pic>
        <p:nvPicPr>
          <p:cNvPr id="5" name="Grafik 4">
            <a:extLst>
              <a:ext uri="{FF2B5EF4-FFF2-40B4-BE49-F238E27FC236}">
                <a16:creationId xmlns:a16="http://schemas.microsoft.com/office/drawing/2014/main" id="{E5EAD802-63F0-2E4D-A375-9D810462DB67}"/>
              </a:ext>
            </a:extLst>
          </p:cNvPr>
          <p:cNvPicPr>
            <a:picLocks noChangeAspect="1"/>
          </p:cNvPicPr>
          <p:nvPr/>
        </p:nvPicPr>
        <p:blipFill>
          <a:blip r:embed="rId3"/>
          <a:stretch>
            <a:fillRect/>
          </a:stretch>
        </p:blipFill>
        <p:spPr>
          <a:xfrm>
            <a:off x="4499823" y="1385888"/>
            <a:ext cx="4394392" cy="271903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AA970-773F-E647-B37B-8642026CFE5D}"/>
              </a:ext>
            </a:extLst>
          </p:cNvPr>
          <p:cNvSpPr>
            <a:spLocks noGrp="1"/>
          </p:cNvSpPr>
          <p:nvPr>
            <p:ph type="title"/>
          </p:nvPr>
        </p:nvSpPr>
        <p:spPr/>
        <p:txBody>
          <a:bodyPr/>
          <a:lstStyle/>
          <a:p>
            <a:r>
              <a:rPr lang="de-DE" dirty="0"/>
              <a:t>Lieferkettengesetz</a:t>
            </a:r>
            <a:br>
              <a:rPr lang="de-DE" dirty="0"/>
            </a:br>
            <a:r>
              <a:rPr lang="de-DE" dirty="0">
                <a:solidFill>
                  <a:schemeClr val="accent6">
                    <a:lumMod val="75000"/>
                  </a:schemeClr>
                </a:solidFill>
              </a:rPr>
              <a:t>Gründe</a:t>
            </a:r>
          </a:p>
        </p:txBody>
      </p:sp>
      <p:sp>
        <p:nvSpPr>
          <p:cNvPr id="5" name="Foliennummernplatzhalter 4">
            <a:extLst>
              <a:ext uri="{FF2B5EF4-FFF2-40B4-BE49-F238E27FC236}">
                <a16:creationId xmlns:a16="http://schemas.microsoft.com/office/drawing/2014/main" id="{7B73981F-528B-664B-B42D-76B04B98EFEF}"/>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59</a:t>
            </a:fld>
            <a:endParaRPr lang="de-DE" dirty="0"/>
          </a:p>
        </p:txBody>
      </p:sp>
      <p:sp>
        <p:nvSpPr>
          <p:cNvPr id="4" name="Textplatzhalter 3">
            <a:extLst>
              <a:ext uri="{FF2B5EF4-FFF2-40B4-BE49-F238E27FC236}">
                <a16:creationId xmlns:a16="http://schemas.microsoft.com/office/drawing/2014/main" id="{568CB1BB-12EF-8C43-AB80-8175807BA550}"/>
              </a:ext>
            </a:extLst>
          </p:cNvPr>
          <p:cNvSpPr>
            <a:spLocks noGrp="1"/>
          </p:cNvSpPr>
          <p:nvPr>
            <p:ph type="body" idx="2"/>
          </p:nvPr>
        </p:nvSpPr>
        <p:spPr>
          <a:xfrm>
            <a:off x="106374" y="1259999"/>
            <a:ext cx="8021625" cy="4977767"/>
          </a:xfrm>
        </p:spPr>
        <p:txBody>
          <a:bodyPr/>
          <a:lstStyle/>
          <a:p>
            <a:r>
              <a:rPr lang="de-DE" sz="1800" dirty="0"/>
              <a:t>Möglichst preisgünstige Einkaufpraktiken führen zu unzumutbaren Arbeitsbedingungen </a:t>
            </a:r>
          </a:p>
          <a:p>
            <a:r>
              <a:rPr lang="de-DE" sz="1800" dirty="0"/>
              <a:t>Eine Näherin verdient in Bangladesch 85 Euro (Mindestlohn) für bis zu 11 h an sechs Tagen (FR 2022) – damit wir T-Shirts für 3,99 Euro kaufen können</a:t>
            </a:r>
          </a:p>
          <a:p>
            <a:r>
              <a:rPr lang="de-DE" sz="1800" dirty="0"/>
              <a:t>Zum Schutz der Menschenrechte (nicht der Umwelt) im nicht-EU-Ausland wurde das Lieferkettensorgfaltspflichtengesetz 2023 verabschiedet</a:t>
            </a:r>
          </a:p>
          <a:p>
            <a:r>
              <a:rPr lang="de-DE" sz="1800" dirty="0"/>
              <a:t>EU-Unternehmen (derzeit: ab 3.000 Mitarbeiter*innen) sollen für Schäden belangt werden, welche von Partnern im EU-Ausland verursacht werden</a:t>
            </a:r>
          </a:p>
          <a:p>
            <a:r>
              <a:rPr lang="de-DE" sz="1800" dirty="0"/>
              <a:t>Zielstellungen:</a:t>
            </a:r>
          </a:p>
          <a:p>
            <a:pPr lvl="1"/>
            <a:r>
              <a:rPr lang="de-DE" sz="1800" dirty="0"/>
              <a:t>Arbeitsbedingungen</a:t>
            </a:r>
          </a:p>
          <a:p>
            <a:pPr lvl="1"/>
            <a:r>
              <a:rPr lang="de-DE" sz="1800" dirty="0"/>
              <a:t>Arbeitssicherheit</a:t>
            </a:r>
          </a:p>
          <a:p>
            <a:pPr lvl="1"/>
            <a:r>
              <a:rPr lang="de-DE" sz="1800" dirty="0"/>
              <a:t>Gesundheitsschutz</a:t>
            </a:r>
          </a:p>
          <a:p>
            <a:pPr lvl="1"/>
            <a:r>
              <a:rPr lang="de-DE" sz="1800" dirty="0"/>
              <a:t>Fairer Handel</a:t>
            </a:r>
          </a:p>
          <a:p>
            <a:pPr lvl="1"/>
            <a:r>
              <a:rPr lang="de-DE" sz="1800" dirty="0"/>
              <a:t>Sozialverträglichkeit</a:t>
            </a:r>
          </a:p>
          <a:p>
            <a:pPr lvl="1"/>
            <a:r>
              <a:rPr lang="de-DE" sz="1800" dirty="0"/>
              <a:t>Kinderarbeit</a:t>
            </a:r>
          </a:p>
          <a:p>
            <a:pPr lvl="1"/>
            <a:r>
              <a:rPr lang="de-DE" sz="1800" dirty="0"/>
              <a:t>Umweltschutz (in der Produktion)</a:t>
            </a:r>
          </a:p>
        </p:txBody>
      </p:sp>
      <p:sp>
        <p:nvSpPr>
          <p:cNvPr id="3" name="Untertitel 2">
            <a:extLst>
              <a:ext uri="{FF2B5EF4-FFF2-40B4-BE49-F238E27FC236}">
                <a16:creationId xmlns:a16="http://schemas.microsoft.com/office/drawing/2014/main" id="{D0A2B2D3-1293-C740-9506-2BB4E3D554F0}"/>
              </a:ext>
            </a:extLst>
          </p:cNvPr>
          <p:cNvSpPr>
            <a:spLocks noGrp="1"/>
          </p:cNvSpPr>
          <p:nvPr>
            <p:ph type="subTitle" idx="1"/>
          </p:nvPr>
        </p:nvSpPr>
        <p:spPr/>
        <p:txBody>
          <a:bodyPr/>
          <a:lstStyle/>
          <a:p>
            <a:r>
              <a:rPr lang="de-DE" dirty="0"/>
              <a:t>Quellen: BMZ (2021)</a:t>
            </a:r>
          </a:p>
        </p:txBody>
      </p:sp>
      <p:sp>
        <p:nvSpPr>
          <p:cNvPr id="10" name="Abgerundetes Rechteck 9">
            <a:extLst>
              <a:ext uri="{FF2B5EF4-FFF2-40B4-BE49-F238E27FC236}">
                <a16:creationId xmlns:a16="http://schemas.microsoft.com/office/drawing/2014/main" id="{06F777FE-2663-1E4F-B413-A54DC64537AA}"/>
              </a:ext>
            </a:extLst>
          </p:cNvPr>
          <p:cNvSpPr/>
          <p:nvPr/>
        </p:nvSpPr>
        <p:spPr>
          <a:xfrm>
            <a:off x="4451420" y="3878664"/>
            <a:ext cx="4175090" cy="22868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t>79 Millionen</a:t>
            </a:r>
          </a:p>
          <a:p>
            <a:pPr algn="ctr"/>
            <a:r>
              <a:rPr lang="de-DE" dirty="0"/>
              <a:t>Mädchen und Jungen sind von ausbeuterischer Kinderarbeit betroffen</a:t>
            </a:r>
          </a:p>
          <a:p>
            <a:pPr algn="ctr"/>
            <a:r>
              <a:rPr lang="de-DE" sz="2800" dirty="0"/>
              <a:t>Weniger als 20%</a:t>
            </a:r>
          </a:p>
          <a:p>
            <a:pPr algn="ctr"/>
            <a:r>
              <a:rPr lang="de-DE" dirty="0"/>
              <a:t>Der Unternehmen erfüllen die Vorgaben der unternehmerischen Sorgfaltspflicht</a:t>
            </a:r>
          </a:p>
          <a:p>
            <a:pPr algn="ctr"/>
            <a:r>
              <a:rPr lang="de-DE" dirty="0"/>
              <a:t>(Auswärtiges Amt 2021)</a:t>
            </a:r>
          </a:p>
        </p:txBody>
      </p:sp>
    </p:spTree>
    <p:extLst>
      <p:ext uri="{BB962C8B-B14F-4D97-AF65-F5344CB8AC3E}">
        <p14:creationId xmlns:p14="http://schemas.microsoft.com/office/powerpoint/2010/main" val="5413464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C4DE4-29A2-714B-8A31-F3FB772F113B}"/>
              </a:ext>
            </a:extLst>
          </p:cNvPr>
          <p:cNvSpPr>
            <a:spLocks noGrp="1"/>
          </p:cNvSpPr>
          <p:nvPr>
            <p:ph type="title"/>
          </p:nvPr>
        </p:nvSpPr>
        <p:spPr/>
        <p:txBody>
          <a:bodyPr/>
          <a:lstStyle/>
          <a:p>
            <a:r>
              <a:rPr lang="de-DE" dirty="0"/>
              <a:t>Bewertungsverfahren</a:t>
            </a:r>
          </a:p>
        </p:txBody>
      </p:sp>
      <p:sp>
        <p:nvSpPr>
          <p:cNvPr id="3" name="Untertitel 2">
            <a:extLst>
              <a:ext uri="{FF2B5EF4-FFF2-40B4-BE49-F238E27FC236}">
                <a16:creationId xmlns:a16="http://schemas.microsoft.com/office/drawing/2014/main" id="{9B9CA1E2-DC66-E412-3007-833630722EEB}"/>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5F965416-F370-1353-7D41-781A768F4E8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60</a:t>
            </a:fld>
            <a:endParaRPr lang="de-DE" dirty="0"/>
          </a:p>
        </p:txBody>
      </p:sp>
      <p:sp>
        <p:nvSpPr>
          <p:cNvPr id="4" name="Textplatzhalter 3">
            <a:extLst>
              <a:ext uri="{FF2B5EF4-FFF2-40B4-BE49-F238E27FC236}">
                <a16:creationId xmlns:a16="http://schemas.microsoft.com/office/drawing/2014/main" id="{D133A0CE-65BF-0FFD-7CAE-4F152D3D2FB8}"/>
              </a:ext>
            </a:extLst>
          </p:cNvPr>
          <p:cNvSpPr>
            <a:spLocks noGrp="1"/>
          </p:cNvSpPr>
          <p:nvPr>
            <p:ph type="body" sz="quarter" idx="13"/>
          </p:nvPr>
        </p:nvSpPr>
        <p:spPr/>
        <p:txBody>
          <a:bodyPr/>
          <a:lstStyle/>
          <a:p>
            <a:r>
              <a:rPr lang="de-DE" dirty="0"/>
              <a:t>Bewertungen mit einer Ökobilanz</a:t>
            </a:r>
          </a:p>
        </p:txBody>
      </p:sp>
      <p:graphicFrame>
        <p:nvGraphicFramePr>
          <p:cNvPr id="9" name="Diagramm 8">
            <a:extLst>
              <a:ext uri="{FF2B5EF4-FFF2-40B4-BE49-F238E27FC236}">
                <a16:creationId xmlns:a16="http://schemas.microsoft.com/office/drawing/2014/main" id="{31C96FE2-2342-5C4D-8DC8-B9ED7DB8A67C}"/>
              </a:ext>
            </a:extLst>
          </p:cNvPr>
          <p:cNvGraphicFramePr/>
          <p:nvPr>
            <p:extLst>
              <p:ext uri="{D42A27DB-BD31-4B8C-83A1-F6EECF244321}">
                <p14:modId xmlns:p14="http://schemas.microsoft.com/office/powerpoint/2010/main" val="3232536699"/>
              </p:ext>
            </p:extLst>
          </p:nvPr>
        </p:nvGraphicFramePr>
        <p:xfrm>
          <a:off x="4037381" y="1654783"/>
          <a:ext cx="404428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m 6">
            <a:extLst>
              <a:ext uri="{FF2B5EF4-FFF2-40B4-BE49-F238E27FC236}">
                <a16:creationId xmlns:a16="http://schemas.microsoft.com/office/drawing/2014/main" id="{10CED570-8308-0B41-B68E-0FA8203804E5}"/>
              </a:ext>
            </a:extLst>
          </p:cNvPr>
          <p:cNvGraphicFramePr/>
          <p:nvPr>
            <p:extLst>
              <p:ext uri="{D42A27DB-BD31-4B8C-83A1-F6EECF244321}">
                <p14:modId xmlns:p14="http://schemas.microsoft.com/office/powerpoint/2010/main" val="2473711564"/>
              </p:ext>
            </p:extLst>
          </p:nvPr>
        </p:nvGraphicFramePr>
        <p:xfrm>
          <a:off x="6038668" y="1654783"/>
          <a:ext cx="2968858"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108671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F676269-F7C1-4A0F-B81C-62F955C368E5}"/>
              </a:ext>
            </a:extLst>
          </p:cNvPr>
          <p:cNvSpPr>
            <a:spLocks noGrp="1"/>
          </p:cNvSpPr>
          <p:nvPr>
            <p:ph type="title"/>
          </p:nvPr>
        </p:nvSpPr>
        <p:spPr/>
        <p:txBody>
          <a:bodyPr/>
          <a:lstStyle/>
          <a:p>
            <a:r>
              <a:rPr lang="de-DE" dirty="0"/>
              <a:t>Bewertungen mit Ökobilanzen: </a:t>
            </a:r>
            <a:br>
              <a:rPr lang="de-DE" dirty="0"/>
            </a:br>
            <a:r>
              <a:rPr lang="de-DE" dirty="0">
                <a:solidFill>
                  <a:schemeClr val="accent6">
                    <a:lumMod val="75000"/>
                  </a:schemeClr>
                </a:solidFill>
              </a:rPr>
              <a:t>Die Struktur einer Ökobilanz</a:t>
            </a:r>
          </a:p>
        </p:txBody>
      </p:sp>
      <p:sp>
        <p:nvSpPr>
          <p:cNvPr id="5" name="Foliennummernplatzhalter 4">
            <a:extLst>
              <a:ext uri="{FF2B5EF4-FFF2-40B4-BE49-F238E27FC236}">
                <a16:creationId xmlns:a16="http://schemas.microsoft.com/office/drawing/2014/main" id="{73C5A7E8-57B4-4AA1-8702-F11706D80B9B}"/>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61</a:t>
            </a:fld>
            <a:endParaRPr lang="de-DE" dirty="0"/>
          </a:p>
        </p:txBody>
      </p:sp>
      <p:sp>
        <p:nvSpPr>
          <p:cNvPr id="8" name="Textplatzhalter 7">
            <a:extLst>
              <a:ext uri="{FF2B5EF4-FFF2-40B4-BE49-F238E27FC236}">
                <a16:creationId xmlns:a16="http://schemas.microsoft.com/office/drawing/2014/main" id="{AFD12863-7F3F-4901-B0AF-5E9DE9A7DC95}"/>
              </a:ext>
            </a:extLst>
          </p:cNvPr>
          <p:cNvSpPr>
            <a:spLocks noGrp="1"/>
          </p:cNvSpPr>
          <p:nvPr>
            <p:ph type="body" idx="2"/>
          </p:nvPr>
        </p:nvSpPr>
        <p:spPr/>
        <p:txBody>
          <a:bodyPr/>
          <a:lstStyle/>
          <a:p>
            <a:pPr marL="76200" indent="0">
              <a:buNone/>
            </a:pPr>
            <a:r>
              <a:rPr lang="de-DE" sz="2200" dirty="0"/>
              <a:t>Ökobilanz – Umweltbilanz – Lebens-zyklusanalyse – Stoffstromanalyse</a:t>
            </a:r>
          </a:p>
          <a:p>
            <a:pPr marL="76200" indent="0">
              <a:buNone/>
            </a:pPr>
            <a:r>
              <a:rPr lang="de-DE" sz="2200" dirty="0"/>
              <a:t>ISO 14040:2006 und 14044:2006 </a:t>
            </a:r>
          </a:p>
          <a:p>
            <a:r>
              <a:rPr lang="de-DE" sz="2200" dirty="0"/>
              <a:t>Ziel und Untersuchungsrahmen</a:t>
            </a:r>
          </a:p>
          <a:p>
            <a:r>
              <a:rPr lang="de-DE" sz="2200" dirty="0"/>
              <a:t>Sachbilanz</a:t>
            </a:r>
          </a:p>
          <a:p>
            <a:r>
              <a:rPr lang="de-DE" sz="2200" dirty="0"/>
              <a:t>Wirkungsabschätzung</a:t>
            </a:r>
          </a:p>
          <a:p>
            <a:r>
              <a:rPr lang="de-DE" sz="2200" dirty="0"/>
              <a:t>Auswertung</a:t>
            </a:r>
          </a:p>
          <a:p>
            <a:pPr marL="76200" indent="0">
              <a:buNone/>
            </a:pPr>
            <a:r>
              <a:rPr lang="de-DE" sz="2200" dirty="0"/>
              <a:t>Hauptproblem Ökobilanz:</a:t>
            </a:r>
          </a:p>
          <a:p>
            <a:r>
              <a:rPr lang="de-DE" sz="2200" dirty="0"/>
              <a:t>Datenerfassung</a:t>
            </a:r>
          </a:p>
          <a:p>
            <a:r>
              <a:rPr lang="de-DE" sz="2200" dirty="0"/>
              <a:t>Notwendige Tiefe</a:t>
            </a:r>
          </a:p>
          <a:p>
            <a:pPr marL="76200" indent="0">
              <a:buNone/>
            </a:pPr>
            <a:endParaRPr lang="de-DE" sz="2200" dirty="0"/>
          </a:p>
        </p:txBody>
      </p:sp>
      <p:sp>
        <p:nvSpPr>
          <p:cNvPr id="7" name="Untertitel 6">
            <a:extLst>
              <a:ext uri="{FF2B5EF4-FFF2-40B4-BE49-F238E27FC236}">
                <a16:creationId xmlns:a16="http://schemas.microsoft.com/office/drawing/2014/main" id="{1283B8FE-173E-4EDF-BC7E-C91FF50BCCC0}"/>
              </a:ext>
            </a:extLst>
          </p:cNvPr>
          <p:cNvSpPr>
            <a:spLocks noGrp="1"/>
          </p:cNvSpPr>
          <p:nvPr>
            <p:ph type="subTitle" idx="1"/>
          </p:nvPr>
        </p:nvSpPr>
        <p:spPr/>
        <p:txBody>
          <a:bodyPr/>
          <a:lstStyle/>
          <a:p>
            <a:r>
              <a:rPr lang="de-DE" dirty="0"/>
              <a:t>Bild: Wikipedia, AtJack</a:t>
            </a:r>
          </a:p>
        </p:txBody>
      </p:sp>
      <p:pic>
        <p:nvPicPr>
          <p:cNvPr id="11" name="Grafik 10">
            <a:extLst>
              <a:ext uri="{FF2B5EF4-FFF2-40B4-BE49-F238E27FC236}">
                <a16:creationId xmlns:a16="http://schemas.microsoft.com/office/drawing/2014/main" id="{D9B102EA-AA6D-4E8B-BF1E-C4C2FB8D7E62}"/>
              </a:ext>
            </a:extLst>
          </p:cNvPr>
          <p:cNvPicPr>
            <a:picLocks noChangeAspect="1"/>
          </p:cNvPicPr>
          <p:nvPr/>
        </p:nvPicPr>
        <p:blipFill>
          <a:blip r:embed="rId3"/>
          <a:stretch>
            <a:fillRect/>
          </a:stretch>
        </p:blipFill>
        <p:spPr>
          <a:xfrm>
            <a:off x="4986938" y="1657423"/>
            <a:ext cx="3608525" cy="3810178"/>
          </a:xfrm>
          <a:prstGeom prst="rect">
            <a:avLst/>
          </a:prstGeom>
        </p:spPr>
      </p:pic>
    </p:spTree>
    <p:extLst>
      <p:ext uri="{BB962C8B-B14F-4D97-AF65-F5344CB8AC3E}">
        <p14:creationId xmlns:p14="http://schemas.microsoft.com/office/powerpoint/2010/main" val="12133333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FA9182-EF6B-4C72-91D6-B8B68A0729F3}"/>
              </a:ext>
            </a:extLst>
          </p:cNvPr>
          <p:cNvSpPr>
            <a:spLocks noGrp="1"/>
          </p:cNvSpPr>
          <p:nvPr>
            <p:ph type="title"/>
          </p:nvPr>
        </p:nvSpPr>
        <p:spPr/>
        <p:txBody>
          <a:bodyPr/>
          <a:lstStyle/>
          <a:p>
            <a:r>
              <a:rPr lang="de-DE" dirty="0"/>
              <a:t>Bewertungen mit Ökobilanzen: </a:t>
            </a:r>
            <a:br>
              <a:rPr lang="de-DE" dirty="0"/>
            </a:br>
            <a:r>
              <a:rPr lang="de-DE" dirty="0">
                <a:solidFill>
                  <a:schemeClr val="accent6">
                    <a:lumMod val="75000"/>
                  </a:schemeClr>
                </a:solidFill>
              </a:rPr>
              <a:t>Die Faktoren einer Ökobilanz</a:t>
            </a:r>
          </a:p>
        </p:txBody>
      </p:sp>
      <p:sp>
        <p:nvSpPr>
          <p:cNvPr id="6" name="Foliennummernplatzhalter 5">
            <a:extLst>
              <a:ext uri="{FF2B5EF4-FFF2-40B4-BE49-F238E27FC236}">
                <a16:creationId xmlns:a16="http://schemas.microsoft.com/office/drawing/2014/main" id="{D1255BDA-4054-4322-A1A4-E16B35DED5FE}"/>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62</a:t>
            </a:fld>
            <a:endParaRPr lang="de-DE" dirty="0"/>
          </a:p>
        </p:txBody>
      </p:sp>
      <p:sp>
        <p:nvSpPr>
          <p:cNvPr id="4" name="Textplatzhalter 3">
            <a:extLst>
              <a:ext uri="{FF2B5EF4-FFF2-40B4-BE49-F238E27FC236}">
                <a16:creationId xmlns:a16="http://schemas.microsoft.com/office/drawing/2014/main" id="{ABEBEEBB-B950-46D3-9EBF-341720755643}"/>
              </a:ext>
            </a:extLst>
          </p:cNvPr>
          <p:cNvSpPr>
            <a:spLocks noGrp="1"/>
          </p:cNvSpPr>
          <p:nvPr>
            <p:ph type="body" idx="2"/>
          </p:nvPr>
        </p:nvSpPr>
        <p:spPr/>
        <p:txBody>
          <a:bodyPr/>
          <a:lstStyle/>
          <a:p>
            <a:pPr marL="533400" indent="-457200">
              <a:buFont typeface="+mj-lt"/>
              <a:buAutoNum type="arabicPeriod"/>
            </a:pPr>
            <a:r>
              <a:rPr lang="de-DE" dirty="0"/>
              <a:t>Klimawandel</a:t>
            </a:r>
          </a:p>
          <a:p>
            <a:pPr marL="533400" indent="-457200">
              <a:buFont typeface="+mj-lt"/>
              <a:buAutoNum type="arabicPeriod"/>
            </a:pPr>
            <a:r>
              <a:rPr lang="de-DE" dirty="0"/>
              <a:t>Fossiler Ressourcenverbrauch</a:t>
            </a:r>
          </a:p>
          <a:p>
            <a:pPr marL="533400" indent="-457200">
              <a:buFont typeface="+mj-lt"/>
              <a:buAutoNum type="arabicPeriod"/>
            </a:pPr>
            <a:r>
              <a:rPr lang="de-DE" dirty="0"/>
              <a:t>Ozonabbaupotential</a:t>
            </a:r>
          </a:p>
          <a:p>
            <a:pPr marL="533400" indent="-457200">
              <a:buFont typeface="+mj-lt"/>
              <a:buAutoNum type="arabicPeriod"/>
            </a:pPr>
            <a:r>
              <a:rPr lang="de-DE" dirty="0"/>
              <a:t>Sommersmog (Ozon)</a:t>
            </a:r>
          </a:p>
          <a:p>
            <a:pPr marL="533400" indent="-457200">
              <a:buFont typeface="+mj-lt"/>
              <a:buAutoNum type="arabicPeriod"/>
            </a:pPr>
            <a:r>
              <a:rPr lang="de-DE" dirty="0"/>
              <a:t>Versauerungspotential</a:t>
            </a:r>
          </a:p>
          <a:p>
            <a:pPr marL="533400" indent="-457200">
              <a:buFont typeface="+mj-lt"/>
              <a:buAutoNum type="arabicPeriod"/>
            </a:pPr>
            <a:r>
              <a:rPr lang="de-DE" dirty="0"/>
              <a:t>Terrestrische Eutrophierung</a:t>
            </a:r>
          </a:p>
          <a:p>
            <a:pPr marL="533400" indent="-457200">
              <a:buFont typeface="+mj-lt"/>
              <a:buAutoNum type="arabicPeriod"/>
            </a:pPr>
            <a:r>
              <a:rPr lang="de-DE" dirty="0"/>
              <a:t>Aquatische Eutrophierung</a:t>
            </a:r>
          </a:p>
          <a:p>
            <a:pPr marL="533400" indent="-457200">
              <a:buFont typeface="+mj-lt"/>
              <a:buAutoNum type="arabicPeriod"/>
            </a:pPr>
            <a:r>
              <a:rPr lang="de-DE" dirty="0"/>
              <a:t>Humantoxizität</a:t>
            </a:r>
          </a:p>
          <a:p>
            <a:pPr marL="533400" indent="-457200">
              <a:buFont typeface="+mj-lt"/>
              <a:buAutoNum type="arabicPeriod"/>
            </a:pPr>
            <a:r>
              <a:rPr lang="de-DE" dirty="0"/>
              <a:t>Flächenbedarf</a:t>
            </a:r>
          </a:p>
          <a:p>
            <a:pPr marL="533400" indent="-457200">
              <a:buFont typeface="+mj-lt"/>
              <a:buAutoNum type="arabicPeriod"/>
            </a:pPr>
            <a:r>
              <a:rPr lang="de-DE" dirty="0"/>
              <a:t>Primärenergiebedarf</a:t>
            </a:r>
          </a:p>
          <a:p>
            <a:pPr marL="533400" indent="-457200">
              <a:buFont typeface="+mj-lt"/>
              <a:buAutoNum type="arabicPeriod"/>
            </a:pPr>
            <a:r>
              <a:rPr lang="de-DE" dirty="0"/>
              <a:t>Wasserverbrauch</a:t>
            </a:r>
          </a:p>
          <a:p>
            <a:endParaRPr lang="de-DE" dirty="0"/>
          </a:p>
        </p:txBody>
      </p:sp>
      <p:sp>
        <p:nvSpPr>
          <p:cNvPr id="5" name="Untertitel 4">
            <a:extLst>
              <a:ext uri="{FF2B5EF4-FFF2-40B4-BE49-F238E27FC236}">
                <a16:creationId xmlns:a16="http://schemas.microsoft.com/office/drawing/2014/main" id="{85B1C179-2D02-4CC4-8C75-621548925F9D}"/>
              </a:ext>
            </a:extLst>
          </p:cNvPr>
          <p:cNvSpPr>
            <a:spLocks noGrp="1"/>
          </p:cNvSpPr>
          <p:nvPr>
            <p:ph type="subTitle" idx="1"/>
          </p:nvPr>
        </p:nvSpPr>
        <p:spPr/>
        <p:txBody>
          <a:bodyPr/>
          <a:lstStyle/>
          <a:p>
            <a:endParaRPr lang="de-DE" dirty="0"/>
          </a:p>
        </p:txBody>
      </p:sp>
      <p:sp>
        <p:nvSpPr>
          <p:cNvPr id="7" name="Abgerundetes Rechteck 6">
            <a:extLst>
              <a:ext uri="{FF2B5EF4-FFF2-40B4-BE49-F238E27FC236}">
                <a16:creationId xmlns:a16="http://schemas.microsoft.com/office/drawing/2014/main" id="{337ED2E7-FE54-3445-85E5-18FECAE6017B}"/>
              </a:ext>
            </a:extLst>
          </p:cNvPr>
          <p:cNvSpPr/>
          <p:nvPr/>
        </p:nvSpPr>
        <p:spPr>
          <a:xfrm>
            <a:off x="5120640" y="4025005"/>
            <a:ext cx="3512083" cy="17858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Jeder Faktor ist für sich eine Dimension der Bewertung</a:t>
            </a:r>
          </a:p>
        </p:txBody>
      </p:sp>
      <p:pic>
        <p:nvPicPr>
          <p:cNvPr id="9" name="Grafik 8">
            <a:extLst>
              <a:ext uri="{FF2B5EF4-FFF2-40B4-BE49-F238E27FC236}">
                <a16:creationId xmlns:a16="http://schemas.microsoft.com/office/drawing/2014/main" id="{79C52F2B-828F-FA49-9968-6715700BA4CA}"/>
              </a:ext>
            </a:extLst>
          </p:cNvPr>
          <p:cNvPicPr>
            <a:picLocks noChangeAspect="1"/>
          </p:cNvPicPr>
          <p:nvPr/>
        </p:nvPicPr>
        <p:blipFill>
          <a:blip r:embed="rId3"/>
          <a:stretch>
            <a:fillRect/>
          </a:stretch>
        </p:blipFill>
        <p:spPr>
          <a:xfrm>
            <a:off x="5657564" y="1403131"/>
            <a:ext cx="2268048" cy="2394792"/>
          </a:xfrm>
          <a:prstGeom prst="rect">
            <a:avLst/>
          </a:prstGeom>
        </p:spPr>
      </p:pic>
    </p:spTree>
    <p:extLst>
      <p:ext uri="{BB962C8B-B14F-4D97-AF65-F5344CB8AC3E}">
        <p14:creationId xmlns:p14="http://schemas.microsoft.com/office/powerpoint/2010/main" val="19044408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87DD8A-9DEA-5C42-95D4-DAA14378AC43}"/>
              </a:ext>
            </a:extLst>
          </p:cNvPr>
          <p:cNvSpPr>
            <a:spLocks noGrp="1"/>
          </p:cNvSpPr>
          <p:nvPr>
            <p:ph type="title"/>
          </p:nvPr>
        </p:nvSpPr>
        <p:spPr/>
        <p:txBody>
          <a:bodyPr/>
          <a:lstStyle/>
          <a:p>
            <a:r>
              <a:rPr lang="de-DE" dirty="0"/>
              <a:t>Produktbewertung mit Ökobilanzen: </a:t>
            </a:r>
            <a:br>
              <a:rPr lang="de-DE" dirty="0"/>
            </a:br>
            <a:r>
              <a:rPr lang="de-DE" dirty="0">
                <a:solidFill>
                  <a:schemeClr val="accent6">
                    <a:lumMod val="75000"/>
                  </a:schemeClr>
                </a:solidFill>
              </a:rPr>
              <a:t>Aluminiumfolie oder Brotdose?</a:t>
            </a:r>
            <a:endParaRPr lang="de-DE" dirty="0"/>
          </a:p>
        </p:txBody>
      </p:sp>
      <p:sp>
        <p:nvSpPr>
          <p:cNvPr id="4" name="Foliennummernplatzhalter 3">
            <a:extLst>
              <a:ext uri="{FF2B5EF4-FFF2-40B4-BE49-F238E27FC236}">
                <a16:creationId xmlns:a16="http://schemas.microsoft.com/office/drawing/2014/main" id="{84843F23-23CB-0244-AF8E-A82470BA7FEB}"/>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63</a:t>
            </a:fld>
            <a:endParaRPr lang="de-DE" dirty="0"/>
          </a:p>
        </p:txBody>
      </p:sp>
      <p:sp>
        <p:nvSpPr>
          <p:cNvPr id="6" name="Textplatzhalter 5">
            <a:extLst>
              <a:ext uri="{FF2B5EF4-FFF2-40B4-BE49-F238E27FC236}">
                <a16:creationId xmlns:a16="http://schemas.microsoft.com/office/drawing/2014/main" id="{336CB1D0-3795-C94E-A8AE-3D0502F66A45}"/>
              </a:ext>
            </a:extLst>
          </p:cNvPr>
          <p:cNvSpPr>
            <a:spLocks noGrp="1"/>
          </p:cNvSpPr>
          <p:nvPr>
            <p:ph type="body" idx="2"/>
          </p:nvPr>
        </p:nvSpPr>
        <p:spPr/>
        <p:txBody>
          <a:bodyPr/>
          <a:lstStyle/>
          <a:p>
            <a:r>
              <a:rPr lang="de-DE" dirty="0"/>
              <a:t>Aluminium ist praktisch</a:t>
            </a:r>
          </a:p>
          <a:p>
            <a:r>
              <a:rPr lang="de-DE" dirty="0"/>
              <a:t>Nachteil THG-Emissionen:</a:t>
            </a:r>
          </a:p>
          <a:p>
            <a:pPr lvl="1"/>
            <a:r>
              <a:rPr lang="de-DE" dirty="0"/>
              <a:t>Aluminium 9 g CO</a:t>
            </a:r>
            <a:r>
              <a:rPr lang="de-DE" baseline="-25000" dirty="0"/>
              <a:t>2</a:t>
            </a:r>
            <a:r>
              <a:rPr lang="de-DE" dirty="0"/>
              <a:t>-Äq/g</a:t>
            </a:r>
          </a:p>
          <a:p>
            <a:pPr lvl="1"/>
            <a:r>
              <a:rPr lang="de-DE" dirty="0"/>
              <a:t>Kunststoffe 3-4 g CO</a:t>
            </a:r>
            <a:r>
              <a:rPr lang="de-DE" baseline="-25000" dirty="0"/>
              <a:t>2</a:t>
            </a:r>
            <a:r>
              <a:rPr lang="de-DE" dirty="0"/>
              <a:t>-Äq/g</a:t>
            </a:r>
          </a:p>
          <a:p>
            <a:pPr lvl="1"/>
            <a:r>
              <a:rPr lang="de-DE" dirty="0"/>
              <a:t>Papier 0,7 g CO</a:t>
            </a:r>
            <a:r>
              <a:rPr lang="de-DE" baseline="-25000" dirty="0"/>
              <a:t>2</a:t>
            </a:r>
            <a:r>
              <a:rPr lang="de-DE" dirty="0"/>
              <a:t>-Äq/g</a:t>
            </a:r>
          </a:p>
          <a:p>
            <a:r>
              <a:rPr lang="de-DE" dirty="0"/>
              <a:t>Nur eine Ökobilanzierung kann klären, welche der Varianten umweltfreundlicher ist</a:t>
            </a:r>
          </a:p>
          <a:p>
            <a:endParaRPr lang="de-DE" dirty="0"/>
          </a:p>
        </p:txBody>
      </p:sp>
      <p:sp>
        <p:nvSpPr>
          <p:cNvPr id="5" name="Untertitel 4">
            <a:extLst>
              <a:ext uri="{FF2B5EF4-FFF2-40B4-BE49-F238E27FC236}">
                <a16:creationId xmlns:a16="http://schemas.microsoft.com/office/drawing/2014/main" id="{8B6D5564-736E-3D4B-9F1F-E38CA7E310C7}"/>
              </a:ext>
            </a:extLst>
          </p:cNvPr>
          <p:cNvSpPr>
            <a:spLocks noGrp="1"/>
          </p:cNvSpPr>
          <p:nvPr>
            <p:ph type="subTitle" idx="1"/>
          </p:nvPr>
        </p:nvSpPr>
        <p:spPr/>
        <p:txBody>
          <a:bodyPr/>
          <a:lstStyle/>
          <a:p>
            <a:endParaRPr lang="de-DE" dirty="0"/>
          </a:p>
        </p:txBody>
      </p:sp>
      <p:pic>
        <p:nvPicPr>
          <p:cNvPr id="8" name="Grafik 7">
            <a:extLst>
              <a:ext uri="{FF2B5EF4-FFF2-40B4-BE49-F238E27FC236}">
                <a16:creationId xmlns:a16="http://schemas.microsoft.com/office/drawing/2014/main" id="{84EF4537-1A10-D648-B716-3B1A31EC7D8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02968" y="1446661"/>
            <a:ext cx="3968077" cy="3215089"/>
          </a:xfrm>
          <a:prstGeom prst="rect">
            <a:avLst/>
          </a:prstGeom>
        </p:spPr>
      </p:pic>
      <p:sp>
        <p:nvSpPr>
          <p:cNvPr id="9" name="Abgerundetes Rechteck 8">
            <a:extLst>
              <a:ext uri="{FF2B5EF4-FFF2-40B4-BE49-F238E27FC236}">
                <a16:creationId xmlns:a16="http://schemas.microsoft.com/office/drawing/2014/main" id="{0B8B96E2-E7E3-1645-B12E-BB2A6D914F5A}"/>
              </a:ext>
            </a:extLst>
          </p:cNvPr>
          <p:cNvSpPr/>
          <p:nvPr/>
        </p:nvSpPr>
        <p:spPr>
          <a:xfrm>
            <a:off x="176438" y="4846608"/>
            <a:ext cx="3016156" cy="5569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90 g Kunststoff = 360 g CO</a:t>
            </a:r>
            <a:r>
              <a:rPr lang="de-DE" baseline="-25000" dirty="0"/>
              <a:t>2</a:t>
            </a:r>
            <a:r>
              <a:rPr lang="de-DE" dirty="0"/>
              <a:t>-Äq</a:t>
            </a:r>
          </a:p>
          <a:p>
            <a:pPr algn="ctr"/>
            <a:r>
              <a:rPr lang="de-DE" dirty="0"/>
              <a:t>40 Alufolien = 360 g CO</a:t>
            </a:r>
            <a:r>
              <a:rPr lang="de-DE" baseline="-25000" dirty="0"/>
              <a:t>2</a:t>
            </a:r>
            <a:r>
              <a:rPr lang="de-DE" dirty="0"/>
              <a:t>-Äq</a:t>
            </a:r>
          </a:p>
        </p:txBody>
      </p:sp>
      <p:sp>
        <p:nvSpPr>
          <p:cNvPr id="10" name="Abgerundetes Rechteck 9">
            <a:extLst>
              <a:ext uri="{FF2B5EF4-FFF2-40B4-BE49-F238E27FC236}">
                <a16:creationId xmlns:a16="http://schemas.microsoft.com/office/drawing/2014/main" id="{A1FA90B4-3A28-D244-A54F-0E804A709A85}"/>
              </a:ext>
            </a:extLst>
          </p:cNvPr>
          <p:cNvSpPr/>
          <p:nvPr/>
        </p:nvSpPr>
        <p:spPr>
          <a:xfrm>
            <a:off x="1314759" y="5487534"/>
            <a:ext cx="3416795" cy="7106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Stimmt es, dass wenn die Mehrfachbox mehr als 40 mal genutzt wird, dass sie dann besser ist?</a:t>
            </a:r>
          </a:p>
        </p:txBody>
      </p:sp>
      <p:sp>
        <p:nvSpPr>
          <p:cNvPr id="11" name="Abgerundetes Rechteck 10">
            <a:extLst>
              <a:ext uri="{FF2B5EF4-FFF2-40B4-BE49-F238E27FC236}">
                <a16:creationId xmlns:a16="http://schemas.microsoft.com/office/drawing/2014/main" id="{80B4F046-F043-4B4A-91D8-809CC43455F3}"/>
              </a:ext>
            </a:extLst>
          </p:cNvPr>
          <p:cNvSpPr/>
          <p:nvPr/>
        </p:nvSpPr>
        <p:spPr>
          <a:xfrm>
            <a:off x="4882969" y="4932361"/>
            <a:ext cx="3016156" cy="7106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Aber es kommt auf die Bedingungen an: Waschprozesse der Brotdose an!</a:t>
            </a:r>
          </a:p>
        </p:txBody>
      </p:sp>
    </p:spTree>
    <p:extLst>
      <p:ext uri="{BB962C8B-B14F-4D97-AF65-F5344CB8AC3E}">
        <p14:creationId xmlns:p14="http://schemas.microsoft.com/office/powerpoint/2010/main" val="20432930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8D8F24-1C4E-5647-85BF-4B94FE49495F}"/>
              </a:ext>
            </a:extLst>
          </p:cNvPr>
          <p:cNvSpPr>
            <a:spLocks noGrp="1"/>
          </p:cNvSpPr>
          <p:nvPr>
            <p:ph type="title"/>
          </p:nvPr>
        </p:nvSpPr>
        <p:spPr/>
        <p:txBody>
          <a:bodyPr/>
          <a:lstStyle/>
          <a:p>
            <a:r>
              <a:rPr lang="de-DE" dirty="0"/>
              <a:t>Produktbewertung mit Ökobilanzen: </a:t>
            </a:r>
            <a:br>
              <a:rPr lang="de-DE" dirty="0"/>
            </a:br>
            <a:r>
              <a:rPr lang="de-DE" dirty="0">
                <a:solidFill>
                  <a:schemeClr val="accent6">
                    <a:lumMod val="75000"/>
                  </a:schemeClr>
                </a:solidFill>
              </a:rPr>
              <a:t>Aluminiumfolie oder Brotdose?</a:t>
            </a:r>
            <a:br>
              <a:rPr lang="de-DE" dirty="0">
                <a:solidFill>
                  <a:schemeClr val="accent6">
                    <a:lumMod val="75000"/>
                  </a:schemeClr>
                </a:solidFill>
              </a:rPr>
            </a:br>
            <a:endParaRPr lang="de-DE" dirty="0"/>
          </a:p>
        </p:txBody>
      </p:sp>
      <p:sp>
        <p:nvSpPr>
          <p:cNvPr id="3" name="Untertitel 2">
            <a:extLst>
              <a:ext uri="{FF2B5EF4-FFF2-40B4-BE49-F238E27FC236}">
                <a16:creationId xmlns:a16="http://schemas.microsoft.com/office/drawing/2014/main" id="{B011FDDD-DC12-6D42-9435-55889711747E}"/>
              </a:ext>
            </a:extLst>
          </p:cNvPr>
          <p:cNvSpPr>
            <a:spLocks noGrp="1"/>
          </p:cNvSpPr>
          <p:nvPr>
            <p:ph type="subTitle" idx="1"/>
          </p:nvPr>
        </p:nvSpPr>
        <p:spPr/>
        <p:txBody>
          <a:bodyPr/>
          <a:lstStyle/>
          <a:p>
            <a:endParaRPr lang="de-DE" dirty="0"/>
          </a:p>
        </p:txBody>
      </p:sp>
      <p:sp>
        <p:nvSpPr>
          <p:cNvPr id="4" name="Foliennummernplatzhalter 3">
            <a:extLst>
              <a:ext uri="{FF2B5EF4-FFF2-40B4-BE49-F238E27FC236}">
                <a16:creationId xmlns:a16="http://schemas.microsoft.com/office/drawing/2014/main" id="{FB810205-43DF-064B-9AA9-49A1603AE1B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64</a:t>
            </a:fld>
            <a:endParaRPr lang="de-DE" dirty="0"/>
          </a:p>
        </p:txBody>
      </p:sp>
      <p:graphicFrame>
        <p:nvGraphicFramePr>
          <p:cNvPr id="6" name="Inhaltsplatzhalter 5">
            <a:extLst>
              <a:ext uri="{FF2B5EF4-FFF2-40B4-BE49-F238E27FC236}">
                <a16:creationId xmlns:a16="http://schemas.microsoft.com/office/drawing/2014/main" id="{51DE4DA0-EF3D-2C42-B8DC-350A4B4F5FFA}"/>
              </a:ext>
            </a:extLst>
          </p:cNvPr>
          <p:cNvGraphicFramePr>
            <a:graphicFrameLocks noGrp="1"/>
          </p:cNvGraphicFramePr>
          <p:nvPr>
            <p:ph sz="quarter" idx="13"/>
            <p:extLst>
              <p:ext uri="{D42A27DB-BD31-4B8C-83A1-F6EECF244321}">
                <p14:modId xmlns:p14="http://schemas.microsoft.com/office/powerpoint/2010/main" val="1284454960"/>
              </p:ext>
            </p:extLst>
          </p:nvPr>
        </p:nvGraphicFramePr>
        <p:xfrm>
          <a:off x="106363" y="1260475"/>
          <a:ext cx="8912225" cy="490696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feld 6">
            <a:extLst>
              <a:ext uri="{FF2B5EF4-FFF2-40B4-BE49-F238E27FC236}">
                <a16:creationId xmlns:a16="http://schemas.microsoft.com/office/drawing/2014/main" id="{61BB70AA-5575-8D42-87F3-3A46CB7BC7DD}"/>
              </a:ext>
            </a:extLst>
          </p:cNvPr>
          <p:cNvSpPr txBox="1"/>
          <p:nvPr/>
        </p:nvSpPr>
        <p:spPr>
          <a:xfrm>
            <a:off x="3053612" y="1526521"/>
            <a:ext cx="5139548" cy="1938992"/>
          </a:xfrm>
          <a:prstGeom prst="rect">
            <a:avLst/>
          </a:prstGeom>
          <a:solidFill>
            <a:schemeClr val="bg1"/>
          </a:solidFill>
        </p:spPr>
        <p:txBody>
          <a:bodyPr wrap="none" rtlCol="0">
            <a:spAutoFit/>
          </a:bodyPr>
          <a:lstStyle/>
          <a:p>
            <a:r>
              <a:rPr lang="de-DE" sz="2000" dirty="0"/>
              <a:t>Alle Werte pro Sandwichverpackung</a:t>
            </a:r>
          </a:p>
          <a:p>
            <a:r>
              <a:rPr lang="de-DE" sz="2000" dirty="0"/>
              <a:t>Einheiten</a:t>
            </a:r>
          </a:p>
          <a:p>
            <a:pPr marL="342900" indent="-342900">
              <a:buFont typeface="Arial" panose="020B0604020202020204" pitchFamily="34" charset="0"/>
              <a:buChar char="•"/>
            </a:pPr>
            <a:r>
              <a:rPr lang="de-DE" sz="2000" dirty="0"/>
              <a:t>Klimawandel g CO</a:t>
            </a:r>
            <a:r>
              <a:rPr lang="de-DE" sz="2000" baseline="-25000" dirty="0"/>
              <a:t>2</a:t>
            </a:r>
            <a:r>
              <a:rPr lang="de-DE" sz="2000" dirty="0"/>
              <a:t>-Äq</a:t>
            </a:r>
          </a:p>
          <a:p>
            <a:pPr marL="342900" indent="-342900">
              <a:buFont typeface="Arial" panose="020B0604020202020204" pitchFamily="34" charset="0"/>
              <a:buChar char="•"/>
            </a:pPr>
            <a:r>
              <a:rPr lang="de-DE" sz="2000" dirty="0"/>
              <a:t>Sommersmog: mg Ethen-Äq</a:t>
            </a:r>
          </a:p>
          <a:p>
            <a:pPr marL="342900" indent="-342900">
              <a:buFont typeface="Arial" panose="020B0604020202020204" pitchFamily="34" charset="0"/>
              <a:buChar char="•"/>
            </a:pPr>
            <a:r>
              <a:rPr lang="de-DE" sz="2000" dirty="0"/>
              <a:t>Terrestrische Eutrophierung mg PO</a:t>
            </a:r>
            <a:r>
              <a:rPr lang="de-DE" sz="2000" baseline="-25000" dirty="0"/>
              <a:t>4</a:t>
            </a:r>
            <a:r>
              <a:rPr lang="de-DE" sz="2000" dirty="0"/>
              <a:t>-Äq</a:t>
            </a:r>
          </a:p>
          <a:p>
            <a:pPr marL="342900" indent="-342900">
              <a:buFont typeface="Arial" panose="020B0604020202020204" pitchFamily="34" charset="0"/>
              <a:buChar char="•"/>
            </a:pPr>
            <a:r>
              <a:rPr lang="de-DE" sz="2000" dirty="0"/>
              <a:t>Aquatische Eutrophierung mg PO</a:t>
            </a:r>
            <a:r>
              <a:rPr lang="de-DE" sz="2000" baseline="-25000" dirty="0"/>
              <a:t>4</a:t>
            </a:r>
            <a:r>
              <a:rPr lang="de-DE" sz="2000" dirty="0"/>
              <a:t>-Äq</a:t>
            </a:r>
          </a:p>
        </p:txBody>
      </p:sp>
    </p:spTree>
    <p:extLst>
      <p:ext uri="{BB962C8B-B14F-4D97-AF65-F5344CB8AC3E}">
        <p14:creationId xmlns:p14="http://schemas.microsoft.com/office/powerpoint/2010/main" val="18134130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41070C-FA1E-EA4D-9EAC-90C29CCB0C1B}"/>
              </a:ext>
            </a:extLst>
          </p:cNvPr>
          <p:cNvSpPr>
            <a:spLocks noGrp="1"/>
          </p:cNvSpPr>
          <p:nvPr>
            <p:ph type="title"/>
          </p:nvPr>
        </p:nvSpPr>
        <p:spPr/>
        <p:txBody>
          <a:bodyPr/>
          <a:lstStyle/>
          <a:p>
            <a:r>
              <a:rPr lang="de-DE" dirty="0"/>
              <a:t>Produktbewertung mit Ökobilanzen: </a:t>
            </a:r>
            <a:br>
              <a:rPr lang="de-DE" dirty="0"/>
            </a:br>
            <a:r>
              <a:rPr lang="de-DE" dirty="0">
                <a:solidFill>
                  <a:schemeClr val="accent6">
                    <a:lumMod val="75000"/>
                  </a:schemeClr>
                </a:solidFill>
              </a:rPr>
              <a:t>Aluminiumfolie oder Brotdose?</a:t>
            </a:r>
            <a:endParaRPr lang="de-DE" dirty="0"/>
          </a:p>
        </p:txBody>
      </p:sp>
      <p:sp>
        <p:nvSpPr>
          <p:cNvPr id="3" name="Untertitel 2">
            <a:extLst>
              <a:ext uri="{FF2B5EF4-FFF2-40B4-BE49-F238E27FC236}">
                <a16:creationId xmlns:a16="http://schemas.microsoft.com/office/drawing/2014/main" id="{C2621E7D-60B2-1245-9C3D-986CB84C97F7}"/>
              </a:ext>
            </a:extLst>
          </p:cNvPr>
          <p:cNvSpPr>
            <a:spLocks noGrp="1"/>
          </p:cNvSpPr>
          <p:nvPr>
            <p:ph type="subTitle" idx="1"/>
          </p:nvPr>
        </p:nvSpPr>
        <p:spPr/>
        <p:txBody>
          <a:bodyPr/>
          <a:lstStyle/>
          <a:p>
            <a:endParaRPr lang="de-DE" dirty="0"/>
          </a:p>
        </p:txBody>
      </p:sp>
      <p:sp>
        <p:nvSpPr>
          <p:cNvPr id="4" name="Foliennummernplatzhalter 3">
            <a:extLst>
              <a:ext uri="{FF2B5EF4-FFF2-40B4-BE49-F238E27FC236}">
                <a16:creationId xmlns:a16="http://schemas.microsoft.com/office/drawing/2014/main" id="{83B7B626-E40B-ED45-9FF0-2018CB51DF2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65</a:t>
            </a:fld>
            <a:endParaRPr lang="de-DE" dirty="0"/>
          </a:p>
        </p:txBody>
      </p:sp>
      <p:graphicFrame>
        <p:nvGraphicFramePr>
          <p:cNvPr id="6" name="Inhaltsplatzhalter 5">
            <a:extLst>
              <a:ext uri="{FF2B5EF4-FFF2-40B4-BE49-F238E27FC236}">
                <a16:creationId xmlns:a16="http://schemas.microsoft.com/office/drawing/2014/main" id="{5ED59F6C-A439-194B-9D02-4B93DEB5C3D7}"/>
              </a:ext>
            </a:extLst>
          </p:cNvPr>
          <p:cNvGraphicFramePr>
            <a:graphicFrameLocks noGrp="1"/>
          </p:cNvGraphicFramePr>
          <p:nvPr>
            <p:ph sz="quarter" idx="13"/>
            <p:extLst>
              <p:ext uri="{D42A27DB-BD31-4B8C-83A1-F6EECF244321}">
                <p14:modId xmlns:p14="http://schemas.microsoft.com/office/powerpoint/2010/main" val="3767740673"/>
              </p:ext>
            </p:extLst>
          </p:nvPr>
        </p:nvGraphicFramePr>
        <p:xfrm>
          <a:off x="106363" y="1260475"/>
          <a:ext cx="5202237" cy="4906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m 6">
            <a:extLst>
              <a:ext uri="{FF2B5EF4-FFF2-40B4-BE49-F238E27FC236}">
                <a16:creationId xmlns:a16="http://schemas.microsoft.com/office/drawing/2014/main" id="{D0A037DC-37AA-2648-8465-442438BB1AC4}"/>
              </a:ext>
            </a:extLst>
          </p:cNvPr>
          <p:cNvGraphicFramePr/>
          <p:nvPr>
            <p:extLst>
              <p:ext uri="{D42A27DB-BD31-4B8C-83A1-F6EECF244321}">
                <p14:modId xmlns:p14="http://schemas.microsoft.com/office/powerpoint/2010/main" val="2610638629"/>
              </p:ext>
            </p:extLst>
          </p:nvPr>
        </p:nvGraphicFramePr>
        <p:xfrm>
          <a:off x="5918200" y="1993900"/>
          <a:ext cx="3124200" cy="40640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feld 7">
            <a:extLst>
              <a:ext uri="{FF2B5EF4-FFF2-40B4-BE49-F238E27FC236}">
                <a16:creationId xmlns:a16="http://schemas.microsoft.com/office/drawing/2014/main" id="{B39903B1-7833-1A42-98D8-547D31F21EBB}"/>
              </a:ext>
            </a:extLst>
          </p:cNvPr>
          <p:cNvSpPr txBox="1"/>
          <p:nvPr/>
        </p:nvSpPr>
        <p:spPr>
          <a:xfrm>
            <a:off x="3312781" y="1292025"/>
            <a:ext cx="4307219" cy="1938992"/>
          </a:xfrm>
          <a:prstGeom prst="rect">
            <a:avLst/>
          </a:prstGeom>
          <a:solidFill>
            <a:schemeClr val="bg1"/>
          </a:solidFill>
        </p:spPr>
        <p:txBody>
          <a:bodyPr wrap="square" rtlCol="0">
            <a:spAutoFit/>
          </a:bodyPr>
          <a:lstStyle/>
          <a:p>
            <a:r>
              <a:rPr lang="de-DE" sz="2000" dirty="0"/>
              <a:t>Alle Werte pro Sandwichverpackung</a:t>
            </a:r>
          </a:p>
          <a:p>
            <a:pPr marL="342900" indent="-342900">
              <a:buFont typeface="Arial" panose="020B0604020202020204" pitchFamily="34" charset="0"/>
              <a:buChar char="•"/>
            </a:pPr>
            <a:r>
              <a:rPr lang="de-DE" sz="2000" dirty="0"/>
              <a:t>Versauerung g SO</a:t>
            </a:r>
            <a:r>
              <a:rPr lang="de-DE" sz="2000" baseline="-25000" dirty="0"/>
              <a:t>2</a:t>
            </a:r>
            <a:r>
              <a:rPr lang="de-DE" sz="2000" dirty="0"/>
              <a:t>-Äq</a:t>
            </a:r>
          </a:p>
          <a:p>
            <a:pPr marL="342900" indent="-342900">
              <a:buFont typeface="Arial" panose="020B0604020202020204" pitchFamily="34" charset="0"/>
              <a:buChar char="•"/>
            </a:pPr>
            <a:r>
              <a:rPr lang="de-DE" sz="2000" dirty="0"/>
              <a:t>Humantoxizität PM10 g PM10-Äq</a:t>
            </a:r>
          </a:p>
          <a:p>
            <a:pPr marL="342900" indent="-342900">
              <a:buFont typeface="Arial" panose="020B0604020202020204" pitchFamily="34" charset="0"/>
              <a:buChar char="•"/>
            </a:pPr>
            <a:r>
              <a:rPr lang="de-DE" sz="2000" dirty="0"/>
              <a:t>Ozonabbau mg CFCc11-Äq</a:t>
            </a:r>
          </a:p>
          <a:p>
            <a:pPr marL="342900" indent="-342900">
              <a:buFont typeface="Arial" panose="020B0604020202020204" pitchFamily="34" charset="0"/>
              <a:buChar char="•"/>
            </a:pPr>
            <a:r>
              <a:rPr lang="de-DE" sz="2000" dirty="0"/>
              <a:t>Fossile Ressourcennutzung </a:t>
            </a:r>
            <a:br>
              <a:rPr lang="de-DE" sz="2000" dirty="0"/>
            </a:br>
            <a:r>
              <a:rPr lang="de-DE" sz="2000" dirty="0"/>
              <a:t>mg Sb-Äq</a:t>
            </a:r>
          </a:p>
        </p:txBody>
      </p:sp>
    </p:spTree>
    <p:extLst>
      <p:ext uri="{BB962C8B-B14F-4D97-AF65-F5344CB8AC3E}">
        <p14:creationId xmlns:p14="http://schemas.microsoft.com/office/powerpoint/2010/main" val="25789717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C6F3E2-9329-934A-9EEC-789F0A20979F}"/>
              </a:ext>
            </a:extLst>
          </p:cNvPr>
          <p:cNvSpPr>
            <a:spLocks noGrp="1"/>
          </p:cNvSpPr>
          <p:nvPr>
            <p:ph type="title"/>
          </p:nvPr>
        </p:nvSpPr>
        <p:spPr/>
        <p:txBody>
          <a:bodyPr/>
          <a:lstStyle/>
          <a:p>
            <a:r>
              <a:rPr lang="de-DE" dirty="0"/>
              <a:t>Produktbewertung mit Ökobilanzen: </a:t>
            </a:r>
            <a:br>
              <a:rPr lang="de-DE" dirty="0"/>
            </a:br>
            <a:r>
              <a:rPr lang="de-DE" dirty="0">
                <a:solidFill>
                  <a:schemeClr val="accent6">
                    <a:lumMod val="75000"/>
                  </a:schemeClr>
                </a:solidFill>
              </a:rPr>
              <a:t>Aluminiumfolie oder Brotdose?</a:t>
            </a:r>
            <a:br>
              <a:rPr lang="de-DE" dirty="0">
                <a:solidFill>
                  <a:schemeClr val="accent6">
                    <a:lumMod val="75000"/>
                  </a:schemeClr>
                </a:solidFill>
              </a:rPr>
            </a:br>
            <a:r>
              <a:rPr lang="de-DE" dirty="0">
                <a:solidFill>
                  <a:schemeClr val="accent6">
                    <a:lumMod val="75000"/>
                  </a:schemeClr>
                </a:solidFill>
              </a:rPr>
              <a:t>Empfehlungen</a:t>
            </a:r>
            <a:endParaRPr lang="de-DE" dirty="0"/>
          </a:p>
        </p:txBody>
      </p:sp>
      <p:sp>
        <p:nvSpPr>
          <p:cNvPr id="5" name="Foliennummernplatzhalter 4">
            <a:extLst>
              <a:ext uri="{FF2B5EF4-FFF2-40B4-BE49-F238E27FC236}">
                <a16:creationId xmlns:a16="http://schemas.microsoft.com/office/drawing/2014/main" id="{32C81A9E-716E-BC4F-A882-822BCD97EC6B}"/>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66</a:t>
            </a:fld>
            <a:endParaRPr lang="de-DE" dirty="0"/>
          </a:p>
        </p:txBody>
      </p:sp>
      <p:sp>
        <p:nvSpPr>
          <p:cNvPr id="7" name="Textplatzhalter 6">
            <a:extLst>
              <a:ext uri="{FF2B5EF4-FFF2-40B4-BE49-F238E27FC236}">
                <a16:creationId xmlns:a16="http://schemas.microsoft.com/office/drawing/2014/main" id="{65A3DD89-02AC-6044-99D8-17D40B5B5500}"/>
              </a:ext>
            </a:extLst>
          </p:cNvPr>
          <p:cNvSpPr>
            <a:spLocks noGrp="1"/>
          </p:cNvSpPr>
          <p:nvPr>
            <p:ph type="body" idx="2"/>
          </p:nvPr>
        </p:nvSpPr>
        <p:spPr/>
        <p:txBody>
          <a:bodyPr/>
          <a:lstStyle/>
          <a:p>
            <a:pPr>
              <a:spcBef>
                <a:spcPts val="0"/>
              </a:spcBef>
            </a:pPr>
            <a:r>
              <a:rPr lang="de-DE" dirty="0"/>
              <a:t>Auf Basis der Rahmenbedin-gungen ist die Box eher schlechter als die Folie</a:t>
            </a:r>
          </a:p>
          <a:p>
            <a:pPr>
              <a:spcBef>
                <a:spcPts val="0"/>
              </a:spcBef>
            </a:pPr>
            <a:r>
              <a:rPr lang="de-DE" dirty="0"/>
              <a:t>Ursache: Tägliches Spülen in der Spülmaschine</a:t>
            </a:r>
          </a:p>
          <a:p>
            <a:pPr>
              <a:spcBef>
                <a:spcPts val="0"/>
              </a:spcBef>
            </a:pPr>
            <a:r>
              <a:rPr lang="de-DE" dirty="0"/>
              <a:t>Empfehlungen:</a:t>
            </a:r>
          </a:p>
          <a:p>
            <a:pPr marL="571500" lvl="1" indent="-215900">
              <a:spcBef>
                <a:spcPts val="0"/>
              </a:spcBef>
            </a:pPr>
            <a:r>
              <a:rPr lang="de-DE" dirty="0"/>
              <a:t>Dünnere Folien: Aber wie steht es dann um die Reißfestigkeit?</a:t>
            </a:r>
          </a:p>
          <a:p>
            <a:pPr marL="571500" lvl="1" indent="-215900">
              <a:spcBef>
                <a:spcPts val="0"/>
              </a:spcBef>
            </a:pPr>
            <a:r>
              <a:rPr lang="de-DE" dirty="0"/>
              <a:t>Nutzung der geringsten Fläche zur Verpackung</a:t>
            </a:r>
          </a:p>
          <a:p>
            <a:pPr marL="571500" lvl="1" indent="-215900">
              <a:spcBef>
                <a:spcPts val="0"/>
              </a:spcBef>
            </a:pPr>
            <a:r>
              <a:rPr lang="de-DE" dirty="0"/>
              <a:t>Phosphatfreie Reinigungsmittel</a:t>
            </a:r>
          </a:p>
          <a:p>
            <a:endParaRPr lang="de-DE" dirty="0"/>
          </a:p>
        </p:txBody>
      </p:sp>
      <p:sp>
        <p:nvSpPr>
          <p:cNvPr id="6" name="Untertitel 5">
            <a:extLst>
              <a:ext uri="{FF2B5EF4-FFF2-40B4-BE49-F238E27FC236}">
                <a16:creationId xmlns:a16="http://schemas.microsoft.com/office/drawing/2014/main" id="{54BE3C2B-2962-074C-8BDB-AE09ADE119FA}"/>
              </a:ext>
            </a:extLst>
          </p:cNvPr>
          <p:cNvSpPr>
            <a:spLocks noGrp="1"/>
          </p:cNvSpPr>
          <p:nvPr>
            <p:ph type="subTitle" idx="1"/>
          </p:nvPr>
        </p:nvSpPr>
        <p:spPr/>
        <p:txBody>
          <a:bodyPr/>
          <a:lstStyle/>
          <a:p>
            <a:endParaRPr lang="de-DE" dirty="0"/>
          </a:p>
        </p:txBody>
      </p:sp>
      <p:graphicFrame>
        <p:nvGraphicFramePr>
          <p:cNvPr id="8" name="Inhaltsplatzhalter 8">
            <a:extLst>
              <a:ext uri="{FF2B5EF4-FFF2-40B4-BE49-F238E27FC236}">
                <a16:creationId xmlns:a16="http://schemas.microsoft.com/office/drawing/2014/main" id="{B9FD18DD-35FE-614B-B69C-4283557703DB}"/>
              </a:ext>
            </a:extLst>
          </p:cNvPr>
          <p:cNvGraphicFramePr>
            <a:graphicFrameLocks/>
          </p:cNvGraphicFramePr>
          <p:nvPr>
            <p:extLst>
              <p:ext uri="{D42A27DB-BD31-4B8C-83A1-F6EECF244321}">
                <p14:modId xmlns:p14="http://schemas.microsoft.com/office/powerpoint/2010/main" val="2435898072"/>
              </p:ext>
            </p:extLst>
          </p:nvPr>
        </p:nvGraphicFramePr>
        <p:xfrm>
          <a:off x="4771862" y="1356202"/>
          <a:ext cx="4246563" cy="4663440"/>
        </p:xfrm>
        <a:graphic>
          <a:graphicData uri="http://schemas.openxmlformats.org/drawingml/2006/table">
            <a:tbl>
              <a:tblPr firstRow="1" bandRow="1">
                <a:tableStyleId>{10A1B5D5-9B99-4C35-A422-299274C87663}</a:tableStyleId>
              </a:tblPr>
              <a:tblGrid>
                <a:gridCol w="2466961">
                  <a:extLst>
                    <a:ext uri="{9D8B030D-6E8A-4147-A177-3AD203B41FA5}">
                      <a16:colId xmlns:a16="http://schemas.microsoft.com/office/drawing/2014/main" val="20000"/>
                    </a:ext>
                  </a:extLst>
                </a:gridCol>
                <a:gridCol w="842838">
                  <a:extLst>
                    <a:ext uri="{9D8B030D-6E8A-4147-A177-3AD203B41FA5}">
                      <a16:colId xmlns:a16="http://schemas.microsoft.com/office/drawing/2014/main" val="20001"/>
                    </a:ext>
                  </a:extLst>
                </a:gridCol>
                <a:gridCol w="936764">
                  <a:extLst>
                    <a:ext uri="{9D8B030D-6E8A-4147-A177-3AD203B41FA5}">
                      <a16:colId xmlns:a16="http://schemas.microsoft.com/office/drawing/2014/main" val="20002"/>
                    </a:ext>
                  </a:extLst>
                </a:gridCol>
              </a:tblGrid>
              <a:tr h="370840">
                <a:tc>
                  <a:txBody>
                    <a:bodyPr/>
                    <a:lstStyle/>
                    <a:p>
                      <a:endParaRPr lang="de-DE" dirty="0"/>
                    </a:p>
                  </a:txBody>
                  <a:tcPr/>
                </a:tc>
                <a:tc>
                  <a:txBody>
                    <a:bodyPr/>
                    <a:lstStyle/>
                    <a:p>
                      <a:pPr algn="ctr"/>
                      <a:r>
                        <a:rPr lang="de-DE" sz="2000" dirty="0"/>
                        <a:t>Folie</a:t>
                      </a:r>
                      <a:endParaRPr lang="de-DE" sz="2000" b="1" dirty="0"/>
                    </a:p>
                  </a:txBody>
                  <a:tcPr/>
                </a:tc>
                <a:tc>
                  <a:txBody>
                    <a:bodyPr/>
                    <a:lstStyle/>
                    <a:p>
                      <a:pPr algn="ctr"/>
                      <a:r>
                        <a:rPr lang="de-DE" sz="2000" dirty="0"/>
                        <a:t>Box</a:t>
                      </a:r>
                      <a:endParaRPr lang="de-DE" sz="2000" b="1" dirty="0"/>
                    </a:p>
                  </a:txBody>
                  <a:tcPr/>
                </a:tc>
                <a:extLst>
                  <a:ext uri="{0D108BD9-81ED-4DB2-BD59-A6C34878D82A}">
                    <a16:rowId xmlns:a16="http://schemas.microsoft.com/office/drawing/2014/main" val="10000"/>
                  </a:ext>
                </a:extLst>
              </a:tr>
              <a:tr h="370840">
                <a:tc>
                  <a:txBody>
                    <a:bodyPr/>
                    <a:lstStyle/>
                    <a:p>
                      <a:r>
                        <a:rPr lang="de-DE" sz="1600" dirty="0"/>
                        <a:t>Klimawandel</a:t>
                      </a:r>
                    </a:p>
                  </a:txBody>
                  <a:tcPr/>
                </a:tc>
                <a:tc>
                  <a:txBody>
                    <a:bodyPr/>
                    <a:lstStyle/>
                    <a:p>
                      <a:pPr algn="ctr"/>
                      <a:r>
                        <a:rPr lang="de-DE" sz="2800" b="1" dirty="0"/>
                        <a:t>+</a:t>
                      </a:r>
                    </a:p>
                  </a:txBody>
                  <a:tcPr/>
                </a:tc>
                <a:tc>
                  <a:txBody>
                    <a:bodyPr/>
                    <a:lstStyle/>
                    <a:p>
                      <a:pPr algn="ctr"/>
                      <a:r>
                        <a:rPr lang="de-DE" sz="2800" dirty="0"/>
                        <a:t>++</a:t>
                      </a:r>
                      <a:endParaRPr lang="de-DE" sz="2800" b="1" dirty="0"/>
                    </a:p>
                  </a:txBody>
                  <a:tcPr/>
                </a:tc>
                <a:extLst>
                  <a:ext uri="{0D108BD9-81ED-4DB2-BD59-A6C34878D82A}">
                    <a16:rowId xmlns:a16="http://schemas.microsoft.com/office/drawing/2014/main" val="10001"/>
                  </a:ext>
                </a:extLst>
              </a:tr>
              <a:tr h="185578">
                <a:tc>
                  <a:txBody>
                    <a:bodyPr/>
                    <a:lstStyle/>
                    <a:p>
                      <a:r>
                        <a:rPr lang="de-DE" sz="1600" dirty="0"/>
                        <a:t>Fossile Ressourcen</a:t>
                      </a:r>
                    </a:p>
                  </a:txBody>
                  <a:tcPr/>
                </a:tc>
                <a:tc>
                  <a:txBody>
                    <a:bodyPr/>
                    <a:lstStyle/>
                    <a:p>
                      <a:pPr algn="ctr"/>
                      <a:r>
                        <a:rPr lang="de-DE" sz="2800" b="1" dirty="0"/>
                        <a:t>+</a:t>
                      </a:r>
                    </a:p>
                  </a:txBody>
                  <a:tcPr/>
                </a:tc>
                <a:tc>
                  <a:txBody>
                    <a:bodyPr/>
                    <a:lstStyle/>
                    <a:p>
                      <a:pPr algn="ctr"/>
                      <a:r>
                        <a:rPr lang="de-DE" sz="2800" dirty="0"/>
                        <a:t>++</a:t>
                      </a:r>
                      <a:endParaRPr lang="de-DE" sz="2800" b="1" dirty="0"/>
                    </a:p>
                  </a:txBody>
                  <a:tcPr/>
                </a:tc>
                <a:extLst>
                  <a:ext uri="{0D108BD9-81ED-4DB2-BD59-A6C34878D82A}">
                    <a16:rowId xmlns:a16="http://schemas.microsoft.com/office/drawing/2014/main" val="10002"/>
                  </a:ext>
                </a:extLst>
              </a:tr>
              <a:tr h="370840">
                <a:tc>
                  <a:txBody>
                    <a:bodyPr/>
                    <a:lstStyle/>
                    <a:p>
                      <a:r>
                        <a:rPr lang="de-DE" sz="1600" dirty="0"/>
                        <a:t>Sommersmog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dirty="0"/>
                        <a:t>++</a:t>
                      </a:r>
                      <a:endParaRPr lang="de-DE" sz="2800" b="1"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dirty="0"/>
                        <a:t>+</a:t>
                      </a:r>
                      <a:endParaRPr lang="de-DE" sz="2800" b="1" dirty="0"/>
                    </a:p>
                  </a:txBody>
                  <a:tcPr/>
                </a:tc>
                <a:extLst>
                  <a:ext uri="{0D108BD9-81ED-4DB2-BD59-A6C34878D82A}">
                    <a16:rowId xmlns:a16="http://schemas.microsoft.com/office/drawing/2014/main" val="10003"/>
                  </a:ext>
                </a:extLst>
              </a:tr>
              <a:tr h="370840">
                <a:tc>
                  <a:txBody>
                    <a:bodyPr/>
                    <a:lstStyle/>
                    <a:p>
                      <a:r>
                        <a:rPr lang="de-DE" sz="1600" dirty="0"/>
                        <a:t>Ozonabbau</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b="0" dirty="0"/>
                        <a:t>&gt;0</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dirty="0"/>
                        <a:t>+</a:t>
                      </a:r>
                      <a:endParaRPr lang="de-DE" sz="2800" b="1" dirty="0"/>
                    </a:p>
                  </a:txBody>
                  <a:tcPr/>
                </a:tc>
                <a:extLst>
                  <a:ext uri="{0D108BD9-81ED-4DB2-BD59-A6C34878D82A}">
                    <a16:rowId xmlns:a16="http://schemas.microsoft.com/office/drawing/2014/main" val="3188115145"/>
                  </a:ext>
                </a:extLst>
              </a:tr>
              <a:tr h="370840">
                <a:tc>
                  <a:txBody>
                    <a:bodyPr/>
                    <a:lstStyle/>
                    <a:p>
                      <a:r>
                        <a:rPr lang="de-DE" sz="1600" dirty="0"/>
                        <a:t>Versauerungspotential</a:t>
                      </a:r>
                    </a:p>
                  </a:txBody>
                  <a:tcPr/>
                </a:tc>
                <a:tc>
                  <a:txBody>
                    <a:bodyPr/>
                    <a:lstStyle/>
                    <a:p>
                      <a:pPr algn="ctr"/>
                      <a:r>
                        <a:rPr lang="de-DE" sz="2800" dirty="0"/>
                        <a:t>++</a:t>
                      </a:r>
                      <a:endParaRPr lang="de-DE" sz="2800" b="1" dirty="0"/>
                    </a:p>
                  </a:txBody>
                  <a:tcPr/>
                </a:tc>
                <a:tc>
                  <a:txBody>
                    <a:bodyPr/>
                    <a:lstStyle/>
                    <a:p>
                      <a:pPr algn="ctr"/>
                      <a:r>
                        <a:rPr lang="de-DE" sz="2800" dirty="0"/>
                        <a:t>++</a:t>
                      </a:r>
                      <a:endParaRPr lang="de-DE" sz="2800" b="1" dirty="0"/>
                    </a:p>
                  </a:txBody>
                  <a:tcPr/>
                </a:tc>
                <a:extLst>
                  <a:ext uri="{0D108BD9-81ED-4DB2-BD59-A6C34878D82A}">
                    <a16:rowId xmlns:a16="http://schemas.microsoft.com/office/drawing/2014/main" val="10004"/>
                  </a:ext>
                </a:extLst>
              </a:tr>
              <a:tr h="370840">
                <a:tc>
                  <a:txBody>
                    <a:bodyPr/>
                    <a:lstStyle/>
                    <a:p>
                      <a:r>
                        <a:rPr lang="de-DE" sz="1600" dirty="0"/>
                        <a:t>Terrestrische Eutrophierung</a:t>
                      </a:r>
                    </a:p>
                  </a:txBody>
                  <a:tcPr/>
                </a:tc>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dirty="0"/>
                        <a:t>+</a:t>
                      </a:r>
                      <a:endParaRPr lang="de-DE" sz="2800" b="1" dirty="0"/>
                    </a:p>
                  </a:txBody>
                  <a:tcPr/>
                </a:tc>
                <a:tc>
                  <a:txBody>
                    <a:bodyPr/>
                    <a:lstStyle/>
                    <a:p>
                      <a:pPr algn="ctr"/>
                      <a:r>
                        <a:rPr lang="de-DE" sz="2800" dirty="0"/>
                        <a:t>++</a:t>
                      </a:r>
                      <a:endParaRPr lang="de-DE" sz="2800" b="1" dirty="0"/>
                    </a:p>
                  </a:txBody>
                  <a:tcPr/>
                </a:tc>
                <a:extLst>
                  <a:ext uri="{0D108BD9-81ED-4DB2-BD59-A6C34878D82A}">
                    <a16:rowId xmlns:a16="http://schemas.microsoft.com/office/drawing/2014/main" val="10005"/>
                  </a:ext>
                </a:extLst>
              </a:tr>
              <a:tr h="370840">
                <a:tc>
                  <a:txBody>
                    <a:bodyPr/>
                    <a:lstStyle/>
                    <a:p>
                      <a:r>
                        <a:rPr lang="de-DE" sz="1600" dirty="0"/>
                        <a:t>Aquatische Eutrophierung</a:t>
                      </a:r>
                    </a:p>
                  </a:txBody>
                  <a:tcPr/>
                </a:tc>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b="0" dirty="0"/>
                        <a:t>&gt;0</a:t>
                      </a:r>
                    </a:p>
                  </a:txBody>
                  <a:tcPr/>
                </a:tc>
                <a:tc>
                  <a:txBody>
                    <a:bodyPr/>
                    <a:lstStyle/>
                    <a:p>
                      <a:pPr algn="ctr"/>
                      <a:r>
                        <a:rPr lang="de-DE" sz="2800" dirty="0"/>
                        <a:t>++</a:t>
                      </a:r>
                      <a:endParaRPr lang="de-DE" sz="2800" b="1" dirty="0"/>
                    </a:p>
                  </a:txBody>
                  <a:tcPr/>
                </a:tc>
                <a:extLst>
                  <a:ext uri="{0D108BD9-81ED-4DB2-BD59-A6C34878D82A}">
                    <a16:rowId xmlns:a16="http://schemas.microsoft.com/office/drawing/2014/main" val="10006"/>
                  </a:ext>
                </a:extLst>
              </a:tr>
              <a:tr h="370840">
                <a:tc>
                  <a:txBody>
                    <a:bodyPr/>
                    <a:lstStyle/>
                    <a:p>
                      <a:r>
                        <a:rPr lang="de-DE" sz="1600" dirty="0"/>
                        <a:t>Humantoxizität</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dirty="0"/>
                        <a:t>++</a:t>
                      </a:r>
                      <a:endParaRPr lang="de-DE" sz="2800" b="1"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2800" dirty="0"/>
                        <a:t>++</a:t>
                      </a:r>
                      <a:endParaRPr lang="de-DE" sz="2800" b="1" dirty="0"/>
                    </a:p>
                  </a:txBody>
                  <a:tcPr/>
                </a:tc>
                <a:extLst>
                  <a:ext uri="{0D108BD9-81ED-4DB2-BD59-A6C34878D82A}">
                    <a16:rowId xmlns:a16="http://schemas.microsoft.com/office/drawing/2014/main" val="447791500"/>
                  </a:ext>
                </a:extLst>
              </a:tr>
            </a:tbl>
          </a:graphicData>
        </a:graphic>
      </p:graphicFrame>
      <p:sp>
        <p:nvSpPr>
          <p:cNvPr id="9" name="Abgerundetes Rechteck 8">
            <a:extLst>
              <a:ext uri="{FF2B5EF4-FFF2-40B4-BE49-F238E27FC236}">
                <a16:creationId xmlns:a16="http://schemas.microsoft.com/office/drawing/2014/main" id="{C971A520-44A5-0F47-B7D1-067921F0B695}"/>
              </a:ext>
            </a:extLst>
          </p:cNvPr>
          <p:cNvSpPr/>
          <p:nvPr/>
        </p:nvSpPr>
        <p:spPr>
          <a:xfrm>
            <a:off x="106375" y="5232400"/>
            <a:ext cx="4392000" cy="10053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Aber wie schaut es aus, wenn die Box nicht gespült sondern nur ausgewischt wird?</a:t>
            </a:r>
          </a:p>
        </p:txBody>
      </p:sp>
    </p:spTree>
    <p:extLst>
      <p:ext uri="{BB962C8B-B14F-4D97-AF65-F5344CB8AC3E}">
        <p14:creationId xmlns:p14="http://schemas.microsoft.com/office/powerpoint/2010/main" val="16283500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a:t>Produktbewertung mit Ökobilanzen: </a:t>
            </a:r>
            <a:br>
              <a:rPr lang="de-DE" dirty="0"/>
            </a:br>
            <a:r>
              <a:rPr lang="de-DE" dirty="0">
                <a:solidFill>
                  <a:schemeClr val="accent6">
                    <a:lumMod val="75000"/>
                  </a:schemeClr>
                </a:solidFill>
              </a:rPr>
              <a:t>Aluminiumfolie oder PE-Folie?</a:t>
            </a:r>
            <a:endParaRPr lang="de-DE" dirty="0"/>
          </a:p>
        </p:txBody>
      </p:sp>
      <p:sp>
        <p:nvSpPr>
          <p:cNvPr id="4" name="Foliennummernplatzhalter 3"/>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tr-TR" smtClean="0"/>
              <a:t>67</a:t>
            </a:fld>
            <a:endParaRPr lang="tr-TR" dirty="0"/>
          </a:p>
        </p:txBody>
      </p:sp>
      <p:sp>
        <p:nvSpPr>
          <p:cNvPr id="13" name="Textplatzhalter 12">
            <a:extLst>
              <a:ext uri="{FF2B5EF4-FFF2-40B4-BE49-F238E27FC236}">
                <a16:creationId xmlns:a16="http://schemas.microsoft.com/office/drawing/2014/main" id="{286E44DD-93EB-3540-9174-52E7D6C56266}"/>
              </a:ext>
            </a:extLst>
          </p:cNvPr>
          <p:cNvSpPr>
            <a:spLocks noGrp="1"/>
          </p:cNvSpPr>
          <p:nvPr>
            <p:ph type="body" idx="2"/>
          </p:nvPr>
        </p:nvSpPr>
        <p:spPr/>
        <p:txBody>
          <a:bodyPr/>
          <a:lstStyle/>
          <a:p>
            <a:r>
              <a:rPr lang="de-DE" dirty="0"/>
              <a:t>Aluminium- und Poly-ethylenfolien sind wichtige Verpackungsmaterialien</a:t>
            </a:r>
          </a:p>
          <a:p>
            <a:r>
              <a:rPr lang="de-DE" dirty="0"/>
              <a:t>Studien ergeben folgende THG-Werte (kg CO</a:t>
            </a:r>
            <a:r>
              <a:rPr lang="de-DE" baseline="-25000" dirty="0"/>
              <a:t>2</a:t>
            </a:r>
            <a:r>
              <a:rPr lang="de-DE" dirty="0"/>
              <a:t>-Äq/kg):</a:t>
            </a:r>
          </a:p>
          <a:p>
            <a:r>
              <a:rPr lang="de-DE" dirty="0"/>
              <a:t>10,7 - Folie aus Primär-Al</a:t>
            </a:r>
          </a:p>
          <a:p>
            <a:r>
              <a:rPr lang="de-DE" dirty="0"/>
              <a:t>6,8 – Folie aus 50% Primär-Al</a:t>
            </a:r>
          </a:p>
          <a:p>
            <a:r>
              <a:rPr lang="de-DE" dirty="0"/>
              <a:t>3,1 – Folie aus 75% Sekundär</a:t>
            </a:r>
          </a:p>
          <a:p>
            <a:r>
              <a:rPr lang="de-DE" dirty="0"/>
              <a:t>0,9 - Folie aus Sekundär-Al</a:t>
            </a:r>
          </a:p>
          <a:p>
            <a:r>
              <a:rPr lang="de-DE" dirty="0"/>
              <a:t>0,4 - PE-Folie (ISI)</a:t>
            </a:r>
          </a:p>
          <a:p>
            <a:r>
              <a:rPr lang="de-DE" dirty="0"/>
              <a:t>0,3 - PE-Folie (IFEU)</a:t>
            </a:r>
          </a:p>
          <a:p>
            <a:r>
              <a:rPr lang="de-DE" dirty="0"/>
              <a:t>0,03 - Bio-PE-Folie (IFEU)</a:t>
            </a:r>
          </a:p>
        </p:txBody>
      </p:sp>
      <p:sp>
        <p:nvSpPr>
          <p:cNvPr id="12" name="Untertitel 11">
            <a:extLst>
              <a:ext uri="{FF2B5EF4-FFF2-40B4-BE49-F238E27FC236}">
                <a16:creationId xmlns:a16="http://schemas.microsoft.com/office/drawing/2014/main" id="{370D7C80-BEEB-954C-B943-B4DB2F63CB2C}"/>
              </a:ext>
            </a:extLst>
          </p:cNvPr>
          <p:cNvSpPr>
            <a:spLocks noGrp="1"/>
          </p:cNvSpPr>
          <p:nvPr>
            <p:ph type="subTitle" idx="1"/>
          </p:nvPr>
        </p:nvSpPr>
        <p:spPr/>
        <p:txBody>
          <a:bodyPr/>
          <a:lstStyle/>
          <a:p>
            <a:endParaRPr lang="de-DE" dirty="0"/>
          </a:p>
        </p:txBody>
      </p:sp>
      <p:graphicFrame>
        <p:nvGraphicFramePr>
          <p:cNvPr id="2" name="Diagramm 1">
            <a:extLst>
              <a:ext uri="{FF2B5EF4-FFF2-40B4-BE49-F238E27FC236}">
                <a16:creationId xmlns:a16="http://schemas.microsoft.com/office/drawing/2014/main" id="{A97158FE-52B6-EB48-9C30-0D5619FB67F8}"/>
              </a:ext>
            </a:extLst>
          </p:cNvPr>
          <p:cNvGraphicFramePr/>
          <p:nvPr>
            <p:extLst>
              <p:ext uri="{D42A27DB-BD31-4B8C-83A1-F6EECF244321}">
                <p14:modId xmlns:p14="http://schemas.microsoft.com/office/powerpoint/2010/main" val="2420744046"/>
              </p:ext>
            </p:extLst>
          </p:nvPr>
        </p:nvGraphicFramePr>
        <p:xfrm>
          <a:off x="5389418" y="1384046"/>
          <a:ext cx="3228109" cy="47959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18676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Untertitel 2"/>
          <p:cNvSpPr>
            <a:spLocks noGrp="1"/>
          </p:cNvSpPr>
          <p:nvPr>
            <p:ph type="subTitle" idx="1"/>
          </p:nvPr>
        </p:nvSpPr>
        <p:spPr/>
        <p:txBody>
          <a:bodyPr/>
          <a:lstStyle/>
          <a:p>
            <a:endParaRPr lang="de-DE" dirty="0"/>
          </a:p>
        </p:txBody>
      </p:sp>
      <p:sp>
        <p:nvSpPr>
          <p:cNvPr id="4" name="Foliennummernplatzhalt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tr-TR" smtClean="0"/>
              <a:t>68</a:t>
            </a:fld>
            <a:endParaRPr lang="tr-TR" dirty="0"/>
          </a:p>
        </p:txBody>
      </p:sp>
      <p:sp>
        <p:nvSpPr>
          <p:cNvPr id="5" name="Textplatzhalter 4"/>
          <p:cNvSpPr>
            <a:spLocks noGrp="1"/>
          </p:cNvSpPr>
          <p:nvPr>
            <p:ph type="body" sz="quarter" idx="13"/>
          </p:nvPr>
        </p:nvSpPr>
        <p:spPr/>
        <p:txBody>
          <a:bodyPr/>
          <a:lstStyle/>
          <a:p>
            <a:r>
              <a:rPr lang="de-DE" dirty="0"/>
              <a:t>Umweltwirkungen von Bauprodukten</a:t>
            </a:r>
          </a:p>
        </p:txBody>
      </p:sp>
      <p:sp>
        <p:nvSpPr>
          <p:cNvPr id="6" name="Inhaltsplatzhalter 5"/>
          <p:cNvSpPr>
            <a:spLocks noGrp="1"/>
          </p:cNvSpPr>
          <p:nvPr>
            <p:ph sz="quarter" idx="14"/>
          </p:nvPr>
        </p:nvSpPr>
        <p:spPr/>
        <p:txBody>
          <a:bodyPr/>
          <a:lstStyle/>
          <a:p>
            <a:endParaRPr lang="de-DE" dirty="0"/>
          </a:p>
        </p:txBody>
      </p:sp>
    </p:spTree>
    <p:extLst>
      <p:ext uri="{BB962C8B-B14F-4D97-AF65-F5344CB8AC3E}">
        <p14:creationId xmlns:p14="http://schemas.microsoft.com/office/powerpoint/2010/main" val="17072148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A58580-3801-5349-BAB6-A34199253514}"/>
              </a:ext>
            </a:extLst>
          </p:cNvPr>
          <p:cNvSpPr>
            <a:spLocks noGrp="1"/>
          </p:cNvSpPr>
          <p:nvPr>
            <p:ph type="title"/>
          </p:nvPr>
        </p:nvSpPr>
        <p:spPr/>
        <p:txBody>
          <a:bodyPr/>
          <a:lstStyle/>
          <a:p>
            <a:r>
              <a:rPr lang="de-DE" dirty="0"/>
              <a:t>Produktbewertung mit Umweltbelastungspunkten: </a:t>
            </a:r>
            <a:br>
              <a:rPr lang="de-DE" dirty="0"/>
            </a:br>
            <a:r>
              <a:rPr lang="de-DE" dirty="0">
                <a:solidFill>
                  <a:schemeClr val="accent6">
                    <a:lumMod val="75000"/>
                  </a:schemeClr>
                </a:solidFill>
              </a:rPr>
              <a:t>Methodik und das Beispiel Baubleche</a:t>
            </a:r>
            <a:endParaRPr lang="de-DE" dirty="0"/>
          </a:p>
        </p:txBody>
      </p:sp>
      <p:sp>
        <p:nvSpPr>
          <p:cNvPr id="3" name="Untertitel 2">
            <a:extLst>
              <a:ext uri="{FF2B5EF4-FFF2-40B4-BE49-F238E27FC236}">
                <a16:creationId xmlns:a16="http://schemas.microsoft.com/office/drawing/2014/main" id="{930ADC92-20E1-9E43-8362-43685A9F2261}"/>
              </a:ext>
            </a:extLst>
          </p:cNvPr>
          <p:cNvSpPr>
            <a:spLocks noGrp="1"/>
          </p:cNvSpPr>
          <p:nvPr>
            <p:ph type="subTitle" idx="1"/>
          </p:nvPr>
        </p:nvSpPr>
        <p:spPr/>
        <p:txBody>
          <a:bodyPr/>
          <a:lstStyle/>
          <a:p>
            <a:endParaRPr lang="de-DE" dirty="0"/>
          </a:p>
        </p:txBody>
      </p:sp>
      <p:sp>
        <p:nvSpPr>
          <p:cNvPr id="4" name="Textplatzhalter 3">
            <a:extLst>
              <a:ext uri="{FF2B5EF4-FFF2-40B4-BE49-F238E27FC236}">
                <a16:creationId xmlns:a16="http://schemas.microsoft.com/office/drawing/2014/main" id="{B96BE735-4851-CF4F-BBD8-D9FE59D25391}"/>
              </a:ext>
            </a:extLst>
          </p:cNvPr>
          <p:cNvSpPr>
            <a:spLocks noGrp="1"/>
          </p:cNvSpPr>
          <p:nvPr>
            <p:ph type="body" idx="2"/>
          </p:nvPr>
        </p:nvSpPr>
        <p:spPr>
          <a:xfrm>
            <a:off x="106374" y="1260000"/>
            <a:ext cx="8770925" cy="2854800"/>
          </a:xfrm>
        </p:spPr>
        <p:txBody>
          <a:bodyPr/>
          <a:lstStyle/>
          <a:p>
            <a:pPr>
              <a:spcBef>
                <a:spcPts val="0"/>
              </a:spcBef>
            </a:pPr>
            <a:r>
              <a:rPr lang="de-DE" dirty="0"/>
              <a:t>Ökobilanzen müssen interpretiert werden – die Kategorien sind nicht einfach zu vergleichen (z.B. Gesundheit vs. Klimawandel)</a:t>
            </a:r>
          </a:p>
          <a:p>
            <a:pPr>
              <a:spcBef>
                <a:spcPts val="0"/>
              </a:spcBef>
            </a:pPr>
            <a:r>
              <a:rPr lang="de-DE" dirty="0"/>
              <a:t>Die Methodik der Umweltbelastungspunkte ist eine Alternative</a:t>
            </a:r>
          </a:p>
          <a:p>
            <a:pPr>
              <a:spcBef>
                <a:spcPts val="0"/>
              </a:spcBef>
            </a:pPr>
            <a:r>
              <a:rPr lang="de-DE" dirty="0"/>
              <a:t>Die UBP ergeben sich aus den Zielen der nationalen Gesetze</a:t>
            </a:r>
          </a:p>
          <a:p>
            <a:pPr>
              <a:spcBef>
                <a:spcPts val="0"/>
              </a:spcBef>
            </a:pPr>
            <a:r>
              <a:rPr lang="de-DE" dirty="0"/>
              <a:t>Je mehr die Emissionen / der Verbrauch die Ziele übersteigt, desto größer ist der Ökofaktor ausgedrückt in UBP</a:t>
            </a:r>
          </a:p>
          <a:p>
            <a:r>
              <a:rPr lang="de-DE" dirty="0"/>
              <a:t>Al hat die zweitwenigsten UBP, aber den größten THG-Beitrag</a:t>
            </a:r>
          </a:p>
        </p:txBody>
      </p:sp>
      <p:sp>
        <p:nvSpPr>
          <p:cNvPr id="5" name="Foliennummernplatzhalter 4">
            <a:extLst>
              <a:ext uri="{FF2B5EF4-FFF2-40B4-BE49-F238E27FC236}">
                <a16:creationId xmlns:a16="http://schemas.microsoft.com/office/drawing/2014/main" id="{72AF3679-7486-4F4C-9F22-0B501BAE898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69</a:t>
            </a:fld>
            <a:endParaRPr lang="de-DE" dirty="0"/>
          </a:p>
        </p:txBody>
      </p:sp>
      <p:graphicFrame>
        <p:nvGraphicFramePr>
          <p:cNvPr id="7" name="Inhaltsplatzhalter 6">
            <a:extLst>
              <a:ext uri="{FF2B5EF4-FFF2-40B4-BE49-F238E27FC236}">
                <a16:creationId xmlns:a16="http://schemas.microsoft.com/office/drawing/2014/main" id="{B914ED22-B594-B944-9463-60DE200BBDD8}"/>
              </a:ext>
            </a:extLst>
          </p:cNvPr>
          <p:cNvGraphicFramePr>
            <a:graphicFrameLocks noGrp="1"/>
          </p:cNvGraphicFramePr>
          <p:nvPr>
            <p:ph sz="quarter" idx="14"/>
            <p:extLst>
              <p:ext uri="{D42A27DB-BD31-4B8C-83A1-F6EECF244321}">
                <p14:modId xmlns:p14="http://schemas.microsoft.com/office/powerpoint/2010/main" val="3570916734"/>
              </p:ext>
            </p:extLst>
          </p:nvPr>
        </p:nvGraphicFramePr>
        <p:xfrm>
          <a:off x="2705100" y="3978275"/>
          <a:ext cx="6313324" cy="2225040"/>
        </p:xfrm>
        <a:graphic>
          <a:graphicData uri="http://schemas.openxmlformats.org/drawingml/2006/table">
            <a:tbl>
              <a:tblPr firstRow="1" bandRow="1">
                <a:tableStyleId>{10A1B5D5-9B99-4C35-A422-299274C87663}</a:tableStyleId>
              </a:tblPr>
              <a:tblGrid>
                <a:gridCol w="1447800">
                  <a:extLst>
                    <a:ext uri="{9D8B030D-6E8A-4147-A177-3AD203B41FA5}">
                      <a16:colId xmlns:a16="http://schemas.microsoft.com/office/drawing/2014/main" val="3197322929"/>
                    </a:ext>
                  </a:extLst>
                </a:gridCol>
                <a:gridCol w="1003300">
                  <a:extLst>
                    <a:ext uri="{9D8B030D-6E8A-4147-A177-3AD203B41FA5}">
                      <a16:colId xmlns:a16="http://schemas.microsoft.com/office/drawing/2014/main" val="3581566372"/>
                    </a:ext>
                  </a:extLst>
                </a:gridCol>
                <a:gridCol w="1397000">
                  <a:extLst>
                    <a:ext uri="{9D8B030D-6E8A-4147-A177-3AD203B41FA5}">
                      <a16:colId xmlns:a16="http://schemas.microsoft.com/office/drawing/2014/main" val="561505030"/>
                    </a:ext>
                  </a:extLst>
                </a:gridCol>
                <a:gridCol w="876300">
                  <a:extLst>
                    <a:ext uri="{9D8B030D-6E8A-4147-A177-3AD203B41FA5}">
                      <a16:colId xmlns:a16="http://schemas.microsoft.com/office/drawing/2014/main" val="2196416822"/>
                    </a:ext>
                  </a:extLst>
                </a:gridCol>
                <a:gridCol w="1588924">
                  <a:extLst>
                    <a:ext uri="{9D8B030D-6E8A-4147-A177-3AD203B41FA5}">
                      <a16:colId xmlns:a16="http://schemas.microsoft.com/office/drawing/2014/main" val="4084412901"/>
                    </a:ext>
                  </a:extLst>
                </a:gridCol>
              </a:tblGrid>
              <a:tr h="370840">
                <a:tc>
                  <a:txBody>
                    <a:bodyPr/>
                    <a:lstStyle/>
                    <a:p>
                      <a:r>
                        <a:rPr lang="de-DE" sz="1800" dirty="0"/>
                        <a:t>Bleche</a:t>
                      </a:r>
                    </a:p>
                  </a:txBody>
                  <a:tcPr/>
                </a:tc>
                <a:tc>
                  <a:txBody>
                    <a:bodyPr/>
                    <a:lstStyle/>
                    <a:p>
                      <a:r>
                        <a:rPr lang="de-DE" sz="1800" dirty="0"/>
                        <a:t>UBP</a:t>
                      </a:r>
                    </a:p>
                  </a:txBody>
                  <a:tcPr/>
                </a:tc>
                <a:tc gridSpan="2">
                  <a:txBody>
                    <a:bodyPr/>
                    <a:lstStyle/>
                    <a:p>
                      <a:pPr algn="ctr"/>
                      <a:r>
                        <a:rPr lang="de-DE" sz="1800" dirty="0"/>
                        <a:t>Primärenergie</a:t>
                      </a:r>
                    </a:p>
                  </a:txBody>
                  <a:tcPr/>
                </a:tc>
                <a:tc hMerge="1">
                  <a:txBody>
                    <a:bodyPr/>
                    <a:lstStyle/>
                    <a:p>
                      <a:endParaRPr lang="de-DE" dirty="0"/>
                    </a:p>
                  </a:txBody>
                  <a:tcPr/>
                </a:tc>
                <a:tc>
                  <a:txBody>
                    <a:bodyPr/>
                    <a:lstStyle/>
                    <a:p>
                      <a:r>
                        <a:rPr lang="de-DE" sz="1800" dirty="0"/>
                        <a:t>THG</a:t>
                      </a:r>
                    </a:p>
                  </a:txBody>
                  <a:tcPr/>
                </a:tc>
                <a:extLst>
                  <a:ext uri="{0D108BD9-81ED-4DB2-BD59-A6C34878D82A}">
                    <a16:rowId xmlns:a16="http://schemas.microsoft.com/office/drawing/2014/main" val="934141761"/>
                  </a:ext>
                </a:extLst>
              </a:tr>
              <a:tr h="370840">
                <a:tc>
                  <a:txBody>
                    <a:bodyPr/>
                    <a:lstStyle/>
                    <a:p>
                      <a:endParaRPr lang="de-DE" sz="1800" dirty="0"/>
                    </a:p>
                  </a:txBody>
                  <a:tcPr/>
                </a:tc>
                <a:tc>
                  <a:txBody>
                    <a:bodyPr/>
                    <a:lstStyle/>
                    <a:p>
                      <a:endParaRPr lang="de-DE" sz="1800" dirty="0"/>
                    </a:p>
                  </a:txBody>
                  <a:tcPr/>
                </a:tc>
                <a:tc>
                  <a:txBody>
                    <a:bodyPr/>
                    <a:lstStyle/>
                    <a:p>
                      <a:r>
                        <a:rPr lang="de-DE" sz="1800" dirty="0"/>
                        <a:t>Erneuerbar</a:t>
                      </a:r>
                    </a:p>
                  </a:txBody>
                  <a:tcPr/>
                </a:tc>
                <a:tc>
                  <a:txBody>
                    <a:bodyPr/>
                    <a:lstStyle/>
                    <a:p>
                      <a:r>
                        <a:rPr lang="de-DE" sz="1800" dirty="0"/>
                        <a:t>Fossil</a:t>
                      </a:r>
                    </a:p>
                  </a:txBody>
                  <a:tcPr/>
                </a:tc>
                <a:tc>
                  <a:txBody>
                    <a:bodyPr/>
                    <a:lstStyle/>
                    <a:p>
                      <a:r>
                        <a:rPr lang="de-DE" sz="1800" dirty="0"/>
                        <a:t>kWh CO</a:t>
                      </a:r>
                      <a:r>
                        <a:rPr lang="de-DE" sz="1800" baseline="-25000" dirty="0"/>
                        <a:t>2</a:t>
                      </a:r>
                      <a:r>
                        <a:rPr lang="de-DE" sz="1800" dirty="0"/>
                        <a:t>-Äq</a:t>
                      </a:r>
                    </a:p>
                  </a:txBody>
                  <a:tcPr/>
                </a:tc>
                <a:extLst>
                  <a:ext uri="{0D108BD9-81ED-4DB2-BD59-A6C34878D82A}">
                    <a16:rowId xmlns:a16="http://schemas.microsoft.com/office/drawing/2014/main" val="2256912859"/>
                  </a:ext>
                </a:extLst>
              </a:tr>
              <a:tr h="370840">
                <a:tc>
                  <a:txBody>
                    <a:bodyPr/>
                    <a:lstStyle/>
                    <a:p>
                      <a:r>
                        <a:rPr lang="de-DE" sz="1800" dirty="0"/>
                        <a:t>Kupfer</a:t>
                      </a:r>
                    </a:p>
                  </a:txBody>
                  <a:tcPr/>
                </a:tc>
                <a:tc>
                  <a:txBody>
                    <a:bodyPr/>
                    <a:lstStyle/>
                    <a:p>
                      <a:pPr algn="r"/>
                      <a:r>
                        <a:rPr lang="de-DE" sz="1800" dirty="0"/>
                        <a:t>24.500</a:t>
                      </a:r>
                    </a:p>
                  </a:txBody>
                  <a:tcPr/>
                </a:tc>
                <a:tc>
                  <a:txBody>
                    <a:bodyPr/>
                    <a:lstStyle/>
                    <a:p>
                      <a:pPr algn="ctr"/>
                      <a:r>
                        <a:rPr lang="de-DE" sz="1800" dirty="0"/>
                        <a:t>2</a:t>
                      </a:r>
                    </a:p>
                  </a:txBody>
                  <a:tcPr/>
                </a:tc>
                <a:tc>
                  <a:txBody>
                    <a:bodyPr/>
                    <a:lstStyle/>
                    <a:p>
                      <a:pPr algn="ctr"/>
                      <a:r>
                        <a:rPr lang="de-DE" sz="1800" dirty="0"/>
                        <a:t>9</a:t>
                      </a:r>
                    </a:p>
                  </a:txBody>
                  <a:tcPr/>
                </a:tc>
                <a:tc>
                  <a:txBody>
                    <a:bodyPr/>
                    <a:lstStyle/>
                    <a:p>
                      <a:pPr algn="ctr"/>
                      <a:r>
                        <a:rPr lang="de-DE" sz="1800" dirty="0"/>
                        <a:t>2,21</a:t>
                      </a:r>
                    </a:p>
                  </a:txBody>
                  <a:tcPr/>
                </a:tc>
                <a:extLst>
                  <a:ext uri="{0D108BD9-81ED-4DB2-BD59-A6C34878D82A}">
                    <a16:rowId xmlns:a16="http://schemas.microsoft.com/office/drawing/2014/main" val="1140589799"/>
                  </a:ext>
                </a:extLst>
              </a:tr>
              <a:tr h="370840">
                <a:tc>
                  <a:txBody>
                    <a:bodyPr/>
                    <a:lstStyle/>
                    <a:p>
                      <a:r>
                        <a:rPr lang="de-DE" sz="1800" dirty="0"/>
                        <a:t>Stahl</a:t>
                      </a:r>
                    </a:p>
                  </a:txBody>
                  <a:tcPr/>
                </a:tc>
                <a:tc>
                  <a:txBody>
                    <a:bodyPr/>
                    <a:lstStyle/>
                    <a:p>
                      <a:pPr algn="r"/>
                      <a:r>
                        <a:rPr lang="de-DE" sz="1800" dirty="0"/>
                        <a:t>15.200</a:t>
                      </a:r>
                    </a:p>
                  </a:txBody>
                  <a:tcPr/>
                </a:tc>
                <a:tc>
                  <a:txBody>
                    <a:bodyPr/>
                    <a:lstStyle/>
                    <a:p>
                      <a:pPr algn="ctr"/>
                      <a:r>
                        <a:rPr lang="de-DE" sz="1800" dirty="0"/>
                        <a:t>1</a:t>
                      </a:r>
                    </a:p>
                  </a:txBody>
                  <a:tcPr/>
                </a:tc>
                <a:tc>
                  <a:txBody>
                    <a:bodyPr/>
                    <a:lstStyle/>
                    <a:p>
                      <a:pPr algn="ctr"/>
                      <a:r>
                        <a:rPr lang="de-DE" sz="1800" dirty="0"/>
                        <a:t>16</a:t>
                      </a:r>
                    </a:p>
                  </a:txBody>
                  <a:tcPr/>
                </a:tc>
                <a:tc>
                  <a:txBody>
                    <a:bodyPr/>
                    <a:lstStyle/>
                    <a:p>
                      <a:pPr algn="ctr"/>
                      <a:r>
                        <a:rPr lang="de-DE" sz="1800" dirty="0"/>
                        <a:t>4,49</a:t>
                      </a:r>
                    </a:p>
                  </a:txBody>
                  <a:tcPr/>
                </a:tc>
                <a:extLst>
                  <a:ext uri="{0D108BD9-81ED-4DB2-BD59-A6C34878D82A}">
                    <a16:rowId xmlns:a16="http://schemas.microsoft.com/office/drawing/2014/main" val="1868596401"/>
                  </a:ext>
                </a:extLst>
              </a:tr>
              <a:tr h="370840">
                <a:tc>
                  <a:txBody>
                    <a:bodyPr/>
                    <a:lstStyle/>
                    <a:p>
                      <a:r>
                        <a:rPr lang="de-DE" sz="1800" dirty="0"/>
                        <a:t>Aluminium</a:t>
                      </a:r>
                    </a:p>
                  </a:txBody>
                  <a:tcPr/>
                </a:tc>
                <a:tc>
                  <a:txBody>
                    <a:bodyPr/>
                    <a:lstStyle/>
                    <a:p>
                      <a:pPr algn="r"/>
                      <a:r>
                        <a:rPr lang="de-DE" sz="1800" dirty="0"/>
                        <a:t>12.500</a:t>
                      </a:r>
                    </a:p>
                  </a:txBody>
                  <a:tcPr/>
                </a:tc>
                <a:tc>
                  <a:txBody>
                    <a:bodyPr/>
                    <a:lstStyle/>
                    <a:p>
                      <a:pPr algn="ctr"/>
                      <a:r>
                        <a:rPr lang="de-DE" sz="1800" dirty="0"/>
                        <a:t>5</a:t>
                      </a:r>
                    </a:p>
                  </a:txBody>
                  <a:tcPr/>
                </a:tc>
                <a:tc>
                  <a:txBody>
                    <a:bodyPr/>
                    <a:lstStyle/>
                    <a:p>
                      <a:pPr algn="ctr"/>
                      <a:r>
                        <a:rPr lang="de-DE" sz="1800" dirty="0"/>
                        <a:t>25</a:t>
                      </a:r>
                    </a:p>
                  </a:txBody>
                  <a:tcPr/>
                </a:tc>
                <a:tc>
                  <a:txBody>
                    <a:bodyPr/>
                    <a:lstStyle/>
                    <a:p>
                      <a:pPr algn="ctr"/>
                      <a:r>
                        <a:rPr lang="de-DE" sz="1800" dirty="0"/>
                        <a:t>5,59</a:t>
                      </a:r>
                    </a:p>
                  </a:txBody>
                  <a:tcPr/>
                </a:tc>
                <a:extLst>
                  <a:ext uri="{0D108BD9-81ED-4DB2-BD59-A6C34878D82A}">
                    <a16:rowId xmlns:a16="http://schemas.microsoft.com/office/drawing/2014/main" val="1861805528"/>
                  </a:ext>
                </a:extLst>
              </a:tr>
              <a:tr h="370840">
                <a:tc>
                  <a:txBody>
                    <a:bodyPr/>
                    <a:lstStyle/>
                    <a:p>
                      <a:r>
                        <a:rPr lang="de-DE" sz="1800" dirty="0"/>
                        <a:t>Chromstahl</a:t>
                      </a:r>
                    </a:p>
                  </a:txBody>
                  <a:tcPr/>
                </a:tc>
                <a:tc>
                  <a:txBody>
                    <a:bodyPr/>
                    <a:lstStyle/>
                    <a:p>
                      <a:pPr algn="r"/>
                      <a:r>
                        <a:rPr lang="de-DE" sz="1800" dirty="0"/>
                        <a:t>7.080</a:t>
                      </a:r>
                    </a:p>
                  </a:txBody>
                  <a:tcPr/>
                </a:tc>
                <a:tc>
                  <a:txBody>
                    <a:bodyPr/>
                    <a:lstStyle/>
                    <a:p>
                      <a:pPr algn="ctr"/>
                      <a:r>
                        <a:rPr lang="de-DE" sz="1800" dirty="0"/>
                        <a:t>1</a:t>
                      </a:r>
                    </a:p>
                  </a:txBody>
                  <a:tcPr/>
                </a:tc>
                <a:tc>
                  <a:txBody>
                    <a:bodyPr/>
                    <a:lstStyle/>
                    <a:p>
                      <a:pPr algn="ctr"/>
                      <a:r>
                        <a:rPr lang="de-DE" sz="1800" dirty="0"/>
                        <a:t>9</a:t>
                      </a:r>
                    </a:p>
                  </a:txBody>
                  <a:tcPr/>
                </a:tc>
                <a:tc>
                  <a:txBody>
                    <a:bodyPr/>
                    <a:lstStyle/>
                    <a:p>
                      <a:pPr algn="ctr"/>
                      <a:r>
                        <a:rPr lang="de-DE" sz="1800" dirty="0"/>
                        <a:t>2,74</a:t>
                      </a:r>
                    </a:p>
                  </a:txBody>
                  <a:tcPr/>
                </a:tc>
                <a:extLst>
                  <a:ext uri="{0D108BD9-81ED-4DB2-BD59-A6C34878D82A}">
                    <a16:rowId xmlns:a16="http://schemas.microsoft.com/office/drawing/2014/main" val="3658137095"/>
                  </a:ext>
                </a:extLst>
              </a:tr>
            </a:tbl>
          </a:graphicData>
        </a:graphic>
      </p:graphicFrame>
    </p:spTree>
    <p:extLst>
      <p:ext uri="{BB962C8B-B14F-4D97-AF65-F5344CB8AC3E}">
        <p14:creationId xmlns:p14="http://schemas.microsoft.com/office/powerpoint/2010/main" val="6826756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A58580-3801-5349-BAB6-A34199253514}"/>
              </a:ext>
            </a:extLst>
          </p:cNvPr>
          <p:cNvSpPr>
            <a:spLocks noGrp="1"/>
          </p:cNvSpPr>
          <p:nvPr>
            <p:ph type="title"/>
          </p:nvPr>
        </p:nvSpPr>
        <p:spPr/>
        <p:txBody>
          <a:bodyPr/>
          <a:lstStyle/>
          <a:p>
            <a:r>
              <a:rPr lang="de-DE" dirty="0"/>
              <a:t>Produktbewertung mit Umweltbelastungspunkten: </a:t>
            </a:r>
            <a:br>
              <a:rPr lang="de-DE" dirty="0"/>
            </a:br>
            <a:r>
              <a:rPr lang="de-DE" dirty="0">
                <a:solidFill>
                  <a:schemeClr val="accent6">
                    <a:lumMod val="75000"/>
                  </a:schemeClr>
                </a:solidFill>
              </a:rPr>
              <a:t>Methodik und Bauteile</a:t>
            </a:r>
            <a:endParaRPr lang="de-DE" dirty="0"/>
          </a:p>
        </p:txBody>
      </p:sp>
      <p:sp>
        <p:nvSpPr>
          <p:cNvPr id="3" name="Untertitel 2">
            <a:extLst>
              <a:ext uri="{FF2B5EF4-FFF2-40B4-BE49-F238E27FC236}">
                <a16:creationId xmlns:a16="http://schemas.microsoft.com/office/drawing/2014/main" id="{930ADC92-20E1-9E43-8362-43685A9F2261}"/>
              </a:ext>
            </a:extLst>
          </p:cNvPr>
          <p:cNvSpPr>
            <a:spLocks noGrp="1"/>
          </p:cNvSpPr>
          <p:nvPr>
            <p:ph type="subTitle" idx="1"/>
          </p:nvPr>
        </p:nvSpPr>
        <p:spPr/>
        <p:txBody>
          <a:bodyPr/>
          <a:lstStyle/>
          <a:p>
            <a:endParaRPr lang="de-DE" dirty="0"/>
          </a:p>
        </p:txBody>
      </p:sp>
      <p:sp>
        <p:nvSpPr>
          <p:cNvPr id="4" name="Textplatzhalter 3">
            <a:extLst>
              <a:ext uri="{FF2B5EF4-FFF2-40B4-BE49-F238E27FC236}">
                <a16:creationId xmlns:a16="http://schemas.microsoft.com/office/drawing/2014/main" id="{B96BE735-4851-CF4F-BBD8-D9FE59D25391}"/>
              </a:ext>
            </a:extLst>
          </p:cNvPr>
          <p:cNvSpPr>
            <a:spLocks noGrp="1"/>
          </p:cNvSpPr>
          <p:nvPr>
            <p:ph type="body" idx="2"/>
          </p:nvPr>
        </p:nvSpPr>
        <p:spPr>
          <a:xfrm>
            <a:off x="106374" y="1260000"/>
            <a:ext cx="8770925" cy="2854800"/>
          </a:xfrm>
        </p:spPr>
        <p:txBody>
          <a:bodyPr/>
          <a:lstStyle/>
          <a:p>
            <a:pPr>
              <a:spcBef>
                <a:spcPts val="0"/>
              </a:spcBef>
            </a:pPr>
            <a:r>
              <a:rPr lang="de-DE" dirty="0"/>
              <a:t>Viele Produkte werden mit Umweltbelastungspunkte bewertet</a:t>
            </a:r>
          </a:p>
          <a:p>
            <a:pPr>
              <a:spcBef>
                <a:spcPts val="0"/>
              </a:spcBef>
            </a:pPr>
            <a:r>
              <a:rPr lang="de-DE" dirty="0"/>
              <a:t>nachwachsende Rohstoffe sind deutlich umweltfreundlicher</a:t>
            </a:r>
          </a:p>
          <a:p>
            <a:pPr>
              <a:spcBef>
                <a:spcPts val="0"/>
              </a:spcBef>
            </a:pPr>
            <a:r>
              <a:rPr lang="de-DE" dirty="0"/>
              <a:t>Nachteil der UBP: Geringe gesetzliche Grenzwerte = wenige UBP</a:t>
            </a:r>
          </a:p>
        </p:txBody>
      </p:sp>
      <p:sp>
        <p:nvSpPr>
          <p:cNvPr id="5" name="Foliennummernplatzhalter 4">
            <a:extLst>
              <a:ext uri="{FF2B5EF4-FFF2-40B4-BE49-F238E27FC236}">
                <a16:creationId xmlns:a16="http://schemas.microsoft.com/office/drawing/2014/main" id="{72AF3679-7486-4F4C-9F22-0B501BAE898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70</a:t>
            </a:fld>
            <a:endParaRPr lang="de-DE" dirty="0"/>
          </a:p>
        </p:txBody>
      </p:sp>
      <p:graphicFrame>
        <p:nvGraphicFramePr>
          <p:cNvPr id="7" name="Inhaltsplatzhalter 6">
            <a:extLst>
              <a:ext uri="{FF2B5EF4-FFF2-40B4-BE49-F238E27FC236}">
                <a16:creationId xmlns:a16="http://schemas.microsoft.com/office/drawing/2014/main" id="{B914ED22-B594-B944-9463-60DE200BBDD8}"/>
              </a:ext>
            </a:extLst>
          </p:cNvPr>
          <p:cNvGraphicFramePr>
            <a:graphicFrameLocks noGrp="1"/>
          </p:cNvGraphicFramePr>
          <p:nvPr>
            <p:ph sz="quarter" idx="14"/>
            <p:extLst>
              <p:ext uri="{D42A27DB-BD31-4B8C-83A1-F6EECF244321}">
                <p14:modId xmlns:p14="http://schemas.microsoft.com/office/powerpoint/2010/main" val="1638123930"/>
              </p:ext>
            </p:extLst>
          </p:nvPr>
        </p:nvGraphicFramePr>
        <p:xfrm>
          <a:off x="279400" y="2466975"/>
          <a:ext cx="8739023" cy="3708400"/>
        </p:xfrm>
        <a:graphic>
          <a:graphicData uri="http://schemas.openxmlformats.org/drawingml/2006/table">
            <a:tbl>
              <a:tblPr firstRow="1" bandRow="1">
                <a:tableStyleId>{10A1B5D5-9B99-4C35-A422-299274C87663}</a:tableStyleId>
              </a:tblPr>
              <a:tblGrid>
                <a:gridCol w="3124200">
                  <a:extLst>
                    <a:ext uri="{9D8B030D-6E8A-4147-A177-3AD203B41FA5}">
                      <a16:colId xmlns:a16="http://schemas.microsoft.com/office/drawing/2014/main" val="3197322929"/>
                    </a:ext>
                  </a:extLst>
                </a:gridCol>
                <a:gridCol w="1651000">
                  <a:extLst>
                    <a:ext uri="{9D8B030D-6E8A-4147-A177-3AD203B41FA5}">
                      <a16:colId xmlns:a16="http://schemas.microsoft.com/office/drawing/2014/main" val="3581566372"/>
                    </a:ext>
                  </a:extLst>
                </a:gridCol>
                <a:gridCol w="1397000">
                  <a:extLst>
                    <a:ext uri="{9D8B030D-6E8A-4147-A177-3AD203B41FA5}">
                      <a16:colId xmlns:a16="http://schemas.microsoft.com/office/drawing/2014/main" val="561505030"/>
                    </a:ext>
                  </a:extLst>
                </a:gridCol>
                <a:gridCol w="1016000">
                  <a:extLst>
                    <a:ext uri="{9D8B030D-6E8A-4147-A177-3AD203B41FA5}">
                      <a16:colId xmlns:a16="http://schemas.microsoft.com/office/drawing/2014/main" val="2196416822"/>
                    </a:ext>
                  </a:extLst>
                </a:gridCol>
                <a:gridCol w="1550823">
                  <a:extLst>
                    <a:ext uri="{9D8B030D-6E8A-4147-A177-3AD203B41FA5}">
                      <a16:colId xmlns:a16="http://schemas.microsoft.com/office/drawing/2014/main" val="4084412901"/>
                    </a:ext>
                  </a:extLst>
                </a:gridCol>
              </a:tblGrid>
              <a:tr h="370840">
                <a:tc>
                  <a:txBody>
                    <a:bodyPr/>
                    <a:lstStyle/>
                    <a:p>
                      <a:r>
                        <a:rPr lang="de-DE" sz="1800" dirty="0"/>
                        <a:t>Produkt</a:t>
                      </a:r>
                    </a:p>
                  </a:txBody>
                  <a:tcPr/>
                </a:tc>
                <a:tc>
                  <a:txBody>
                    <a:bodyPr/>
                    <a:lstStyle/>
                    <a:p>
                      <a:pPr algn="ctr"/>
                      <a:r>
                        <a:rPr lang="de-DE" sz="1800" dirty="0"/>
                        <a:t>UBP</a:t>
                      </a:r>
                    </a:p>
                  </a:txBody>
                  <a:tcPr/>
                </a:tc>
                <a:tc gridSpan="2">
                  <a:txBody>
                    <a:bodyPr/>
                    <a:lstStyle/>
                    <a:p>
                      <a:pPr algn="ctr"/>
                      <a:r>
                        <a:rPr lang="de-DE" sz="1800" dirty="0"/>
                        <a:t>Primärenergie</a:t>
                      </a:r>
                    </a:p>
                  </a:txBody>
                  <a:tcPr/>
                </a:tc>
                <a:tc hMerge="1">
                  <a:txBody>
                    <a:bodyPr/>
                    <a:lstStyle/>
                    <a:p>
                      <a:endParaRPr lang="de-DE" dirty="0"/>
                    </a:p>
                  </a:txBody>
                  <a:tcPr/>
                </a:tc>
                <a:tc>
                  <a:txBody>
                    <a:bodyPr/>
                    <a:lstStyle/>
                    <a:p>
                      <a:pPr algn="ctr"/>
                      <a:r>
                        <a:rPr lang="de-DE" sz="1800" dirty="0"/>
                        <a:t>THG</a:t>
                      </a:r>
                    </a:p>
                  </a:txBody>
                  <a:tcPr/>
                </a:tc>
                <a:extLst>
                  <a:ext uri="{0D108BD9-81ED-4DB2-BD59-A6C34878D82A}">
                    <a16:rowId xmlns:a16="http://schemas.microsoft.com/office/drawing/2014/main" val="934141761"/>
                  </a:ext>
                </a:extLst>
              </a:tr>
              <a:tr h="370840">
                <a:tc>
                  <a:txBody>
                    <a:bodyPr/>
                    <a:lstStyle/>
                    <a:p>
                      <a:endParaRPr lang="de-DE" sz="1800" dirty="0"/>
                    </a:p>
                  </a:txBody>
                  <a:tcPr/>
                </a:tc>
                <a:tc>
                  <a:txBody>
                    <a:bodyPr/>
                    <a:lstStyle/>
                    <a:p>
                      <a:pPr algn="ctr"/>
                      <a:endParaRPr lang="de-DE" sz="1800" dirty="0"/>
                    </a:p>
                  </a:txBody>
                  <a:tcPr/>
                </a:tc>
                <a:tc>
                  <a:txBody>
                    <a:bodyPr/>
                    <a:lstStyle/>
                    <a:p>
                      <a:pPr algn="ctr"/>
                      <a:r>
                        <a:rPr lang="de-DE" sz="1800" dirty="0"/>
                        <a:t>Erneuerbar</a:t>
                      </a:r>
                    </a:p>
                  </a:txBody>
                  <a:tcPr/>
                </a:tc>
                <a:tc>
                  <a:txBody>
                    <a:bodyPr/>
                    <a:lstStyle/>
                    <a:p>
                      <a:pPr algn="ctr"/>
                      <a:r>
                        <a:rPr lang="de-DE" sz="1800" dirty="0"/>
                        <a:t>Fossil</a:t>
                      </a:r>
                    </a:p>
                  </a:txBody>
                  <a:tcPr/>
                </a:tc>
                <a:tc>
                  <a:txBody>
                    <a:bodyPr/>
                    <a:lstStyle/>
                    <a:p>
                      <a:pPr algn="ctr"/>
                      <a:r>
                        <a:rPr lang="de-DE" sz="1800" dirty="0"/>
                        <a:t>kWh CO</a:t>
                      </a:r>
                      <a:r>
                        <a:rPr lang="de-DE" sz="1800" baseline="-25000" dirty="0"/>
                        <a:t>2</a:t>
                      </a:r>
                      <a:r>
                        <a:rPr lang="de-DE" sz="1800" dirty="0"/>
                        <a:t>-Äq</a:t>
                      </a:r>
                    </a:p>
                  </a:txBody>
                  <a:tcPr/>
                </a:tc>
                <a:extLst>
                  <a:ext uri="{0D108BD9-81ED-4DB2-BD59-A6C34878D82A}">
                    <a16:rowId xmlns:a16="http://schemas.microsoft.com/office/drawing/2014/main" val="2256912859"/>
                  </a:ext>
                </a:extLst>
              </a:tr>
              <a:tr h="370840">
                <a:tc>
                  <a:txBody>
                    <a:bodyPr/>
                    <a:lstStyle/>
                    <a:p>
                      <a:r>
                        <a:rPr lang="de-DE" sz="1800" dirty="0"/>
                        <a:t>Stahlprofil, blank (kg)</a:t>
                      </a:r>
                    </a:p>
                  </a:txBody>
                  <a:tcPr/>
                </a:tc>
                <a:tc>
                  <a:txBody>
                    <a:bodyPr/>
                    <a:lstStyle/>
                    <a:p>
                      <a:pPr algn="ctr"/>
                      <a:r>
                        <a:rPr lang="de-DE" sz="1800" dirty="0"/>
                        <a:t>1.300</a:t>
                      </a:r>
                    </a:p>
                  </a:txBody>
                  <a:tcPr/>
                </a:tc>
                <a:tc>
                  <a:txBody>
                    <a:bodyPr/>
                    <a:lstStyle/>
                    <a:p>
                      <a:pPr algn="ctr"/>
                      <a:r>
                        <a:rPr lang="de-DE" sz="1800" dirty="0"/>
                        <a:t>0</a:t>
                      </a:r>
                    </a:p>
                  </a:txBody>
                  <a:tcPr/>
                </a:tc>
                <a:tc>
                  <a:txBody>
                    <a:bodyPr/>
                    <a:lstStyle/>
                    <a:p>
                      <a:pPr algn="ctr"/>
                      <a:r>
                        <a:rPr lang="de-DE" sz="1800" dirty="0"/>
                        <a:t>3</a:t>
                      </a:r>
                    </a:p>
                  </a:txBody>
                  <a:tcPr/>
                </a:tc>
                <a:tc>
                  <a:txBody>
                    <a:bodyPr/>
                    <a:lstStyle/>
                    <a:p>
                      <a:pPr algn="ctr"/>
                      <a:r>
                        <a:rPr lang="de-DE" sz="1800" dirty="0"/>
                        <a:t>0,74</a:t>
                      </a:r>
                    </a:p>
                  </a:txBody>
                  <a:tcPr/>
                </a:tc>
                <a:extLst>
                  <a:ext uri="{0D108BD9-81ED-4DB2-BD59-A6C34878D82A}">
                    <a16:rowId xmlns:a16="http://schemas.microsoft.com/office/drawing/2014/main" val="1140589799"/>
                  </a:ext>
                </a:extLst>
              </a:tr>
              <a:tr h="370840">
                <a:tc>
                  <a:txBody>
                    <a:bodyPr/>
                    <a:lstStyle/>
                    <a:p>
                      <a:r>
                        <a:rPr lang="de-DE" sz="1800" dirty="0"/>
                        <a:t>Al-Profil, blank (kg)</a:t>
                      </a:r>
                    </a:p>
                  </a:txBody>
                  <a:tcPr/>
                </a:tc>
                <a:tc>
                  <a:txBody>
                    <a:bodyPr/>
                    <a:lstStyle/>
                    <a:p>
                      <a:pPr algn="ctr"/>
                      <a:r>
                        <a:rPr lang="de-DE" sz="1800" dirty="0"/>
                        <a:t>11.500</a:t>
                      </a:r>
                    </a:p>
                  </a:txBody>
                  <a:tcPr/>
                </a:tc>
                <a:tc>
                  <a:txBody>
                    <a:bodyPr/>
                    <a:lstStyle/>
                    <a:p>
                      <a:pPr algn="ctr"/>
                      <a:r>
                        <a:rPr lang="de-DE" sz="1800" dirty="0"/>
                        <a:t>5</a:t>
                      </a:r>
                    </a:p>
                  </a:txBody>
                  <a:tcPr/>
                </a:tc>
                <a:tc>
                  <a:txBody>
                    <a:bodyPr/>
                    <a:lstStyle/>
                    <a:p>
                      <a:pPr algn="ctr"/>
                      <a:r>
                        <a:rPr lang="de-DE" sz="1800" dirty="0"/>
                        <a:t>26</a:t>
                      </a:r>
                    </a:p>
                  </a:txBody>
                  <a:tcPr/>
                </a:tc>
                <a:tc>
                  <a:txBody>
                    <a:bodyPr/>
                    <a:lstStyle/>
                    <a:p>
                      <a:pPr algn="ctr"/>
                      <a:r>
                        <a:rPr lang="de-DE" sz="1800" dirty="0"/>
                        <a:t>5,70</a:t>
                      </a:r>
                    </a:p>
                  </a:txBody>
                  <a:tcPr/>
                </a:tc>
                <a:extLst>
                  <a:ext uri="{0D108BD9-81ED-4DB2-BD59-A6C34878D82A}">
                    <a16:rowId xmlns:a16="http://schemas.microsoft.com/office/drawing/2014/main" val="1868596401"/>
                  </a:ext>
                </a:extLst>
              </a:tr>
              <a:tr h="370840">
                <a:tc>
                  <a:txBody>
                    <a:bodyPr/>
                    <a:lstStyle/>
                    <a:p>
                      <a:r>
                        <a:rPr lang="de-DE" sz="1800" dirty="0"/>
                        <a:t>Außentür, Alu + Glas</a:t>
                      </a:r>
                    </a:p>
                  </a:txBody>
                  <a:tcPr/>
                </a:tc>
                <a:tc>
                  <a:txBody>
                    <a:bodyPr/>
                    <a:lstStyle/>
                    <a:p>
                      <a:pPr algn="ctr"/>
                      <a:r>
                        <a:rPr lang="de-DE" sz="1800" dirty="0"/>
                        <a:t>395.000</a:t>
                      </a:r>
                    </a:p>
                  </a:txBody>
                  <a:tcPr/>
                </a:tc>
                <a:tc>
                  <a:txBody>
                    <a:bodyPr/>
                    <a:lstStyle/>
                    <a:p>
                      <a:pPr algn="ctr"/>
                      <a:r>
                        <a:rPr lang="de-DE" sz="1800" dirty="0"/>
                        <a:t>117</a:t>
                      </a:r>
                    </a:p>
                  </a:txBody>
                  <a:tcPr/>
                </a:tc>
                <a:tc>
                  <a:txBody>
                    <a:bodyPr/>
                    <a:lstStyle/>
                    <a:p>
                      <a:pPr algn="ctr"/>
                      <a:r>
                        <a:rPr lang="de-DE" sz="1800" dirty="0"/>
                        <a:t>912</a:t>
                      </a:r>
                    </a:p>
                  </a:txBody>
                  <a:tcPr/>
                </a:tc>
                <a:tc>
                  <a:txBody>
                    <a:bodyPr/>
                    <a:lstStyle/>
                    <a:p>
                      <a:pPr algn="ctr"/>
                      <a:r>
                        <a:rPr lang="de-DE" sz="1800" dirty="0"/>
                        <a:t>216,0</a:t>
                      </a:r>
                    </a:p>
                  </a:txBody>
                  <a:tcPr/>
                </a:tc>
                <a:extLst>
                  <a:ext uri="{0D108BD9-81ED-4DB2-BD59-A6C34878D82A}">
                    <a16:rowId xmlns:a16="http://schemas.microsoft.com/office/drawing/2014/main" val="1861805528"/>
                  </a:ext>
                </a:extLst>
              </a:tr>
              <a:tr h="370840">
                <a:tc>
                  <a:txBody>
                    <a:bodyPr/>
                    <a:lstStyle/>
                    <a:p>
                      <a:r>
                        <a:rPr lang="de-DE" sz="1800" dirty="0"/>
                        <a:t>Außentür Holz + Glas</a:t>
                      </a:r>
                    </a:p>
                  </a:txBody>
                  <a:tcPr/>
                </a:tc>
                <a:tc>
                  <a:txBody>
                    <a:bodyPr/>
                    <a:lstStyle/>
                    <a:p>
                      <a:pPr algn="ctr"/>
                      <a:r>
                        <a:rPr lang="de-DE" sz="1800" dirty="0"/>
                        <a:t>161.000</a:t>
                      </a:r>
                    </a:p>
                  </a:txBody>
                  <a:tcPr/>
                </a:tc>
                <a:tc>
                  <a:txBody>
                    <a:bodyPr/>
                    <a:lstStyle/>
                    <a:p>
                      <a:pPr algn="ctr"/>
                      <a:r>
                        <a:rPr lang="de-DE" sz="1800" dirty="0"/>
                        <a:t>246</a:t>
                      </a:r>
                    </a:p>
                  </a:txBody>
                  <a:tcPr/>
                </a:tc>
                <a:tc>
                  <a:txBody>
                    <a:bodyPr/>
                    <a:lstStyle/>
                    <a:p>
                      <a:pPr algn="ctr"/>
                      <a:r>
                        <a:rPr lang="de-DE" sz="1800" dirty="0"/>
                        <a:t>359</a:t>
                      </a:r>
                    </a:p>
                  </a:txBody>
                  <a:tcPr/>
                </a:tc>
                <a:tc>
                  <a:txBody>
                    <a:bodyPr/>
                    <a:lstStyle/>
                    <a:p>
                      <a:pPr algn="ctr"/>
                      <a:r>
                        <a:rPr lang="de-DE" sz="1800" dirty="0"/>
                        <a:t>85,9</a:t>
                      </a:r>
                    </a:p>
                  </a:txBody>
                  <a:tcPr/>
                </a:tc>
                <a:extLst>
                  <a:ext uri="{0D108BD9-81ED-4DB2-BD59-A6C34878D82A}">
                    <a16:rowId xmlns:a16="http://schemas.microsoft.com/office/drawing/2014/main" val="3658137095"/>
                  </a:ext>
                </a:extLst>
              </a:tr>
              <a:tr h="370840">
                <a:tc>
                  <a:txBody>
                    <a:bodyPr/>
                    <a:lstStyle/>
                    <a:p>
                      <a:r>
                        <a:rPr lang="de-DE" sz="1800" dirty="0"/>
                        <a:t>Fensterrahmen Alu</a:t>
                      </a:r>
                    </a:p>
                  </a:txBody>
                  <a:tcPr/>
                </a:tc>
                <a:tc>
                  <a:txBody>
                    <a:bodyPr/>
                    <a:lstStyle/>
                    <a:p>
                      <a:pPr algn="ctr"/>
                      <a:r>
                        <a:rPr lang="de-DE" sz="1800" dirty="0"/>
                        <a:t>247.000</a:t>
                      </a:r>
                    </a:p>
                  </a:txBody>
                  <a:tcPr/>
                </a:tc>
                <a:tc>
                  <a:txBody>
                    <a:bodyPr/>
                    <a:lstStyle/>
                    <a:p>
                      <a:pPr algn="ctr"/>
                      <a:r>
                        <a:rPr lang="de-DE" sz="1800" dirty="0"/>
                        <a:t>77</a:t>
                      </a:r>
                    </a:p>
                  </a:txBody>
                  <a:tcPr/>
                </a:tc>
                <a:tc>
                  <a:txBody>
                    <a:bodyPr/>
                    <a:lstStyle/>
                    <a:p>
                      <a:pPr algn="ctr"/>
                      <a:r>
                        <a:rPr lang="de-DE" sz="1800" dirty="0"/>
                        <a:t>554</a:t>
                      </a:r>
                    </a:p>
                  </a:txBody>
                  <a:tcPr/>
                </a:tc>
                <a:tc>
                  <a:txBody>
                    <a:bodyPr/>
                    <a:lstStyle/>
                    <a:p>
                      <a:pPr algn="ctr"/>
                      <a:r>
                        <a:rPr lang="de-DE" sz="1800" dirty="0"/>
                        <a:t>133,0</a:t>
                      </a:r>
                    </a:p>
                  </a:txBody>
                  <a:tcPr/>
                </a:tc>
                <a:extLst>
                  <a:ext uri="{0D108BD9-81ED-4DB2-BD59-A6C34878D82A}">
                    <a16:rowId xmlns:a16="http://schemas.microsoft.com/office/drawing/2014/main" val="954970271"/>
                  </a:ext>
                </a:extLst>
              </a:tr>
              <a:tr h="370840">
                <a:tc>
                  <a:txBody>
                    <a:bodyPr/>
                    <a:lstStyle/>
                    <a:p>
                      <a:r>
                        <a:rPr lang="de-DE" sz="1800" dirty="0"/>
                        <a:t>Fensterrahmen Holz</a:t>
                      </a:r>
                    </a:p>
                  </a:txBody>
                  <a:tcPr/>
                </a:tc>
                <a:tc>
                  <a:txBody>
                    <a:bodyPr/>
                    <a:lstStyle/>
                    <a:p>
                      <a:pPr algn="ctr"/>
                      <a:r>
                        <a:rPr lang="de-DE" sz="1800" dirty="0"/>
                        <a:t>78.000</a:t>
                      </a:r>
                    </a:p>
                  </a:txBody>
                  <a:tcPr/>
                </a:tc>
                <a:tc>
                  <a:txBody>
                    <a:bodyPr/>
                    <a:lstStyle/>
                    <a:p>
                      <a:pPr algn="ctr"/>
                      <a:r>
                        <a:rPr lang="de-DE" sz="1800" dirty="0"/>
                        <a:t>190</a:t>
                      </a:r>
                    </a:p>
                  </a:txBody>
                  <a:tcPr/>
                </a:tc>
                <a:tc>
                  <a:txBody>
                    <a:bodyPr/>
                    <a:lstStyle/>
                    <a:p>
                      <a:pPr algn="ctr"/>
                      <a:r>
                        <a:rPr lang="de-DE" sz="1800" dirty="0"/>
                        <a:t>172</a:t>
                      </a:r>
                    </a:p>
                  </a:txBody>
                  <a:tcPr/>
                </a:tc>
                <a:tc>
                  <a:txBody>
                    <a:bodyPr/>
                    <a:lstStyle/>
                    <a:p>
                      <a:pPr algn="ctr"/>
                      <a:r>
                        <a:rPr lang="de-DE" sz="1800" dirty="0"/>
                        <a:t>36,4</a:t>
                      </a:r>
                    </a:p>
                  </a:txBody>
                  <a:tcPr/>
                </a:tc>
                <a:extLst>
                  <a:ext uri="{0D108BD9-81ED-4DB2-BD59-A6C34878D82A}">
                    <a16:rowId xmlns:a16="http://schemas.microsoft.com/office/drawing/2014/main" val="2204076545"/>
                  </a:ext>
                </a:extLst>
              </a:tr>
              <a:tr h="370840">
                <a:tc>
                  <a:txBody>
                    <a:bodyPr/>
                    <a:lstStyle/>
                    <a:p>
                      <a:r>
                        <a:rPr lang="de-DE" sz="1800" dirty="0"/>
                        <a:t>Fensterrahmen Holz+Metall</a:t>
                      </a:r>
                    </a:p>
                  </a:txBody>
                  <a:tcPr/>
                </a:tc>
                <a:tc>
                  <a:txBody>
                    <a:bodyPr/>
                    <a:lstStyle/>
                    <a:p>
                      <a:pPr algn="ctr"/>
                      <a:r>
                        <a:rPr lang="de-DE" sz="1800" dirty="0"/>
                        <a:t>134.000</a:t>
                      </a:r>
                    </a:p>
                  </a:txBody>
                  <a:tcPr/>
                </a:tc>
                <a:tc>
                  <a:txBody>
                    <a:bodyPr/>
                    <a:lstStyle/>
                    <a:p>
                      <a:pPr algn="ctr"/>
                      <a:r>
                        <a:rPr lang="de-DE" sz="1800" dirty="0"/>
                        <a:t>179</a:t>
                      </a:r>
                    </a:p>
                  </a:txBody>
                  <a:tcPr/>
                </a:tc>
                <a:tc>
                  <a:txBody>
                    <a:bodyPr/>
                    <a:lstStyle/>
                    <a:p>
                      <a:pPr algn="ctr"/>
                      <a:r>
                        <a:rPr lang="de-DE" sz="1800" dirty="0"/>
                        <a:t>300</a:t>
                      </a:r>
                    </a:p>
                  </a:txBody>
                  <a:tcPr/>
                </a:tc>
                <a:tc>
                  <a:txBody>
                    <a:bodyPr/>
                    <a:lstStyle/>
                    <a:p>
                      <a:pPr algn="ctr"/>
                      <a:r>
                        <a:rPr lang="de-DE" sz="1800" dirty="0"/>
                        <a:t>65,9</a:t>
                      </a:r>
                    </a:p>
                  </a:txBody>
                  <a:tcPr/>
                </a:tc>
                <a:extLst>
                  <a:ext uri="{0D108BD9-81ED-4DB2-BD59-A6C34878D82A}">
                    <a16:rowId xmlns:a16="http://schemas.microsoft.com/office/drawing/2014/main" val="3058398953"/>
                  </a:ext>
                </a:extLst>
              </a:tr>
              <a:tr h="370840">
                <a:tc>
                  <a:txBody>
                    <a:bodyPr/>
                    <a:lstStyle/>
                    <a:p>
                      <a:r>
                        <a:rPr lang="de-DE" sz="1800" dirty="0"/>
                        <a:t>Fensterrahmen PVC</a:t>
                      </a:r>
                    </a:p>
                  </a:txBody>
                  <a:tcPr/>
                </a:tc>
                <a:tc>
                  <a:txBody>
                    <a:bodyPr/>
                    <a:lstStyle/>
                    <a:p>
                      <a:pPr algn="ctr"/>
                      <a:r>
                        <a:rPr lang="de-DE" sz="1800" dirty="0"/>
                        <a:t>115.000</a:t>
                      </a:r>
                    </a:p>
                  </a:txBody>
                  <a:tcPr/>
                </a:tc>
                <a:tc>
                  <a:txBody>
                    <a:bodyPr/>
                    <a:lstStyle/>
                    <a:p>
                      <a:pPr algn="ctr"/>
                      <a:r>
                        <a:rPr lang="de-DE" sz="1800" dirty="0"/>
                        <a:t>15</a:t>
                      </a:r>
                    </a:p>
                  </a:txBody>
                  <a:tcPr/>
                </a:tc>
                <a:tc>
                  <a:txBody>
                    <a:bodyPr/>
                    <a:lstStyle/>
                    <a:p>
                      <a:pPr algn="ctr"/>
                      <a:r>
                        <a:rPr lang="de-DE" sz="1800" dirty="0"/>
                        <a:t>328</a:t>
                      </a:r>
                    </a:p>
                  </a:txBody>
                  <a:tcPr/>
                </a:tc>
                <a:tc>
                  <a:txBody>
                    <a:bodyPr/>
                    <a:lstStyle/>
                    <a:p>
                      <a:pPr algn="ctr"/>
                      <a:r>
                        <a:rPr lang="de-DE" sz="1800" dirty="0"/>
                        <a:t>63,5</a:t>
                      </a:r>
                    </a:p>
                  </a:txBody>
                  <a:tcPr/>
                </a:tc>
                <a:extLst>
                  <a:ext uri="{0D108BD9-81ED-4DB2-BD59-A6C34878D82A}">
                    <a16:rowId xmlns:a16="http://schemas.microsoft.com/office/drawing/2014/main" val="1197725313"/>
                  </a:ext>
                </a:extLst>
              </a:tr>
            </a:tbl>
          </a:graphicData>
        </a:graphic>
      </p:graphicFrame>
    </p:spTree>
    <p:extLst>
      <p:ext uri="{BB962C8B-B14F-4D97-AF65-F5344CB8AC3E}">
        <p14:creationId xmlns:p14="http://schemas.microsoft.com/office/powerpoint/2010/main" val="10386824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C4DE4-29A2-714B-8A31-F3FB772F113B}"/>
              </a:ext>
            </a:extLst>
          </p:cNvPr>
          <p:cNvSpPr>
            <a:spLocks noGrp="1"/>
          </p:cNvSpPr>
          <p:nvPr>
            <p:ph type="title"/>
          </p:nvPr>
        </p:nvSpPr>
        <p:spPr/>
        <p:txBody>
          <a:bodyPr/>
          <a:lstStyle/>
          <a:p>
            <a:r>
              <a:rPr lang="de-DE" dirty="0"/>
              <a:t>THG-Bewertungen &amp; Wertschöpfungsketten</a:t>
            </a:r>
          </a:p>
        </p:txBody>
      </p:sp>
      <p:sp>
        <p:nvSpPr>
          <p:cNvPr id="3" name="Untertitel 2">
            <a:extLst>
              <a:ext uri="{FF2B5EF4-FFF2-40B4-BE49-F238E27FC236}">
                <a16:creationId xmlns:a16="http://schemas.microsoft.com/office/drawing/2014/main" id="{9B9CA1E2-DC66-E412-3007-833630722EEB}"/>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5F965416-F370-1353-7D41-781A768F4E8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71</a:t>
            </a:fld>
            <a:endParaRPr lang="de-DE" dirty="0"/>
          </a:p>
        </p:txBody>
      </p:sp>
      <p:sp>
        <p:nvSpPr>
          <p:cNvPr id="4" name="Textplatzhalter 3">
            <a:extLst>
              <a:ext uri="{FF2B5EF4-FFF2-40B4-BE49-F238E27FC236}">
                <a16:creationId xmlns:a16="http://schemas.microsoft.com/office/drawing/2014/main" id="{D133A0CE-65BF-0FFD-7CAE-4F152D3D2FB8}"/>
              </a:ext>
            </a:extLst>
          </p:cNvPr>
          <p:cNvSpPr>
            <a:spLocks noGrp="1"/>
          </p:cNvSpPr>
          <p:nvPr>
            <p:ph type="body" sz="quarter" idx="13"/>
          </p:nvPr>
        </p:nvSpPr>
        <p:spPr/>
        <p:txBody>
          <a:bodyPr/>
          <a:lstStyle/>
          <a:p>
            <a:r>
              <a:rPr lang="de-DE" dirty="0"/>
              <a:t>Fahrradrahmen aus Aluminium, Stahl oder Carbon?</a:t>
            </a:r>
          </a:p>
        </p:txBody>
      </p:sp>
      <p:pic>
        <p:nvPicPr>
          <p:cNvPr id="8" name="Inhaltsplatzhalter 7">
            <a:extLst>
              <a:ext uri="{FF2B5EF4-FFF2-40B4-BE49-F238E27FC236}">
                <a16:creationId xmlns:a16="http://schemas.microsoft.com/office/drawing/2014/main" id="{4E76CAF4-3C45-204A-84FE-A9B57380ECF6}"/>
              </a:ext>
            </a:extLst>
          </p:cNvPr>
          <p:cNvPicPr>
            <a:picLocks noGrp="1" noChangeAspect="1"/>
          </p:cNvPicPr>
          <p:nvPr>
            <p:ph sz="quarter" idx="14"/>
          </p:nvPr>
        </p:nvPicPr>
        <p:blipFill>
          <a:blip r:embed="rId3" cstate="print">
            <a:extLst>
              <a:ext uri="{28A0092B-C50C-407E-A947-70E740481C1C}">
                <a14:useLocalDpi xmlns:a14="http://schemas.microsoft.com/office/drawing/2010/main"/>
              </a:ext>
            </a:extLst>
          </a:blip>
          <a:stretch>
            <a:fillRect/>
          </a:stretch>
        </p:blipFill>
        <p:spPr>
          <a:xfrm>
            <a:off x="4918075" y="2175470"/>
            <a:ext cx="4030663" cy="3022997"/>
          </a:xfrm>
        </p:spPr>
      </p:pic>
    </p:spTree>
    <p:extLst>
      <p:ext uri="{BB962C8B-B14F-4D97-AF65-F5344CB8AC3E}">
        <p14:creationId xmlns:p14="http://schemas.microsoft.com/office/powerpoint/2010/main" val="15789578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g12553675649_2_41"/>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p>
            <a:pPr lvl="0"/>
            <a:r>
              <a:rPr lang="de-DE" dirty="0"/>
              <a:t>THG-Bewertungen &amp; Wertschöpfungsketten:</a:t>
            </a:r>
            <a:br>
              <a:rPr lang="de-DE" dirty="0"/>
            </a:br>
            <a:r>
              <a:rPr lang="de-DE" dirty="0">
                <a:solidFill>
                  <a:schemeClr val="accent6">
                    <a:lumMod val="75000"/>
                  </a:schemeClr>
                </a:solidFill>
              </a:rPr>
              <a:t>Bestimmung des Energie- und Ressourcen-aufwand für einen Fahrrad-Rahmen</a:t>
            </a:r>
            <a:endParaRPr dirty="0">
              <a:solidFill>
                <a:schemeClr val="accent6">
                  <a:lumMod val="75000"/>
                </a:schemeClr>
              </a:solidFill>
            </a:endParaRPr>
          </a:p>
        </p:txBody>
      </p:sp>
      <p:sp>
        <p:nvSpPr>
          <p:cNvPr id="852" name="Google Shape;852;g12553675649_2_41"/>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0"/>
              </a:spcBef>
              <a:spcAft>
                <a:spcPts val="0"/>
              </a:spcAft>
              <a:buSzPts val="1100"/>
              <a:buNone/>
            </a:pPr>
            <a:endParaRPr dirty="0"/>
          </a:p>
        </p:txBody>
      </p:sp>
      <p:sp>
        <p:nvSpPr>
          <p:cNvPr id="853" name="Google Shape;853;g12553675649_2_41"/>
          <p:cNvSpPr txBox="1">
            <a:spLocks noGrp="1"/>
          </p:cNvSpPr>
          <p:nvPr>
            <p:ph type="body" idx="2"/>
          </p:nvPr>
        </p:nvSpPr>
        <p:spPr>
          <a:xfrm>
            <a:off x="106375" y="1260000"/>
            <a:ext cx="3758400" cy="5003700"/>
          </a:xfrm>
          <a:prstGeom prst="rect">
            <a:avLst/>
          </a:prstGeom>
          <a:noFill/>
          <a:ln>
            <a:noFill/>
          </a:ln>
        </p:spPr>
        <p:txBody>
          <a:bodyPr spcFirstLastPara="1" wrap="square" lIns="91425" tIns="91425" rIns="91425" bIns="91425" anchor="t" anchorCtr="0">
            <a:noAutofit/>
          </a:bodyPr>
          <a:lstStyle/>
          <a:p>
            <a:pPr marL="457200" lvl="0" indent="-355600" algn="l" rtl="0">
              <a:spcBef>
                <a:spcPts val="360"/>
              </a:spcBef>
              <a:spcAft>
                <a:spcPts val="0"/>
              </a:spcAft>
              <a:buSzPts val="2000"/>
              <a:buChar char="▪"/>
            </a:pPr>
            <a:r>
              <a:rPr lang="de-DE" sz="2000" dirty="0"/>
              <a:t>Annahme:  Der Rahmen wird zu 100% aus neuem Material hergestellt</a:t>
            </a:r>
            <a:endParaRPr sz="2000" dirty="0"/>
          </a:p>
          <a:p>
            <a:pPr marL="457200" lvl="0" indent="-355600" algn="l" rtl="0">
              <a:spcBef>
                <a:spcPts val="360"/>
              </a:spcBef>
              <a:spcAft>
                <a:spcPts val="0"/>
              </a:spcAft>
              <a:buSzPts val="2000"/>
              <a:buChar char="▪"/>
            </a:pPr>
            <a:r>
              <a:rPr lang="de-DE" sz="2000" dirty="0"/>
              <a:t>Der Rahmen wiegt 2 kg.</a:t>
            </a:r>
            <a:endParaRPr sz="2000" dirty="0"/>
          </a:p>
          <a:p>
            <a:pPr marL="457200" lvl="0" indent="-355600" algn="l" rtl="0">
              <a:spcBef>
                <a:spcPts val="360"/>
              </a:spcBef>
              <a:spcAft>
                <a:spcPts val="0"/>
              </a:spcAft>
              <a:buSzPts val="2000"/>
              <a:buChar char="▪"/>
            </a:pPr>
            <a:r>
              <a:rPr lang="de-DE" sz="2000" dirty="0"/>
              <a:t>Die Tabelle zeigt die Ressourcenverbräuche für eine Tonne Aluminium</a:t>
            </a:r>
            <a:endParaRPr sz="2000" dirty="0"/>
          </a:p>
          <a:p>
            <a:pPr marL="457200" lvl="0" indent="-355600" algn="l" rtl="0">
              <a:spcBef>
                <a:spcPts val="360"/>
              </a:spcBef>
              <a:spcAft>
                <a:spcPts val="0"/>
              </a:spcAft>
              <a:buSzPts val="2000"/>
              <a:buChar char="▪"/>
            </a:pPr>
            <a:r>
              <a:rPr lang="de-DE" sz="2000" dirty="0"/>
              <a:t>Aufgabe: </a:t>
            </a:r>
          </a:p>
          <a:p>
            <a:pPr lvl="1" indent="-355600">
              <a:spcBef>
                <a:spcPts val="360"/>
              </a:spcBef>
              <a:buSzPts val="2000"/>
              <a:buChar char="▪"/>
            </a:pPr>
            <a:r>
              <a:rPr lang="de-DE" sz="1800" dirty="0"/>
              <a:t>Berechnen sie den Ressourcenverbrauch für einen Fahrradrahmen aus Aluminium.</a:t>
            </a:r>
          </a:p>
          <a:p>
            <a:pPr lvl="1" indent="-355600">
              <a:spcBef>
                <a:spcPts val="360"/>
              </a:spcBef>
              <a:buSzPts val="2000"/>
              <a:buChar char="▪"/>
            </a:pPr>
            <a:r>
              <a:rPr lang="de-DE" sz="1800" dirty="0"/>
              <a:t>Bestimmen Sie die THG-Emissionen für den Stromverbrauch</a:t>
            </a:r>
            <a:endParaRPr sz="1800" dirty="0"/>
          </a:p>
          <a:p>
            <a:pPr marL="88900" lvl="0" indent="0" algn="l" rtl="0">
              <a:lnSpc>
                <a:spcPct val="100000"/>
              </a:lnSpc>
              <a:spcBef>
                <a:spcPts val="360"/>
              </a:spcBef>
              <a:spcAft>
                <a:spcPts val="0"/>
              </a:spcAft>
              <a:buSzPts val="2400"/>
              <a:buNone/>
            </a:pPr>
            <a:endParaRPr dirty="0"/>
          </a:p>
        </p:txBody>
      </p:sp>
      <p:sp>
        <p:nvSpPr>
          <p:cNvPr id="854" name="Google Shape;854;g12553675649_2_41"/>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72</a:t>
            </a:fld>
            <a:endParaRPr dirty="0"/>
          </a:p>
        </p:txBody>
      </p:sp>
      <p:graphicFrame>
        <p:nvGraphicFramePr>
          <p:cNvPr id="855" name="Google Shape;855;g12553675649_2_41"/>
          <p:cNvGraphicFramePr/>
          <p:nvPr>
            <p:extLst/>
          </p:nvPr>
        </p:nvGraphicFramePr>
        <p:xfrm>
          <a:off x="4849157" y="1329674"/>
          <a:ext cx="4136167" cy="2103190"/>
        </p:xfrm>
        <a:graphic>
          <a:graphicData uri="http://schemas.openxmlformats.org/drawingml/2006/table">
            <a:tbl>
              <a:tblPr firstRow="1" bandRow="1">
                <a:tableStyleId>{10A1B5D5-9B99-4C35-A422-299274C87663}</a:tableStyleId>
              </a:tblPr>
              <a:tblGrid>
                <a:gridCol w="2766294">
                  <a:extLst>
                    <a:ext uri="{9D8B030D-6E8A-4147-A177-3AD203B41FA5}">
                      <a16:colId xmlns:a16="http://schemas.microsoft.com/office/drawing/2014/main" val="20000"/>
                    </a:ext>
                  </a:extLst>
                </a:gridCol>
                <a:gridCol w="1369873">
                  <a:extLst>
                    <a:ext uri="{9D8B030D-6E8A-4147-A177-3AD203B41FA5}">
                      <a16:colId xmlns:a16="http://schemas.microsoft.com/office/drawing/2014/main" val="20001"/>
                    </a:ext>
                  </a:extLst>
                </a:gridCol>
              </a:tblGrid>
              <a:tr h="253466">
                <a:tc>
                  <a:txBody>
                    <a:bodyPr/>
                    <a:lstStyle/>
                    <a:p>
                      <a:pPr marL="0" marR="0" lvl="0" indent="0" algn="l" rtl="0">
                        <a:lnSpc>
                          <a:spcPct val="100000"/>
                        </a:lnSpc>
                        <a:spcBef>
                          <a:spcPts val="0"/>
                        </a:spcBef>
                        <a:spcAft>
                          <a:spcPts val="0"/>
                        </a:spcAft>
                        <a:buClr>
                          <a:srgbClr val="000000"/>
                        </a:buClr>
                        <a:buSzPts val="1200"/>
                        <a:buFont typeface="Arial"/>
                        <a:buNone/>
                      </a:pPr>
                      <a:r>
                        <a:rPr lang="de-DE" sz="1200" u="none" strike="noStrike" cap="none" dirty="0"/>
                        <a:t>Produkt </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200" u="none" strike="noStrike" cap="none" dirty="0"/>
                        <a:t>pro 1 </a:t>
                      </a:r>
                      <a:r>
                        <a:rPr lang="de-DE" sz="1200" dirty="0"/>
                        <a:t>kg</a:t>
                      </a:r>
                      <a:r>
                        <a:rPr lang="de-DE" sz="1200" u="none" strike="noStrike" cap="none" dirty="0"/>
                        <a:t> Al</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Bauxit</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u="none" strike="noStrike" cap="none" dirty="0"/>
                        <a:t>5,2 </a:t>
                      </a:r>
                      <a:r>
                        <a:rPr lang="de-DE" sz="1400" dirty="0"/>
                        <a:t>kg</a:t>
                      </a:r>
                      <a:endParaRPr sz="1400" dirty="0"/>
                    </a:p>
                  </a:txBody>
                  <a:tcPr marL="91450" marR="91450" marT="45725" marB="45725"/>
                </a:tc>
                <a:extLst>
                  <a:ext uri="{0D108BD9-81ED-4DB2-BD59-A6C34878D82A}">
                    <a16:rowId xmlns:a16="http://schemas.microsoft.com/office/drawing/2014/main" val="10001"/>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NaOH</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0,0</a:t>
                      </a:r>
                      <a:r>
                        <a:rPr lang="de-DE" sz="1400" u="none" strike="noStrike" cap="none" dirty="0"/>
                        <a:t>50 kg</a:t>
                      </a:r>
                      <a:endParaRPr sz="1400" dirty="0"/>
                    </a:p>
                  </a:txBody>
                  <a:tcPr marL="91450" marR="91450" marT="45725" marB="45725"/>
                </a:tc>
                <a:extLst>
                  <a:ext uri="{0D108BD9-81ED-4DB2-BD59-A6C34878D82A}">
                    <a16:rowId xmlns:a16="http://schemas.microsoft.com/office/drawing/2014/main" val="10002"/>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CaO</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0,0</a:t>
                      </a:r>
                      <a:r>
                        <a:rPr lang="de-DE" sz="1400" u="none" strike="noStrike" cap="none" dirty="0"/>
                        <a:t>55 kg</a:t>
                      </a:r>
                      <a:endParaRPr sz="1400" dirty="0"/>
                    </a:p>
                  </a:txBody>
                  <a:tcPr marL="91450" marR="91450" marT="45725" marB="45725"/>
                </a:tc>
                <a:extLst>
                  <a:ext uri="{0D108BD9-81ED-4DB2-BD59-A6C34878D82A}">
                    <a16:rowId xmlns:a16="http://schemas.microsoft.com/office/drawing/2014/main" val="10003"/>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Wasser</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u="none" strike="noStrike" cap="none" dirty="0"/>
                        <a:t>3 l</a:t>
                      </a:r>
                      <a:endParaRPr sz="1400" dirty="0"/>
                    </a:p>
                  </a:txBody>
                  <a:tcPr marL="91450" marR="91450" marT="45725" marB="45725"/>
                </a:tc>
                <a:extLst>
                  <a:ext uri="{0D108BD9-81ED-4DB2-BD59-A6C34878D82A}">
                    <a16:rowId xmlns:a16="http://schemas.microsoft.com/office/drawing/2014/main" val="10004"/>
                  </a:ext>
                </a:extLst>
              </a:tr>
              <a:tr h="0">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Strommix (THG-Faktor 2022)</a:t>
                      </a:r>
                      <a:endParaRPr lang="de-DE" sz="1400" b="1"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370 g/</a:t>
                      </a:r>
                      <a:r>
                        <a:rPr lang="de-DE" sz="1400" u="none" strike="noStrike" cap="none" dirty="0"/>
                        <a:t> kWh</a:t>
                      </a:r>
                      <a:endParaRPr lang="de-DE" sz="1400" dirty="0"/>
                    </a:p>
                  </a:txBody>
                  <a:tcPr marL="91450" marR="91450" marT="45725" marB="45725"/>
                </a:tc>
                <a:extLst>
                  <a:ext uri="{0D108BD9-81ED-4DB2-BD59-A6C34878D82A}">
                    <a16:rowId xmlns:a16="http://schemas.microsoft.com/office/drawing/2014/main" val="2330406685"/>
                  </a:ext>
                </a:extLst>
              </a:tr>
              <a:tr h="0">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de-DE" sz="1400" u="none" strike="noStrike" cap="none" dirty="0"/>
                        <a:t>Elektrische Energie (Primär-Al)</a:t>
                      </a:r>
                      <a:endParaRPr lang="de-DE" sz="1400" b="1"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de-DE" sz="1400" u="none" strike="noStrike" cap="none" dirty="0"/>
                        <a:t>15</a:t>
                      </a:r>
                      <a:r>
                        <a:rPr lang="de-DE" sz="1400" dirty="0"/>
                        <a:t>,</a:t>
                      </a:r>
                      <a:r>
                        <a:rPr lang="de-DE" sz="1400" u="none" strike="noStrike" cap="none" dirty="0"/>
                        <a:t>7</a:t>
                      </a:r>
                      <a:r>
                        <a:rPr lang="de-DE" sz="1400" dirty="0"/>
                        <a:t> k</a:t>
                      </a:r>
                      <a:r>
                        <a:rPr lang="de-DE" sz="1400" u="none" strike="noStrike" cap="none" dirty="0"/>
                        <a:t>Wh</a:t>
                      </a:r>
                      <a:endParaRPr lang="de-DE" dirty="0"/>
                    </a:p>
                  </a:txBody>
                  <a:tcPr marL="91450" marR="91450" marT="45725" marB="45725"/>
                </a:tc>
                <a:extLst>
                  <a:ext uri="{0D108BD9-81ED-4DB2-BD59-A6C34878D82A}">
                    <a16:rowId xmlns:a16="http://schemas.microsoft.com/office/drawing/2014/main" val="3222556670"/>
                  </a:ext>
                </a:extLst>
              </a:tr>
            </a:tbl>
          </a:graphicData>
        </a:graphic>
      </p:graphicFrame>
      <p:graphicFrame>
        <p:nvGraphicFramePr>
          <p:cNvPr id="8" name="Google Shape;856;g12553675649_2_41">
            <a:extLst>
              <a:ext uri="{FF2B5EF4-FFF2-40B4-BE49-F238E27FC236}">
                <a16:creationId xmlns:a16="http://schemas.microsoft.com/office/drawing/2014/main" id="{DBB01680-536A-5844-AD46-9528B126BAE6}"/>
              </a:ext>
            </a:extLst>
          </p:cNvPr>
          <p:cNvGraphicFramePr/>
          <p:nvPr>
            <p:extLst>
              <p:ext uri="{D42A27DB-BD31-4B8C-83A1-F6EECF244321}">
                <p14:modId xmlns:p14="http://schemas.microsoft.com/office/powerpoint/2010/main" val="1889243846"/>
              </p:ext>
            </p:extLst>
          </p:nvPr>
        </p:nvGraphicFramePr>
        <p:xfrm>
          <a:off x="3864775" y="3573156"/>
          <a:ext cx="5120600" cy="2682310"/>
        </p:xfrm>
        <a:graphic>
          <a:graphicData uri="http://schemas.openxmlformats.org/drawingml/2006/table">
            <a:tbl>
              <a:tblPr firstRow="1" bandRow="1">
                <a:tableStyleId>{10A1B5D5-9B99-4C35-A422-299274C87663}</a:tableStyleId>
              </a:tblPr>
              <a:tblGrid>
                <a:gridCol w="1089362">
                  <a:extLst>
                    <a:ext uri="{9D8B030D-6E8A-4147-A177-3AD203B41FA5}">
                      <a16:colId xmlns:a16="http://schemas.microsoft.com/office/drawing/2014/main" val="20000"/>
                    </a:ext>
                  </a:extLst>
                </a:gridCol>
                <a:gridCol w="1470938">
                  <a:extLst>
                    <a:ext uri="{9D8B030D-6E8A-4147-A177-3AD203B41FA5}">
                      <a16:colId xmlns:a16="http://schemas.microsoft.com/office/drawing/2014/main" val="20001"/>
                    </a:ext>
                  </a:extLst>
                </a:gridCol>
                <a:gridCol w="1280150">
                  <a:extLst>
                    <a:ext uri="{9D8B030D-6E8A-4147-A177-3AD203B41FA5}">
                      <a16:colId xmlns:a16="http://schemas.microsoft.com/office/drawing/2014/main" val="20002"/>
                    </a:ext>
                  </a:extLst>
                </a:gridCol>
                <a:gridCol w="1280150">
                  <a:extLst>
                    <a:ext uri="{9D8B030D-6E8A-4147-A177-3AD203B41FA5}">
                      <a16:colId xmlns:a16="http://schemas.microsoft.com/office/drawing/2014/main" val="20003"/>
                    </a:ext>
                  </a:extLst>
                </a:gridCol>
              </a:tblGrid>
              <a:tr h="441975">
                <a:tc>
                  <a:txBody>
                    <a:bodyPr/>
                    <a:lstStyle/>
                    <a:p>
                      <a:pPr marL="0" marR="0" lvl="0" indent="0" algn="l" rtl="0">
                        <a:lnSpc>
                          <a:spcPct val="100000"/>
                        </a:lnSpc>
                        <a:spcBef>
                          <a:spcPts val="0"/>
                        </a:spcBef>
                        <a:spcAft>
                          <a:spcPts val="0"/>
                        </a:spcAft>
                        <a:buNone/>
                      </a:pPr>
                      <a:endParaRPr sz="1200" u="none" strike="noStrike" cap="none" dirty="0"/>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Primär-</a:t>
                      </a:r>
                      <a:endParaRPr sz="1200" u="none" strike="noStrike" cap="none" dirty="0"/>
                    </a:p>
                    <a:p>
                      <a:pPr marL="0" marR="0" lvl="0" indent="0" algn="ctr" rtl="0">
                        <a:lnSpc>
                          <a:spcPct val="100000"/>
                        </a:lnSpc>
                        <a:spcBef>
                          <a:spcPts val="0"/>
                        </a:spcBef>
                        <a:spcAft>
                          <a:spcPts val="0"/>
                        </a:spcAft>
                        <a:buNone/>
                      </a:pPr>
                      <a:r>
                        <a:rPr lang="de-DE" sz="1200" u="none" strike="noStrike" cap="none" dirty="0"/>
                        <a:t>Aluminium</a:t>
                      </a:r>
                      <a:endParaRPr sz="1200" b="1" u="none" strike="noStrike" cap="none"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Recyceltes Aluminium</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Summe</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de-DE" sz="1400" u="none" strike="noStrike" cap="none" dirty="0"/>
                        <a:t>Aluminium</a:t>
                      </a:r>
                      <a:endParaRPr sz="1600" b="1" dirty="0"/>
                    </a:p>
                  </a:txBody>
                  <a:tcPr marL="91450" marR="91450" marT="45725" marB="45725"/>
                </a:tc>
                <a:tc>
                  <a:txBody>
                    <a:bodyPr/>
                    <a:lstStyle/>
                    <a:p>
                      <a:pPr marL="0" lvl="0" indent="0" algn="l" rtl="0">
                        <a:spcBef>
                          <a:spcPts val="0"/>
                        </a:spcBef>
                        <a:spcAft>
                          <a:spcPts val="0"/>
                        </a:spcAft>
                        <a:buNone/>
                      </a:pPr>
                      <a:r>
                        <a:rPr lang="de-DE" sz="1600" dirty="0"/>
                        <a:t>2 kg</a:t>
                      </a:r>
                      <a:endParaRPr sz="1600" dirty="0"/>
                    </a:p>
                  </a:txBody>
                  <a:tcPr marL="91450" marR="91450" marT="45725" marB="45725"/>
                </a:tc>
                <a:tc>
                  <a:txBody>
                    <a:bodyPr/>
                    <a:lstStyle/>
                    <a:p>
                      <a:pPr marL="0" lvl="0" indent="0" algn="l" rtl="0">
                        <a:spcBef>
                          <a:spcPts val="0"/>
                        </a:spcBef>
                        <a:spcAft>
                          <a:spcPts val="0"/>
                        </a:spcAft>
                        <a:buNone/>
                      </a:pPr>
                      <a:r>
                        <a:rPr lang="de-DE" sz="1100" dirty="0"/>
                        <a:t>Nächste Aufgabe</a:t>
                      </a:r>
                      <a:endParaRPr sz="1100"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2 kg</a:t>
                      </a:r>
                      <a:endParaRPr sz="16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de-DE" sz="1400" u="none" strike="noStrike" cap="none" dirty="0"/>
                        <a:t>El. Energie</a:t>
                      </a:r>
                      <a:endParaRPr sz="1600" b="1" dirty="0"/>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100" dirty="0"/>
                        <a:t>Nächste Aufgabe</a:t>
                      </a:r>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de-DE" sz="1400" u="none" strike="noStrike" cap="none" dirty="0"/>
                        <a:t>NaOH</a:t>
                      </a:r>
                      <a:endParaRPr sz="1600" b="1" dirty="0"/>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100" dirty="0"/>
                        <a:t>Nächste Aufgabe</a:t>
                      </a:r>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de-DE" sz="1400" u="none" strike="noStrike" cap="none" dirty="0"/>
                        <a:t>CaO</a:t>
                      </a:r>
                      <a:endParaRPr sz="1600" b="1" dirty="0"/>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100" dirty="0"/>
                        <a:t>Nächste Aufgabe</a:t>
                      </a:r>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Wasser</a:t>
                      </a:r>
                      <a:endParaRPr sz="1600" b="1" dirty="0"/>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100" dirty="0"/>
                        <a:t>Nächste Aufgabe</a:t>
                      </a:r>
                    </a:p>
                  </a:txBody>
                  <a:tcPr marL="91450" marR="91450" marT="45725" marB="45725"/>
                </a:tc>
                <a:tc>
                  <a:txBody>
                    <a:bodyPr/>
                    <a:lstStyle/>
                    <a:p>
                      <a:pPr marL="0" lvl="0" indent="0" algn="l" rtl="0">
                        <a:spcBef>
                          <a:spcPts val="0"/>
                        </a:spcBef>
                        <a:spcAft>
                          <a:spcPts val="0"/>
                        </a:spcAft>
                        <a:buNone/>
                      </a:pPr>
                      <a:endParaRPr sz="16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de-DE" b="1" dirty="0"/>
                        <a:t>THG</a:t>
                      </a:r>
                      <a:endParaRPr b="1" dirty="0"/>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100" dirty="0"/>
                        <a:t>Nächste Aufgabe</a:t>
                      </a:r>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extLst>
                  <a:ext uri="{0D108BD9-81ED-4DB2-BD59-A6C34878D82A}">
                    <a16:rowId xmlns:a16="http://schemas.microsoft.com/office/drawing/2014/main" val="3090854233"/>
                  </a:ext>
                </a:extLst>
              </a:tr>
            </a:tbl>
          </a:graphicData>
        </a:graphic>
      </p:graphicFrame>
    </p:spTree>
    <p:extLst>
      <p:ext uri="{BB962C8B-B14F-4D97-AF65-F5344CB8AC3E}">
        <p14:creationId xmlns:p14="http://schemas.microsoft.com/office/powerpoint/2010/main" val="38167704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g12553675649_2_52"/>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p>
            <a:pPr lvl="0"/>
            <a:r>
              <a:rPr lang="de-DE" dirty="0"/>
              <a:t>THG-Bewertungen &amp; Wertschöpfungsketten:</a:t>
            </a:r>
            <a:br>
              <a:rPr lang="de-DE" dirty="0"/>
            </a:br>
            <a:r>
              <a:rPr lang="de-DE" dirty="0">
                <a:solidFill>
                  <a:schemeClr val="accent6">
                    <a:lumMod val="75000"/>
                  </a:schemeClr>
                </a:solidFill>
              </a:rPr>
              <a:t>Bestimmung des Energie- und Ressourcen-aufwand für einen Fahrrad-Rahmen</a:t>
            </a:r>
            <a:endParaRPr dirty="0">
              <a:solidFill>
                <a:schemeClr val="accent6">
                  <a:lumMod val="75000"/>
                </a:schemeClr>
              </a:solidFill>
            </a:endParaRPr>
          </a:p>
        </p:txBody>
      </p:sp>
      <p:sp>
        <p:nvSpPr>
          <p:cNvPr id="863" name="Google Shape;863;g12553675649_2_52"/>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0"/>
              </a:spcBef>
              <a:spcAft>
                <a:spcPts val="0"/>
              </a:spcAft>
              <a:buSzPts val="1100"/>
              <a:buNone/>
            </a:pPr>
            <a:endParaRPr dirty="0"/>
          </a:p>
        </p:txBody>
      </p:sp>
      <p:sp>
        <p:nvSpPr>
          <p:cNvPr id="864" name="Google Shape;864;g12553675649_2_52"/>
          <p:cNvSpPr txBox="1">
            <a:spLocks noGrp="1"/>
          </p:cNvSpPr>
          <p:nvPr>
            <p:ph type="body" idx="2"/>
          </p:nvPr>
        </p:nvSpPr>
        <p:spPr>
          <a:xfrm>
            <a:off x="106375" y="1260000"/>
            <a:ext cx="3758400" cy="5003700"/>
          </a:xfrm>
          <a:prstGeom prst="rect">
            <a:avLst/>
          </a:prstGeom>
          <a:noFill/>
          <a:ln>
            <a:noFill/>
          </a:ln>
        </p:spPr>
        <p:txBody>
          <a:bodyPr spcFirstLastPara="1" wrap="square" lIns="91425" tIns="91425" rIns="91425" bIns="91425" anchor="t" anchorCtr="0">
            <a:noAutofit/>
          </a:bodyPr>
          <a:lstStyle/>
          <a:p>
            <a:pPr marL="101600" lvl="0" indent="0">
              <a:spcBef>
                <a:spcPts val="360"/>
              </a:spcBef>
              <a:buSzPts val="2000"/>
              <a:buNone/>
            </a:pPr>
            <a:r>
              <a:rPr lang="de-DE" sz="2000" dirty="0"/>
              <a:t>Ergebnis: </a:t>
            </a:r>
          </a:p>
          <a:p>
            <a:pPr indent="-355600">
              <a:spcBef>
                <a:spcPts val="360"/>
              </a:spcBef>
              <a:buSzPts val="2000"/>
            </a:pPr>
            <a:r>
              <a:rPr lang="de-DE" sz="2000" dirty="0"/>
              <a:t>Die Produktion von neuem Material ist mir ca. 32 kg CO2-Äq, ca. 0,2 kg NaOH und CaO verbunden</a:t>
            </a:r>
          </a:p>
          <a:p>
            <a:pPr indent="-355600">
              <a:spcBef>
                <a:spcPts val="360"/>
              </a:spcBef>
              <a:buSzPts val="2000"/>
            </a:pPr>
            <a:endParaRPr lang="de-DE" sz="2000" dirty="0"/>
          </a:p>
          <a:p>
            <a:pPr marL="101600" indent="0">
              <a:spcBef>
                <a:spcPts val="360"/>
              </a:spcBef>
              <a:buSzPts val="2000"/>
              <a:buNone/>
            </a:pPr>
            <a:r>
              <a:rPr lang="de-DE" sz="2000" dirty="0"/>
              <a:t>Aufgabe</a:t>
            </a:r>
          </a:p>
          <a:p>
            <a:pPr indent="-355600">
              <a:spcBef>
                <a:spcPts val="360"/>
              </a:spcBef>
              <a:buSzPts val="2000"/>
            </a:pPr>
            <a:r>
              <a:rPr lang="de-DE" sz="2000" dirty="0"/>
              <a:t>Berechnen sie den Ressourcenverbrauch unter der Annahme von 75% Sekundäraluminium (0,79 kWh/kg Aluminium)</a:t>
            </a:r>
          </a:p>
          <a:p>
            <a:pPr indent="-355600">
              <a:spcBef>
                <a:spcPts val="360"/>
              </a:spcBef>
              <a:buSzPts val="2000"/>
            </a:pPr>
            <a:r>
              <a:rPr lang="de-DE" sz="2000" dirty="0"/>
              <a:t>Bestimmen Sie die THG-Emissionen für den Stromverbrauch</a:t>
            </a:r>
          </a:p>
          <a:p>
            <a:pPr marL="88900" lvl="0" indent="0" algn="l" rtl="0">
              <a:lnSpc>
                <a:spcPct val="100000"/>
              </a:lnSpc>
              <a:spcBef>
                <a:spcPts val="360"/>
              </a:spcBef>
              <a:spcAft>
                <a:spcPts val="0"/>
              </a:spcAft>
              <a:buSzPts val="2400"/>
              <a:buNone/>
            </a:pPr>
            <a:endParaRPr dirty="0"/>
          </a:p>
        </p:txBody>
      </p:sp>
      <p:sp>
        <p:nvSpPr>
          <p:cNvPr id="865" name="Google Shape;865;g12553675649_2_52"/>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73</a:t>
            </a:fld>
            <a:endParaRPr dirty="0"/>
          </a:p>
        </p:txBody>
      </p:sp>
      <p:graphicFrame>
        <p:nvGraphicFramePr>
          <p:cNvPr id="8" name="Google Shape;855;g12553675649_2_41">
            <a:extLst>
              <a:ext uri="{FF2B5EF4-FFF2-40B4-BE49-F238E27FC236}">
                <a16:creationId xmlns:a16="http://schemas.microsoft.com/office/drawing/2014/main" id="{B7F2F7CD-C492-7947-92DD-20C5014CDC83}"/>
              </a:ext>
            </a:extLst>
          </p:cNvPr>
          <p:cNvGraphicFramePr/>
          <p:nvPr>
            <p:extLst/>
          </p:nvPr>
        </p:nvGraphicFramePr>
        <p:xfrm>
          <a:off x="4849157" y="1329674"/>
          <a:ext cx="4136167" cy="2103190"/>
        </p:xfrm>
        <a:graphic>
          <a:graphicData uri="http://schemas.openxmlformats.org/drawingml/2006/table">
            <a:tbl>
              <a:tblPr firstRow="1" bandRow="1">
                <a:tableStyleId>{10A1B5D5-9B99-4C35-A422-299274C87663}</a:tableStyleId>
              </a:tblPr>
              <a:tblGrid>
                <a:gridCol w="2766294">
                  <a:extLst>
                    <a:ext uri="{9D8B030D-6E8A-4147-A177-3AD203B41FA5}">
                      <a16:colId xmlns:a16="http://schemas.microsoft.com/office/drawing/2014/main" val="20000"/>
                    </a:ext>
                  </a:extLst>
                </a:gridCol>
                <a:gridCol w="1369873">
                  <a:extLst>
                    <a:ext uri="{9D8B030D-6E8A-4147-A177-3AD203B41FA5}">
                      <a16:colId xmlns:a16="http://schemas.microsoft.com/office/drawing/2014/main" val="20001"/>
                    </a:ext>
                  </a:extLst>
                </a:gridCol>
              </a:tblGrid>
              <a:tr h="253466">
                <a:tc>
                  <a:txBody>
                    <a:bodyPr/>
                    <a:lstStyle/>
                    <a:p>
                      <a:pPr marL="0" marR="0" lvl="0" indent="0" algn="l" rtl="0">
                        <a:lnSpc>
                          <a:spcPct val="100000"/>
                        </a:lnSpc>
                        <a:spcBef>
                          <a:spcPts val="0"/>
                        </a:spcBef>
                        <a:spcAft>
                          <a:spcPts val="0"/>
                        </a:spcAft>
                        <a:buClr>
                          <a:srgbClr val="000000"/>
                        </a:buClr>
                        <a:buSzPts val="1200"/>
                        <a:buFont typeface="Arial"/>
                        <a:buNone/>
                      </a:pPr>
                      <a:r>
                        <a:rPr lang="de-DE" sz="1200" u="none" strike="noStrike" cap="none" dirty="0"/>
                        <a:t>Produkt </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200" u="none" strike="noStrike" cap="none" dirty="0"/>
                        <a:t>pro 1 </a:t>
                      </a:r>
                      <a:r>
                        <a:rPr lang="de-DE" sz="1200" dirty="0"/>
                        <a:t>kg</a:t>
                      </a:r>
                      <a:r>
                        <a:rPr lang="de-DE" sz="1200" u="none" strike="noStrike" cap="none" dirty="0"/>
                        <a:t> Al</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Bauxit</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u="none" strike="noStrike" cap="none" dirty="0"/>
                        <a:t>5,2 </a:t>
                      </a:r>
                      <a:r>
                        <a:rPr lang="de-DE" sz="1400" dirty="0"/>
                        <a:t>kg</a:t>
                      </a:r>
                      <a:endParaRPr sz="1400" dirty="0"/>
                    </a:p>
                  </a:txBody>
                  <a:tcPr marL="91450" marR="91450" marT="45725" marB="45725"/>
                </a:tc>
                <a:extLst>
                  <a:ext uri="{0D108BD9-81ED-4DB2-BD59-A6C34878D82A}">
                    <a16:rowId xmlns:a16="http://schemas.microsoft.com/office/drawing/2014/main" val="10001"/>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NaOH</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0,0</a:t>
                      </a:r>
                      <a:r>
                        <a:rPr lang="de-DE" sz="1400" u="none" strike="noStrike" cap="none" dirty="0"/>
                        <a:t>50 kg</a:t>
                      </a:r>
                      <a:endParaRPr sz="1400" dirty="0"/>
                    </a:p>
                  </a:txBody>
                  <a:tcPr marL="91450" marR="91450" marT="45725" marB="45725"/>
                </a:tc>
                <a:extLst>
                  <a:ext uri="{0D108BD9-81ED-4DB2-BD59-A6C34878D82A}">
                    <a16:rowId xmlns:a16="http://schemas.microsoft.com/office/drawing/2014/main" val="10002"/>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CaO</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0,0</a:t>
                      </a:r>
                      <a:r>
                        <a:rPr lang="de-DE" sz="1400" u="none" strike="noStrike" cap="none" dirty="0"/>
                        <a:t>55 kg</a:t>
                      </a:r>
                      <a:endParaRPr sz="1400" dirty="0"/>
                    </a:p>
                  </a:txBody>
                  <a:tcPr marL="91450" marR="91450" marT="45725" marB="45725"/>
                </a:tc>
                <a:extLst>
                  <a:ext uri="{0D108BD9-81ED-4DB2-BD59-A6C34878D82A}">
                    <a16:rowId xmlns:a16="http://schemas.microsoft.com/office/drawing/2014/main" val="10003"/>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Wasser</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u="none" strike="noStrike" cap="none" dirty="0"/>
                        <a:t>3 l</a:t>
                      </a:r>
                      <a:endParaRPr sz="1400" dirty="0"/>
                    </a:p>
                  </a:txBody>
                  <a:tcPr marL="91450" marR="91450" marT="45725" marB="45725"/>
                </a:tc>
                <a:extLst>
                  <a:ext uri="{0D108BD9-81ED-4DB2-BD59-A6C34878D82A}">
                    <a16:rowId xmlns:a16="http://schemas.microsoft.com/office/drawing/2014/main" val="10004"/>
                  </a:ext>
                </a:extLst>
              </a:tr>
              <a:tr h="0">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Strommix (THG-Faktor 2022)</a:t>
                      </a:r>
                      <a:endParaRPr lang="de-DE" sz="1400" b="1"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370 g/</a:t>
                      </a:r>
                      <a:r>
                        <a:rPr lang="de-DE" sz="1400" u="none" strike="noStrike" cap="none" dirty="0"/>
                        <a:t> kWh</a:t>
                      </a:r>
                      <a:endParaRPr lang="de-DE" sz="1400" dirty="0"/>
                    </a:p>
                  </a:txBody>
                  <a:tcPr marL="91450" marR="91450" marT="45725" marB="45725"/>
                </a:tc>
                <a:extLst>
                  <a:ext uri="{0D108BD9-81ED-4DB2-BD59-A6C34878D82A}">
                    <a16:rowId xmlns:a16="http://schemas.microsoft.com/office/drawing/2014/main" val="2330406685"/>
                  </a:ext>
                </a:extLst>
              </a:tr>
              <a:tr h="0">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de-DE" sz="1400" u="none" strike="noStrike" cap="none" dirty="0"/>
                        <a:t>Elektrische Energie (Primär-Al)</a:t>
                      </a:r>
                      <a:endParaRPr lang="de-DE" sz="1400" b="1"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de-DE" sz="1400" u="none" strike="noStrike" cap="none" dirty="0"/>
                        <a:t>15</a:t>
                      </a:r>
                      <a:r>
                        <a:rPr lang="de-DE" sz="1400" dirty="0"/>
                        <a:t>,</a:t>
                      </a:r>
                      <a:r>
                        <a:rPr lang="de-DE" sz="1400" u="none" strike="noStrike" cap="none" dirty="0"/>
                        <a:t>7</a:t>
                      </a:r>
                      <a:r>
                        <a:rPr lang="de-DE" sz="1400" dirty="0"/>
                        <a:t> k</a:t>
                      </a:r>
                      <a:r>
                        <a:rPr lang="de-DE" sz="1400" u="none" strike="noStrike" cap="none" dirty="0"/>
                        <a:t>Wh</a:t>
                      </a:r>
                      <a:endParaRPr lang="de-DE" dirty="0"/>
                    </a:p>
                  </a:txBody>
                  <a:tcPr marL="91450" marR="91450" marT="45725" marB="45725"/>
                </a:tc>
                <a:extLst>
                  <a:ext uri="{0D108BD9-81ED-4DB2-BD59-A6C34878D82A}">
                    <a16:rowId xmlns:a16="http://schemas.microsoft.com/office/drawing/2014/main" val="3222556670"/>
                  </a:ext>
                </a:extLst>
              </a:tr>
            </a:tbl>
          </a:graphicData>
        </a:graphic>
      </p:graphicFrame>
      <p:graphicFrame>
        <p:nvGraphicFramePr>
          <p:cNvPr id="9" name="Google Shape;856;g12553675649_2_41">
            <a:extLst>
              <a:ext uri="{FF2B5EF4-FFF2-40B4-BE49-F238E27FC236}">
                <a16:creationId xmlns:a16="http://schemas.microsoft.com/office/drawing/2014/main" id="{96F821E0-FB57-374B-B627-0057AB8BDD32}"/>
              </a:ext>
            </a:extLst>
          </p:cNvPr>
          <p:cNvGraphicFramePr/>
          <p:nvPr>
            <p:extLst>
              <p:ext uri="{D42A27DB-BD31-4B8C-83A1-F6EECF244321}">
                <p14:modId xmlns:p14="http://schemas.microsoft.com/office/powerpoint/2010/main" val="941617880"/>
              </p:ext>
            </p:extLst>
          </p:nvPr>
        </p:nvGraphicFramePr>
        <p:xfrm>
          <a:off x="3864775" y="3573156"/>
          <a:ext cx="5120600" cy="2682310"/>
        </p:xfrm>
        <a:graphic>
          <a:graphicData uri="http://schemas.openxmlformats.org/drawingml/2006/table">
            <a:tbl>
              <a:tblPr firstRow="1" bandRow="1">
                <a:tableStyleId>{10A1B5D5-9B99-4C35-A422-299274C87663}</a:tableStyleId>
              </a:tblPr>
              <a:tblGrid>
                <a:gridCol w="1089362">
                  <a:extLst>
                    <a:ext uri="{9D8B030D-6E8A-4147-A177-3AD203B41FA5}">
                      <a16:colId xmlns:a16="http://schemas.microsoft.com/office/drawing/2014/main" val="20000"/>
                    </a:ext>
                  </a:extLst>
                </a:gridCol>
                <a:gridCol w="1470938">
                  <a:extLst>
                    <a:ext uri="{9D8B030D-6E8A-4147-A177-3AD203B41FA5}">
                      <a16:colId xmlns:a16="http://schemas.microsoft.com/office/drawing/2014/main" val="20001"/>
                    </a:ext>
                  </a:extLst>
                </a:gridCol>
                <a:gridCol w="1280150">
                  <a:extLst>
                    <a:ext uri="{9D8B030D-6E8A-4147-A177-3AD203B41FA5}">
                      <a16:colId xmlns:a16="http://schemas.microsoft.com/office/drawing/2014/main" val="20002"/>
                    </a:ext>
                  </a:extLst>
                </a:gridCol>
                <a:gridCol w="1280150">
                  <a:extLst>
                    <a:ext uri="{9D8B030D-6E8A-4147-A177-3AD203B41FA5}">
                      <a16:colId xmlns:a16="http://schemas.microsoft.com/office/drawing/2014/main" val="20003"/>
                    </a:ext>
                  </a:extLst>
                </a:gridCol>
              </a:tblGrid>
              <a:tr h="441975">
                <a:tc>
                  <a:txBody>
                    <a:bodyPr/>
                    <a:lstStyle/>
                    <a:p>
                      <a:pPr marL="0" marR="0" lvl="0" indent="0" algn="l" rtl="0">
                        <a:lnSpc>
                          <a:spcPct val="100000"/>
                        </a:lnSpc>
                        <a:spcBef>
                          <a:spcPts val="0"/>
                        </a:spcBef>
                        <a:spcAft>
                          <a:spcPts val="0"/>
                        </a:spcAft>
                        <a:buNone/>
                      </a:pPr>
                      <a:endParaRPr sz="1200" u="none" strike="noStrike" cap="none" dirty="0"/>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Primär-</a:t>
                      </a:r>
                      <a:endParaRPr sz="1200" u="none" strike="noStrike" cap="none" dirty="0"/>
                    </a:p>
                    <a:p>
                      <a:pPr marL="0" marR="0" lvl="0" indent="0" algn="ctr" rtl="0">
                        <a:lnSpc>
                          <a:spcPct val="100000"/>
                        </a:lnSpc>
                        <a:spcBef>
                          <a:spcPts val="0"/>
                        </a:spcBef>
                        <a:spcAft>
                          <a:spcPts val="0"/>
                        </a:spcAft>
                        <a:buNone/>
                      </a:pPr>
                      <a:r>
                        <a:rPr lang="de-DE" sz="1200" u="none" strike="noStrike" cap="none" dirty="0"/>
                        <a:t>Aluminium</a:t>
                      </a:r>
                      <a:endParaRPr sz="1200" b="1" u="none" strike="noStrike" cap="none"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Recyceltes Aluminium</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Summe</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de-DE" sz="1400" u="none" strike="noStrike" cap="none" dirty="0"/>
                        <a:t>Aluminium</a:t>
                      </a:r>
                      <a:endParaRPr sz="1600" b="1" dirty="0"/>
                    </a:p>
                  </a:txBody>
                  <a:tcPr marL="91450" marR="91450" marT="45725" marB="45725"/>
                </a:tc>
                <a:tc>
                  <a:txBody>
                    <a:bodyPr/>
                    <a:lstStyle/>
                    <a:p>
                      <a:pPr marL="0" lvl="0" indent="0" algn="ctr" rtl="0">
                        <a:spcBef>
                          <a:spcPts val="0"/>
                        </a:spcBef>
                        <a:spcAft>
                          <a:spcPts val="0"/>
                        </a:spcAft>
                        <a:buNone/>
                      </a:pPr>
                      <a:r>
                        <a:rPr lang="de-DE" sz="1600" dirty="0"/>
                        <a:t>2 kg</a:t>
                      </a:r>
                      <a:endParaRPr sz="1600" dirty="0"/>
                    </a:p>
                  </a:txBody>
                  <a:tcPr marL="91450" marR="91450" marT="45725" marB="45725"/>
                </a:tc>
                <a:tc>
                  <a:txBody>
                    <a:bodyPr/>
                    <a:lstStyle/>
                    <a:p>
                      <a:pPr marL="0" lvl="0" indent="0" algn="ctr" rtl="0">
                        <a:spcBef>
                          <a:spcPts val="0"/>
                        </a:spcBef>
                        <a:spcAft>
                          <a:spcPts val="0"/>
                        </a:spcAft>
                        <a:buNone/>
                      </a:pPr>
                      <a:endParaRPr sz="1400"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2 kg</a:t>
                      </a:r>
                      <a:endParaRPr sz="16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de-DE" sz="1400" u="none" strike="noStrike" cap="none" dirty="0"/>
                        <a:t>El. Energie</a:t>
                      </a:r>
                      <a:endParaRPr sz="1600" b="1" dirty="0"/>
                    </a:p>
                  </a:txBody>
                  <a:tcPr marL="91450" marR="91450" marT="45725" marB="45725"/>
                </a:tc>
                <a:tc>
                  <a:txBody>
                    <a:bodyPr/>
                    <a:lstStyle/>
                    <a:p>
                      <a:pPr marL="0" lvl="0" indent="0" algn="ctr" rtl="0">
                        <a:spcBef>
                          <a:spcPts val="0"/>
                        </a:spcBef>
                        <a:spcAft>
                          <a:spcPts val="0"/>
                        </a:spcAft>
                        <a:buNone/>
                      </a:pPr>
                      <a:r>
                        <a:rPr lang="de-DE" sz="1600" dirty="0"/>
                        <a:t>31,7 kWh</a:t>
                      </a: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e-DE" sz="1100" dirty="0"/>
                    </a:p>
                  </a:txBody>
                  <a:tcPr marL="91450" marR="91450" marT="45725" marB="45725"/>
                </a:tc>
                <a:tc>
                  <a:txBody>
                    <a:bodyPr/>
                    <a:lstStyle/>
                    <a:p>
                      <a:pPr marL="0" lvl="0" indent="0" algn="ctr" rtl="0">
                        <a:spcBef>
                          <a:spcPts val="0"/>
                        </a:spcBef>
                        <a:spcAft>
                          <a:spcPts val="0"/>
                        </a:spcAft>
                        <a:buNone/>
                      </a:pPr>
                      <a:r>
                        <a:rPr lang="de-DE" sz="1600" dirty="0"/>
                        <a:t>31,7 kWh</a:t>
                      </a:r>
                      <a:endParaRPr sz="16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de-DE" sz="1400" u="none" strike="noStrike" cap="none" dirty="0"/>
                        <a:t>NaOH</a:t>
                      </a:r>
                      <a:endParaRPr sz="1600" b="1" dirty="0"/>
                    </a:p>
                  </a:txBody>
                  <a:tcPr marL="91450" marR="91450" marT="45725" marB="45725"/>
                </a:tc>
                <a:tc>
                  <a:txBody>
                    <a:bodyPr/>
                    <a:lstStyle/>
                    <a:p>
                      <a:pPr marL="0" lvl="0" indent="0" algn="ctr" rtl="0">
                        <a:spcBef>
                          <a:spcPts val="0"/>
                        </a:spcBef>
                        <a:spcAft>
                          <a:spcPts val="0"/>
                        </a:spcAft>
                        <a:buNone/>
                      </a:pPr>
                      <a:r>
                        <a:rPr lang="de-DE" sz="1600" dirty="0"/>
                        <a:t>100 g</a:t>
                      </a: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e-DE" sz="1100" dirty="0"/>
                    </a:p>
                  </a:txBody>
                  <a:tcPr marL="91450" marR="91450" marT="45725" marB="45725"/>
                </a:tc>
                <a:tc>
                  <a:txBody>
                    <a:bodyPr/>
                    <a:lstStyle/>
                    <a:p>
                      <a:pPr marL="0" lvl="0" indent="0" algn="ctr" rtl="0">
                        <a:spcBef>
                          <a:spcPts val="0"/>
                        </a:spcBef>
                        <a:spcAft>
                          <a:spcPts val="0"/>
                        </a:spcAft>
                        <a:buNone/>
                      </a:pPr>
                      <a:r>
                        <a:rPr lang="de-DE" sz="1600" dirty="0"/>
                        <a:t>0,1 kg</a:t>
                      </a:r>
                      <a:endParaRPr sz="16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de-DE" sz="1400" u="none" strike="noStrike" cap="none" dirty="0"/>
                        <a:t>CaO</a:t>
                      </a:r>
                      <a:endParaRPr sz="1600" b="1" dirty="0"/>
                    </a:p>
                  </a:txBody>
                  <a:tcPr marL="91450" marR="91450" marT="45725" marB="45725"/>
                </a:tc>
                <a:tc>
                  <a:txBody>
                    <a:bodyPr/>
                    <a:lstStyle/>
                    <a:p>
                      <a:pPr marL="0" lvl="0" indent="0" algn="ctr" rtl="0">
                        <a:spcBef>
                          <a:spcPts val="0"/>
                        </a:spcBef>
                        <a:spcAft>
                          <a:spcPts val="0"/>
                        </a:spcAft>
                        <a:buNone/>
                      </a:pPr>
                      <a:r>
                        <a:rPr lang="de-DE" sz="1600" dirty="0"/>
                        <a:t>110 g</a:t>
                      </a: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e-DE" sz="1100" dirty="0"/>
                    </a:p>
                  </a:txBody>
                  <a:tcPr marL="91450" marR="91450" marT="45725" marB="45725"/>
                </a:tc>
                <a:tc>
                  <a:txBody>
                    <a:bodyPr/>
                    <a:lstStyle/>
                    <a:p>
                      <a:pPr marL="0" lvl="0" indent="0" algn="ctr" rtl="0">
                        <a:spcBef>
                          <a:spcPts val="0"/>
                        </a:spcBef>
                        <a:spcAft>
                          <a:spcPts val="0"/>
                        </a:spcAft>
                        <a:buNone/>
                      </a:pPr>
                      <a:r>
                        <a:rPr lang="de-DE" sz="1600" dirty="0"/>
                        <a:t>0,11 kg</a:t>
                      </a:r>
                      <a:endParaRPr sz="16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Wasser</a:t>
                      </a:r>
                      <a:endParaRPr sz="1600" b="1" dirty="0"/>
                    </a:p>
                  </a:txBody>
                  <a:tcPr marL="91450" marR="91450" marT="45725" marB="45725"/>
                </a:tc>
                <a:tc>
                  <a:txBody>
                    <a:bodyPr/>
                    <a:lstStyle/>
                    <a:p>
                      <a:pPr marL="0" lvl="0" indent="0" algn="ctr" rtl="0">
                        <a:spcBef>
                          <a:spcPts val="0"/>
                        </a:spcBef>
                        <a:spcAft>
                          <a:spcPts val="0"/>
                        </a:spcAft>
                        <a:buNone/>
                      </a:pPr>
                      <a:r>
                        <a:rPr lang="de-DE" sz="1600" dirty="0"/>
                        <a:t>6 l</a:t>
                      </a: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e-DE" sz="1100" dirty="0"/>
                    </a:p>
                  </a:txBody>
                  <a:tcPr marL="91450" marR="91450" marT="45725" marB="45725"/>
                </a:tc>
                <a:tc>
                  <a:txBody>
                    <a:bodyPr/>
                    <a:lstStyle/>
                    <a:p>
                      <a:pPr marL="0" lvl="0" indent="0" algn="ctr" rtl="0">
                        <a:spcBef>
                          <a:spcPts val="0"/>
                        </a:spcBef>
                        <a:spcAft>
                          <a:spcPts val="0"/>
                        </a:spcAft>
                        <a:buNone/>
                      </a:pPr>
                      <a:r>
                        <a:rPr lang="de-DE" sz="1600" dirty="0"/>
                        <a:t>6 l</a:t>
                      </a:r>
                      <a:endParaRPr sz="16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de-DE" b="1" dirty="0"/>
                        <a:t>THG</a:t>
                      </a:r>
                      <a:endParaRPr b="1" dirty="0"/>
                    </a:p>
                  </a:txBody>
                  <a:tcPr marL="91450" marR="91450" marT="45725" marB="45725"/>
                </a:tc>
                <a:tc>
                  <a:txBody>
                    <a:bodyPr/>
                    <a:lstStyle/>
                    <a:p>
                      <a:pPr marL="0" lvl="0" indent="0" algn="ctr" rtl="0">
                        <a:spcBef>
                          <a:spcPts val="0"/>
                        </a:spcBef>
                        <a:spcAft>
                          <a:spcPts val="0"/>
                        </a:spcAft>
                        <a:buNone/>
                      </a:pPr>
                      <a:r>
                        <a:rPr lang="de-DE" dirty="0"/>
                        <a:t>11,7 kg CO2-Äq</a:t>
                      </a:r>
                      <a:endParaRPr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e-DE" sz="1100" dirty="0"/>
                    </a:p>
                  </a:txBody>
                  <a:tcPr marL="91450" marR="91450" marT="45725" marB="45725"/>
                </a:tc>
                <a:tc>
                  <a:txBody>
                    <a:bodyPr/>
                    <a:lstStyle/>
                    <a:p>
                      <a:pPr marL="0" lvl="0" indent="0" algn="ctr" rtl="0">
                        <a:spcBef>
                          <a:spcPts val="0"/>
                        </a:spcBef>
                        <a:spcAft>
                          <a:spcPts val="0"/>
                        </a:spcAft>
                        <a:buNone/>
                      </a:pPr>
                      <a:r>
                        <a:rPr lang="de-DE" dirty="0"/>
                        <a:t>11,7 kg</a:t>
                      </a:r>
                      <a:endParaRPr dirty="0"/>
                    </a:p>
                  </a:txBody>
                  <a:tcPr marL="91450" marR="91450" marT="45725" marB="45725"/>
                </a:tc>
                <a:extLst>
                  <a:ext uri="{0D108BD9-81ED-4DB2-BD59-A6C34878D82A}">
                    <a16:rowId xmlns:a16="http://schemas.microsoft.com/office/drawing/2014/main" val="3090854233"/>
                  </a:ext>
                </a:extLst>
              </a:tr>
            </a:tbl>
          </a:graphicData>
        </a:graphic>
      </p:graphicFrame>
    </p:spTree>
    <p:extLst>
      <p:ext uri="{BB962C8B-B14F-4D97-AF65-F5344CB8AC3E}">
        <p14:creationId xmlns:p14="http://schemas.microsoft.com/office/powerpoint/2010/main" val="12525654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g12553675649_2_52"/>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p>
            <a:pPr lvl="0"/>
            <a:r>
              <a:rPr lang="de-DE" dirty="0"/>
              <a:t>THG-Bewertungen &amp; Wertschöpfungsketten:</a:t>
            </a:r>
            <a:br>
              <a:rPr lang="de-DE" dirty="0"/>
            </a:br>
            <a:r>
              <a:rPr lang="de-DE" dirty="0">
                <a:solidFill>
                  <a:schemeClr val="accent6">
                    <a:lumMod val="75000"/>
                  </a:schemeClr>
                </a:solidFill>
              </a:rPr>
              <a:t>Bestimmung des Energie- und Ressourcen-aufwand für einen Fahrrad-Rahmen</a:t>
            </a:r>
            <a:endParaRPr dirty="0">
              <a:solidFill>
                <a:schemeClr val="accent6">
                  <a:lumMod val="75000"/>
                </a:schemeClr>
              </a:solidFill>
            </a:endParaRPr>
          </a:p>
        </p:txBody>
      </p:sp>
      <p:sp>
        <p:nvSpPr>
          <p:cNvPr id="863" name="Google Shape;863;g12553675649_2_52"/>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0"/>
              </a:spcBef>
              <a:spcAft>
                <a:spcPts val="0"/>
              </a:spcAft>
              <a:buSzPts val="1100"/>
              <a:buNone/>
            </a:pPr>
            <a:endParaRPr dirty="0"/>
          </a:p>
        </p:txBody>
      </p:sp>
      <p:sp>
        <p:nvSpPr>
          <p:cNvPr id="864" name="Google Shape;864;g12553675649_2_52"/>
          <p:cNvSpPr txBox="1">
            <a:spLocks noGrp="1"/>
          </p:cNvSpPr>
          <p:nvPr>
            <p:ph type="body" idx="2"/>
          </p:nvPr>
        </p:nvSpPr>
        <p:spPr>
          <a:xfrm>
            <a:off x="106375" y="1260000"/>
            <a:ext cx="3758400" cy="5003700"/>
          </a:xfrm>
          <a:prstGeom prst="rect">
            <a:avLst/>
          </a:prstGeom>
          <a:noFill/>
          <a:ln>
            <a:noFill/>
          </a:ln>
        </p:spPr>
        <p:txBody>
          <a:bodyPr spcFirstLastPara="1" wrap="square" lIns="91425" tIns="91425" rIns="91425" bIns="91425" anchor="t" anchorCtr="0">
            <a:noAutofit/>
          </a:bodyPr>
          <a:lstStyle/>
          <a:p>
            <a:pPr marL="101600" lvl="0" indent="0">
              <a:spcBef>
                <a:spcPts val="360"/>
              </a:spcBef>
              <a:buSzPts val="2000"/>
              <a:buNone/>
            </a:pPr>
            <a:r>
              <a:rPr lang="de-DE" sz="2000" dirty="0"/>
              <a:t>Ergebnis: </a:t>
            </a:r>
          </a:p>
          <a:p>
            <a:pPr indent="-355600">
              <a:spcBef>
                <a:spcPts val="360"/>
              </a:spcBef>
              <a:buSzPts val="2000"/>
            </a:pPr>
            <a:r>
              <a:rPr lang="de-DE" sz="2000" dirty="0"/>
              <a:t>Die Produktion von neuem Material ist mir ca. 32 kg CO</a:t>
            </a:r>
            <a:r>
              <a:rPr lang="de-DE" sz="2000" baseline="-25000" dirty="0"/>
              <a:t>2</a:t>
            </a:r>
            <a:r>
              <a:rPr lang="de-DE" sz="2000" dirty="0"/>
              <a:t>-Äq, ca. 0,2 kg NaOH und CaO verbunden</a:t>
            </a:r>
          </a:p>
          <a:p>
            <a:pPr indent="-355600">
              <a:spcBef>
                <a:spcPts val="360"/>
              </a:spcBef>
              <a:buSzPts val="2000"/>
            </a:pPr>
            <a:endParaRPr lang="de-DE" sz="2000" dirty="0"/>
          </a:p>
          <a:p>
            <a:pPr marL="101600" indent="0">
              <a:spcBef>
                <a:spcPts val="360"/>
              </a:spcBef>
              <a:buSzPts val="2000"/>
              <a:buNone/>
            </a:pPr>
            <a:r>
              <a:rPr lang="de-DE" sz="2000" dirty="0"/>
              <a:t>Aufgabe</a:t>
            </a:r>
          </a:p>
          <a:p>
            <a:pPr indent="-355600">
              <a:spcBef>
                <a:spcPts val="360"/>
              </a:spcBef>
              <a:buSzPts val="2000"/>
            </a:pPr>
            <a:r>
              <a:rPr lang="de-DE" sz="2000" dirty="0"/>
              <a:t>Berechnen sie den Ressourcenverbrauch unter der Annahme von 75% Sekundäraluminium</a:t>
            </a:r>
          </a:p>
          <a:p>
            <a:pPr indent="-355600">
              <a:spcBef>
                <a:spcPts val="360"/>
              </a:spcBef>
              <a:buSzPts val="2000"/>
            </a:pPr>
            <a:r>
              <a:rPr lang="de-DE" sz="2000" dirty="0"/>
              <a:t>Bestimmen Sie die THG-Emissionen für den Stromverbrauch</a:t>
            </a:r>
          </a:p>
          <a:p>
            <a:pPr marL="88900" lvl="0" indent="0" algn="l" rtl="0">
              <a:lnSpc>
                <a:spcPct val="100000"/>
              </a:lnSpc>
              <a:spcBef>
                <a:spcPts val="360"/>
              </a:spcBef>
              <a:spcAft>
                <a:spcPts val="0"/>
              </a:spcAft>
              <a:buSzPts val="2400"/>
              <a:buNone/>
            </a:pPr>
            <a:endParaRPr dirty="0"/>
          </a:p>
        </p:txBody>
      </p:sp>
      <p:sp>
        <p:nvSpPr>
          <p:cNvPr id="865" name="Google Shape;865;g12553675649_2_52"/>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74</a:t>
            </a:fld>
            <a:endParaRPr dirty="0"/>
          </a:p>
        </p:txBody>
      </p:sp>
      <p:graphicFrame>
        <p:nvGraphicFramePr>
          <p:cNvPr id="8" name="Google Shape;855;g12553675649_2_41">
            <a:extLst>
              <a:ext uri="{FF2B5EF4-FFF2-40B4-BE49-F238E27FC236}">
                <a16:creationId xmlns:a16="http://schemas.microsoft.com/office/drawing/2014/main" id="{B7F2F7CD-C492-7947-92DD-20C5014CDC83}"/>
              </a:ext>
            </a:extLst>
          </p:cNvPr>
          <p:cNvGraphicFramePr/>
          <p:nvPr>
            <p:extLst/>
          </p:nvPr>
        </p:nvGraphicFramePr>
        <p:xfrm>
          <a:off x="4849157" y="1329674"/>
          <a:ext cx="4136167" cy="2103190"/>
        </p:xfrm>
        <a:graphic>
          <a:graphicData uri="http://schemas.openxmlformats.org/drawingml/2006/table">
            <a:tbl>
              <a:tblPr firstRow="1" bandRow="1">
                <a:tableStyleId>{10A1B5D5-9B99-4C35-A422-299274C87663}</a:tableStyleId>
              </a:tblPr>
              <a:tblGrid>
                <a:gridCol w="2766294">
                  <a:extLst>
                    <a:ext uri="{9D8B030D-6E8A-4147-A177-3AD203B41FA5}">
                      <a16:colId xmlns:a16="http://schemas.microsoft.com/office/drawing/2014/main" val="20000"/>
                    </a:ext>
                  </a:extLst>
                </a:gridCol>
                <a:gridCol w="1369873">
                  <a:extLst>
                    <a:ext uri="{9D8B030D-6E8A-4147-A177-3AD203B41FA5}">
                      <a16:colId xmlns:a16="http://schemas.microsoft.com/office/drawing/2014/main" val="20001"/>
                    </a:ext>
                  </a:extLst>
                </a:gridCol>
              </a:tblGrid>
              <a:tr h="253466">
                <a:tc>
                  <a:txBody>
                    <a:bodyPr/>
                    <a:lstStyle/>
                    <a:p>
                      <a:pPr marL="0" marR="0" lvl="0" indent="0" algn="l" rtl="0">
                        <a:lnSpc>
                          <a:spcPct val="100000"/>
                        </a:lnSpc>
                        <a:spcBef>
                          <a:spcPts val="0"/>
                        </a:spcBef>
                        <a:spcAft>
                          <a:spcPts val="0"/>
                        </a:spcAft>
                        <a:buClr>
                          <a:srgbClr val="000000"/>
                        </a:buClr>
                        <a:buSzPts val="1200"/>
                        <a:buFont typeface="Arial"/>
                        <a:buNone/>
                      </a:pPr>
                      <a:r>
                        <a:rPr lang="de-DE" sz="1200" u="none" strike="noStrike" cap="none" dirty="0"/>
                        <a:t>Produkt </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200" u="none" strike="noStrike" cap="none" dirty="0"/>
                        <a:t>pro 1 </a:t>
                      </a:r>
                      <a:r>
                        <a:rPr lang="de-DE" sz="1200" dirty="0"/>
                        <a:t>kg</a:t>
                      </a:r>
                      <a:r>
                        <a:rPr lang="de-DE" sz="1200" u="none" strike="noStrike" cap="none" dirty="0"/>
                        <a:t> Al</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Bauxit</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u="none" strike="noStrike" cap="none" dirty="0"/>
                        <a:t>5,2 </a:t>
                      </a:r>
                      <a:r>
                        <a:rPr lang="de-DE" sz="1400" dirty="0"/>
                        <a:t>kg</a:t>
                      </a:r>
                      <a:endParaRPr sz="1400" dirty="0"/>
                    </a:p>
                  </a:txBody>
                  <a:tcPr marL="91450" marR="91450" marT="45725" marB="45725"/>
                </a:tc>
                <a:extLst>
                  <a:ext uri="{0D108BD9-81ED-4DB2-BD59-A6C34878D82A}">
                    <a16:rowId xmlns:a16="http://schemas.microsoft.com/office/drawing/2014/main" val="10001"/>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NaOH</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0,0</a:t>
                      </a:r>
                      <a:r>
                        <a:rPr lang="de-DE" sz="1400" u="none" strike="noStrike" cap="none" dirty="0"/>
                        <a:t>50 kg</a:t>
                      </a:r>
                      <a:endParaRPr sz="1400" dirty="0"/>
                    </a:p>
                  </a:txBody>
                  <a:tcPr marL="91450" marR="91450" marT="45725" marB="45725"/>
                </a:tc>
                <a:extLst>
                  <a:ext uri="{0D108BD9-81ED-4DB2-BD59-A6C34878D82A}">
                    <a16:rowId xmlns:a16="http://schemas.microsoft.com/office/drawing/2014/main" val="10002"/>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CaO</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0,0</a:t>
                      </a:r>
                      <a:r>
                        <a:rPr lang="de-DE" sz="1400" u="none" strike="noStrike" cap="none" dirty="0"/>
                        <a:t>55 kg</a:t>
                      </a:r>
                      <a:endParaRPr sz="1400" dirty="0"/>
                    </a:p>
                  </a:txBody>
                  <a:tcPr marL="91450" marR="91450" marT="45725" marB="45725"/>
                </a:tc>
                <a:extLst>
                  <a:ext uri="{0D108BD9-81ED-4DB2-BD59-A6C34878D82A}">
                    <a16:rowId xmlns:a16="http://schemas.microsoft.com/office/drawing/2014/main" val="10003"/>
                  </a:ext>
                </a:extLst>
              </a:tr>
              <a:tr h="248048">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Wasser</a:t>
                      </a:r>
                      <a:endParaRPr sz="1600"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u="none" strike="noStrike" cap="none" dirty="0"/>
                        <a:t>3 l</a:t>
                      </a:r>
                      <a:endParaRPr sz="1400" dirty="0"/>
                    </a:p>
                  </a:txBody>
                  <a:tcPr marL="91450" marR="91450" marT="45725" marB="45725"/>
                </a:tc>
                <a:extLst>
                  <a:ext uri="{0D108BD9-81ED-4DB2-BD59-A6C34878D82A}">
                    <a16:rowId xmlns:a16="http://schemas.microsoft.com/office/drawing/2014/main" val="10004"/>
                  </a:ext>
                </a:extLst>
              </a:tr>
              <a:tr h="0">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Strommix (THG-Faktor 2022)</a:t>
                      </a:r>
                      <a:endParaRPr lang="de-DE" sz="1400" b="1"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200"/>
                        <a:buFont typeface="Arial"/>
                        <a:buNone/>
                      </a:pPr>
                      <a:r>
                        <a:rPr lang="de-DE" sz="1400" dirty="0"/>
                        <a:t>370 g/</a:t>
                      </a:r>
                      <a:r>
                        <a:rPr lang="de-DE" sz="1400" u="none" strike="noStrike" cap="none" dirty="0"/>
                        <a:t> kWh</a:t>
                      </a:r>
                      <a:endParaRPr lang="de-DE" sz="1400" dirty="0"/>
                    </a:p>
                  </a:txBody>
                  <a:tcPr marL="91450" marR="91450" marT="45725" marB="45725"/>
                </a:tc>
                <a:extLst>
                  <a:ext uri="{0D108BD9-81ED-4DB2-BD59-A6C34878D82A}">
                    <a16:rowId xmlns:a16="http://schemas.microsoft.com/office/drawing/2014/main" val="2330406685"/>
                  </a:ext>
                </a:extLst>
              </a:tr>
              <a:tr h="0">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de-DE" sz="1400" u="none" strike="noStrike" cap="none" dirty="0"/>
                        <a:t>Elektrische Energie (Primär-Al)</a:t>
                      </a:r>
                      <a:endParaRPr lang="de-DE" sz="1400" b="1"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de-DE" sz="1400" u="none" strike="noStrike" cap="none" dirty="0"/>
                        <a:t>15</a:t>
                      </a:r>
                      <a:r>
                        <a:rPr lang="de-DE" sz="1400" dirty="0"/>
                        <a:t>,</a:t>
                      </a:r>
                      <a:r>
                        <a:rPr lang="de-DE" sz="1400" u="none" strike="noStrike" cap="none" dirty="0"/>
                        <a:t>7</a:t>
                      </a:r>
                      <a:r>
                        <a:rPr lang="de-DE" sz="1400" dirty="0"/>
                        <a:t> k</a:t>
                      </a:r>
                      <a:r>
                        <a:rPr lang="de-DE" sz="1400" u="none" strike="noStrike" cap="none" dirty="0"/>
                        <a:t>Wh</a:t>
                      </a:r>
                      <a:endParaRPr lang="de-DE" dirty="0"/>
                    </a:p>
                  </a:txBody>
                  <a:tcPr marL="91450" marR="91450" marT="45725" marB="45725"/>
                </a:tc>
                <a:extLst>
                  <a:ext uri="{0D108BD9-81ED-4DB2-BD59-A6C34878D82A}">
                    <a16:rowId xmlns:a16="http://schemas.microsoft.com/office/drawing/2014/main" val="3222556670"/>
                  </a:ext>
                </a:extLst>
              </a:tr>
            </a:tbl>
          </a:graphicData>
        </a:graphic>
      </p:graphicFrame>
      <p:graphicFrame>
        <p:nvGraphicFramePr>
          <p:cNvPr id="9" name="Google Shape;856;g12553675649_2_41">
            <a:extLst>
              <a:ext uri="{FF2B5EF4-FFF2-40B4-BE49-F238E27FC236}">
                <a16:creationId xmlns:a16="http://schemas.microsoft.com/office/drawing/2014/main" id="{96F821E0-FB57-374B-B627-0057AB8BDD32}"/>
              </a:ext>
            </a:extLst>
          </p:cNvPr>
          <p:cNvGraphicFramePr/>
          <p:nvPr>
            <p:extLst>
              <p:ext uri="{D42A27DB-BD31-4B8C-83A1-F6EECF244321}">
                <p14:modId xmlns:p14="http://schemas.microsoft.com/office/powerpoint/2010/main" val="1002349555"/>
              </p:ext>
            </p:extLst>
          </p:nvPr>
        </p:nvGraphicFramePr>
        <p:xfrm>
          <a:off x="3864775" y="3573156"/>
          <a:ext cx="5120600" cy="2682310"/>
        </p:xfrm>
        <a:graphic>
          <a:graphicData uri="http://schemas.openxmlformats.org/drawingml/2006/table">
            <a:tbl>
              <a:tblPr firstRow="1" bandRow="1">
                <a:tableStyleId>{10A1B5D5-9B99-4C35-A422-299274C87663}</a:tableStyleId>
              </a:tblPr>
              <a:tblGrid>
                <a:gridCol w="1062067">
                  <a:extLst>
                    <a:ext uri="{9D8B030D-6E8A-4147-A177-3AD203B41FA5}">
                      <a16:colId xmlns:a16="http://schemas.microsoft.com/office/drawing/2014/main" val="20000"/>
                    </a:ext>
                  </a:extLst>
                </a:gridCol>
                <a:gridCol w="1392071">
                  <a:extLst>
                    <a:ext uri="{9D8B030D-6E8A-4147-A177-3AD203B41FA5}">
                      <a16:colId xmlns:a16="http://schemas.microsoft.com/office/drawing/2014/main" val="20001"/>
                    </a:ext>
                  </a:extLst>
                </a:gridCol>
                <a:gridCol w="1386312">
                  <a:extLst>
                    <a:ext uri="{9D8B030D-6E8A-4147-A177-3AD203B41FA5}">
                      <a16:colId xmlns:a16="http://schemas.microsoft.com/office/drawing/2014/main" val="20002"/>
                    </a:ext>
                  </a:extLst>
                </a:gridCol>
                <a:gridCol w="1280150">
                  <a:extLst>
                    <a:ext uri="{9D8B030D-6E8A-4147-A177-3AD203B41FA5}">
                      <a16:colId xmlns:a16="http://schemas.microsoft.com/office/drawing/2014/main" val="20003"/>
                    </a:ext>
                  </a:extLst>
                </a:gridCol>
              </a:tblGrid>
              <a:tr h="441975">
                <a:tc>
                  <a:txBody>
                    <a:bodyPr/>
                    <a:lstStyle/>
                    <a:p>
                      <a:pPr marL="0" marR="0" lvl="0" indent="0" algn="l" rtl="0">
                        <a:lnSpc>
                          <a:spcPct val="100000"/>
                        </a:lnSpc>
                        <a:spcBef>
                          <a:spcPts val="0"/>
                        </a:spcBef>
                        <a:spcAft>
                          <a:spcPts val="0"/>
                        </a:spcAft>
                        <a:buNone/>
                      </a:pPr>
                      <a:endParaRPr sz="1200" u="none" strike="noStrike" cap="none" dirty="0"/>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Primär-</a:t>
                      </a:r>
                      <a:endParaRPr sz="1200" u="none" strike="noStrike" cap="none" dirty="0"/>
                    </a:p>
                    <a:p>
                      <a:pPr marL="0" marR="0" lvl="0" indent="0" algn="ctr" rtl="0">
                        <a:lnSpc>
                          <a:spcPct val="100000"/>
                        </a:lnSpc>
                        <a:spcBef>
                          <a:spcPts val="0"/>
                        </a:spcBef>
                        <a:spcAft>
                          <a:spcPts val="0"/>
                        </a:spcAft>
                        <a:buNone/>
                      </a:pPr>
                      <a:r>
                        <a:rPr lang="de-DE" sz="1200" u="none" strike="noStrike" cap="none" dirty="0"/>
                        <a:t>Aluminium</a:t>
                      </a:r>
                      <a:endParaRPr sz="1200" b="1" u="none" strike="noStrike" cap="none"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Recyceltes Aluminium</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200" u="none" strike="noStrike" cap="none" dirty="0"/>
                        <a:t>Summe</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de-DE" sz="1400" u="none" strike="noStrike" cap="none" dirty="0"/>
                        <a:t>Aluminium</a:t>
                      </a:r>
                      <a:endParaRPr sz="1600" b="1" dirty="0"/>
                    </a:p>
                  </a:txBody>
                  <a:tcPr marL="91450" marR="91450" marT="45725" marB="45725"/>
                </a:tc>
                <a:tc>
                  <a:txBody>
                    <a:bodyPr/>
                    <a:lstStyle/>
                    <a:p>
                      <a:pPr marL="0" lvl="0" indent="0" algn="ctr" rtl="0">
                        <a:spcBef>
                          <a:spcPts val="0"/>
                        </a:spcBef>
                        <a:spcAft>
                          <a:spcPts val="0"/>
                        </a:spcAft>
                        <a:buNone/>
                      </a:pPr>
                      <a:r>
                        <a:rPr lang="de-DE" sz="1600" dirty="0"/>
                        <a:t>0,5 kg</a:t>
                      </a:r>
                      <a:endParaRPr sz="1600" dirty="0"/>
                    </a:p>
                  </a:txBody>
                  <a:tcPr marL="91450" marR="91450" marT="45725" marB="45725"/>
                </a:tc>
                <a:tc>
                  <a:txBody>
                    <a:bodyPr/>
                    <a:lstStyle/>
                    <a:p>
                      <a:pPr marL="0" lvl="0" indent="0" algn="ctr" rtl="0">
                        <a:spcBef>
                          <a:spcPts val="0"/>
                        </a:spcBef>
                        <a:spcAft>
                          <a:spcPts val="0"/>
                        </a:spcAft>
                        <a:buNone/>
                      </a:pPr>
                      <a:r>
                        <a:rPr lang="de-DE" sz="1600" dirty="0"/>
                        <a:t>1,5 kg</a:t>
                      </a:r>
                      <a:endParaRPr sz="1600"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2 kg</a:t>
                      </a:r>
                      <a:endParaRPr sz="16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de-DE" sz="1400" u="none" strike="noStrike" cap="none" dirty="0"/>
                        <a:t>El. Energie</a:t>
                      </a:r>
                      <a:endParaRPr sz="1600" b="1" dirty="0"/>
                    </a:p>
                  </a:txBody>
                  <a:tcPr marL="91450" marR="91450" marT="45725" marB="45725"/>
                </a:tc>
                <a:tc>
                  <a:txBody>
                    <a:bodyPr/>
                    <a:lstStyle/>
                    <a:p>
                      <a:pPr marL="0" lvl="0" indent="0" algn="ctr" rtl="0">
                        <a:spcBef>
                          <a:spcPts val="0"/>
                        </a:spcBef>
                        <a:spcAft>
                          <a:spcPts val="0"/>
                        </a:spcAft>
                        <a:buNone/>
                      </a:pPr>
                      <a:r>
                        <a:rPr lang="de-DE" sz="1600" dirty="0"/>
                        <a:t>7,9 kWh</a:t>
                      </a:r>
                      <a:endParaRPr sz="1600"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600" dirty="0"/>
                        <a:t>1,6 kWh</a:t>
                      </a:r>
                    </a:p>
                  </a:txBody>
                  <a:tcPr marL="91450" marR="91450" marT="45725" marB="45725"/>
                </a:tc>
                <a:tc>
                  <a:txBody>
                    <a:bodyPr/>
                    <a:lstStyle/>
                    <a:p>
                      <a:pPr marL="0" lvl="0" indent="0" algn="ctr" rtl="0">
                        <a:spcBef>
                          <a:spcPts val="0"/>
                        </a:spcBef>
                        <a:spcAft>
                          <a:spcPts val="0"/>
                        </a:spcAft>
                        <a:buNone/>
                      </a:pPr>
                      <a:r>
                        <a:rPr lang="de-DE" sz="1600" dirty="0"/>
                        <a:t>9,5 kWh</a:t>
                      </a:r>
                      <a:endParaRPr sz="16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de-DE" sz="1400" u="none" strike="noStrike" cap="none" dirty="0"/>
                        <a:t>NaOH</a:t>
                      </a:r>
                      <a:endParaRPr sz="1600" b="1" dirty="0"/>
                    </a:p>
                  </a:txBody>
                  <a:tcPr marL="91450" marR="91450" marT="45725" marB="45725"/>
                </a:tc>
                <a:tc>
                  <a:txBody>
                    <a:bodyPr/>
                    <a:lstStyle/>
                    <a:p>
                      <a:pPr marL="0" lvl="0" indent="0" algn="ctr" rtl="0">
                        <a:spcBef>
                          <a:spcPts val="0"/>
                        </a:spcBef>
                        <a:spcAft>
                          <a:spcPts val="0"/>
                        </a:spcAft>
                        <a:buNone/>
                      </a:pPr>
                      <a:r>
                        <a:rPr lang="de-DE" sz="1600" dirty="0"/>
                        <a:t>25 g</a:t>
                      </a:r>
                      <a:endParaRPr sz="1600"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600" dirty="0"/>
                        <a:t>-</a:t>
                      </a:r>
                    </a:p>
                  </a:txBody>
                  <a:tcPr marL="91450" marR="91450" marT="45725" marB="45725"/>
                </a:tc>
                <a:tc>
                  <a:txBody>
                    <a:bodyPr/>
                    <a:lstStyle/>
                    <a:p>
                      <a:pPr marL="0" lvl="0" indent="0" algn="ctr" rtl="0">
                        <a:spcBef>
                          <a:spcPts val="0"/>
                        </a:spcBef>
                        <a:spcAft>
                          <a:spcPts val="0"/>
                        </a:spcAft>
                        <a:buNone/>
                      </a:pPr>
                      <a:r>
                        <a:rPr lang="de-DE" sz="1600" dirty="0"/>
                        <a:t>0,025 kg</a:t>
                      </a:r>
                      <a:endParaRPr sz="16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de-DE" sz="1400" u="none" strike="noStrike" cap="none" dirty="0"/>
                        <a:t>CaO</a:t>
                      </a:r>
                      <a:endParaRPr sz="1600" b="1" dirty="0"/>
                    </a:p>
                  </a:txBody>
                  <a:tcPr marL="91450" marR="91450" marT="45725" marB="45725"/>
                </a:tc>
                <a:tc>
                  <a:txBody>
                    <a:bodyPr/>
                    <a:lstStyle/>
                    <a:p>
                      <a:pPr marL="0" lvl="0" indent="0" algn="ctr" rtl="0">
                        <a:spcBef>
                          <a:spcPts val="0"/>
                        </a:spcBef>
                        <a:spcAft>
                          <a:spcPts val="0"/>
                        </a:spcAft>
                        <a:buNone/>
                      </a:pPr>
                      <a:r>
                        <a:rPr lang="de-DE" sz="1600" dirty="0"/>
                        <a:t>28 g</a:t>
                      </a:r>
                      <a:endParaRPr sz="1600"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600" dirty="0"/>
                        <a:t>-</a:t>
                      </a:r>
                    </a:p>
                  </a:txBody>
                  <a:tcPr marL="91450" marR="91450" marT="45725" marB="45725"/>
                </a:tc>
                <a:tc>
                  <a:txBody>
                    <a:bodyPr/>
                    <a:lstStyle/>
                    <a:p>
                      <a:pPr marL="0" lvl="0" indent="0" algn="ctr" rtl="0">
                        <a:spcBef>
                          <a:spcPts val="0"/>
                        </a:spcBef>
                        <a:spcAft>
                          <a:spcPts val="0"/>
                        </a:spcAft>
                        <a:buNone/>
                      </a:pPr>
                      <a:r>
                        <a:rPr lang="de-DE" sz="1600" dirty="0"/>
                        <a:t>0,028 kg</a:t>
                      </a:r>
                      <a:endParaRPr sz="16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de-DE" sz="1400" u="none" strike="noStrike" cap="none" dirty="0"/>
                        <a:t>Wasser</a:t>
                      </a:r>
                      <a:endParaRPr sz="1600" b="1" dirty="0"/>
                    </a:p>
                  </a:txBody>
                  <a:tcPr marL="91450" marR="91450" marT="45725" marB="45725"/>
                </a:tc>
                <a:tc>
                  <a:txBody>
                    <a:bodyPr/>
                    <a:lstStyle/>
                    <a:p>
                      <a:pPr marL="0" lvl="0" indent="0" algn="ctr" rtl="0">
                        <a:spcBef>
                          <a:spcPts val="0"/>
                        </a:spcBef>
                        <a:spcAft>
                          <a:spcPts val="0"/>
                        </a:spcAft>
                        <a:buNone/>
                      </a:pPr>
                      <a:r>
                        <a:rPr lang="de-DE" sz="1600" dirty="0"/>
                        <a:t>6 l</a:t>
                      </a:r>
                      <a:endParaRPr sz="1600"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600" dirty="0"/>
                        <a:t>-</a:t>
                      </a:r>
                    </a:p>
                  </a:txBody>
                  <a:tcPr marL="91450" marR="91450" marT="45725" marB="45725"/>
                </a:tc>
                <a:tc>
                  <a:txBody>
                    <a:bodyPr/>
                    <a:lstStyle/>
                    <a:p>
                      <a:pPr marL="0" lvl="0" indent="0" algn="ctr" rtl="0">
                        <a:spcBef>
                          <a:spcPts val="0"/>
                        </a:spcBef>
                        <a:spcAft>
                          <a:spcPts val="0"/>
                        </a:spcAft>
                        <a:buNone/>
                      </a:pPr>
                      <a:r>
                        <a:rPr lang="de-DE" sz="1600" dirty="0"/>
                        <a:t>6 l</a:t>
                      </a:r>
                      <a:endParaRPr sz="16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de-DE" b="1" dirty="0"/>
                        <a:t>THG</a:t>
                      </a:r>
                      <a:endParaRPr b="1" dirty="0"/>
                    </a:p>
                  </a:txBody>
                  <a:tcPr marL="91450" marR="91450" marT="45725" marB="45725"/>
                </a:tc>
                <a:tc>
                  <a:txBody>
                    <a:bodyPr/>
                    <a:lstStyle/>
                    <a:p>
                      <a:pPr marL="0" lvl="0" indent="0" algn="ctr" rtl="0">
                        <a:spcBef>
                          <a:spcPts val="0"/>
                        </a:spcBef>
                        <a:spcAft>
                          <a:spcPts val="0"/>
                        </a:spcAft>
                        <a:buNone/>
                      </a:pPr>
                      <a:r>
                        <a:rPr lang="de-DE" dirty="0"/>
                        <a:t>2,9 kg CO2-Äq</a:t>
                      </a:r>
                      <a:endParaRPr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400" dirty="0"/>
                        <a:t>0,6 kg CO2-Äq</a:t>
                      </a:r>
                    </a:p>
                  </a:txBody>
                  <a:tcPr marL="91450" marR="91450" marT="45725" marB="45725"/>
                </a:tc>
                <a:tc>
                  <a:txBody>
                    <a:bodyPr/>
                    <a:lstStyle/>
                    <a:p>
                      <a:pPr marL="0" lvl="0" indent="0" algn="ctr" rtl="0">
                        <a:spcBef>
                          <a:spcPts val="0"/>
                        </a:spcBef>
                        <a:spcAft>
                          <a:spcPts val="0"/>
                        </a:spcAft>
                        <a:buNone/>
                      </a:pPr>
                      <a:r>
                        <a:rPr lang="de-DE" dirty="0"/>
                        <a:t>3,5 kg</a:t>
                      </a:r>
                      <a:endParaRPr dirty="0"/>
                    </a:p>
                  </a:txBody>
                  <a:tcPr marL="91450" marR="91450" marT="45725" marB="45725"/>
                </a:tc>
                <a:extLst>
                  <a:ext uri="{0D108BD9-81ED-4DB2-BD59-A6C34878D82A}">
                    <a16:rowId xmlns:a16="http://schemas.microsoft.com/office/drawing/2014/main" val="3090854233"/>
                  </a:ext>
                </a:extLst>
              </a:tr>
            </a:tbl>
          </a:graphicData>
        </a:graphic>
      </p:graphicFrame>
    </p:spTree>
    <p:extLst>
      <p:ext uri="{BB962C8B-B14F-4D97-AF65-F5344CB8AC3E}">
        <p14:creationId xmlns:p14="http://schemas.microsoft.com/office/powerpoint/2010/main" val="41180986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g125fcd04b9a_0_59"/>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p>
            <a:pPr lvl="0"/>
            <a:r>
              <a:rPr lang="de-DE" dirty="0"/>
              <a:t>THG-Bewertungen &amp; Wertschöpfungsketten:</a:t>
            </a:r>
            <a:br>
              <a:rPr lang="de-DE" dirty="0"/>
            </a:br>
            <a:r>
              <a:rPr lang="de-DE" dirty="0">
                <a:solidFill>
                  <a:schemeClr val="accent6">
                    <a:lumMod val="75000"/>
                  </a:schemeClr>
                </a:solidFill>
              </a:rPr>
              <a:t>Fahrradrahmen</a:t>
            </a:r>
            <a:r>
              <a:rPr lang="de-DE" dirty="0"/>
              <a:t> </a:t>
            </a:r>
            <a:r>
              <a:rPr lang="de-DE" dirty="0">
                <a:solidFill>
                  <a:schemeClr val="accent6">
                    <a:lumMod val="75000"/>
                  </a:schemeClr>
                </a:solidFill>
              </a:rPr>
              <a:t>- Ökonomische Aspekte</a:t>
            </a:r>
            <a:endParaRPr dirty="0">
              <a:solidFill>
                <a:schemeClr val="accent6">
                  <a:lumMod val="75000"/>
                </a:schemeClr>
              </a:solidFill>
            </a:endParaRPr>
          </a:p>
        </p:txBody>
      </p:sp>
      <p:sp>
        <p:nvSpPr>
          <p:cNvPr id="884" name="Google Shape;884;g125fcd04b9a_0_59"/>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0"/>
              </a:spcBef>
              <a:spcAft>
                <a:spcPts val="0"/>
              </a:spcAft>
              <a:buSzPts val="1100"/>
              <a:buNone/>
            </a:pPr>
            <a:r>
              <a:rPr lang="de-DE" dirty="0"/>
              <a:t>Quellen: UBA (2019) und GDA (2005)</a:t>
            </a:r>
            <a:endParaRPr dirty="0"/>
          </a:p>
        </p:txBody>
      </p:sp>
      <p:sp>
        <p:nvSpPr>
          <p:cNvPr id="885" name="Google Shape;885;g125fcd04b9a_0_59"/>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75</a:t>
            </a:fld>
            <a:endParaRPr dirty="0"/>
          </a:p>
        </p:txBody>
      </p:sp>
      <p:sp>
        <p:nvSpPr>
          <p:cNvPr id="886" name="Google Shape;886;g125fcd04b9a_0_59"/>
          <p:cNvSpPr txBox="1"/>
          <p:nvPr/>
        </p:nvSpPr>
        <p:spPr>
          <a:xfrm>
            <a:off x="91787" y="5867399"/>
            <a:ext cx="44838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1200" b="0" i="0" u="none" strike="noStrike" cap="none" dirty="0">
                <a:solidFill>
                  <a:srgbClr val="000000"/>
                </a:solidFill>
                <a:latin typeface="Arial"/>
                <a:ea typeface="Arial"/>
                <a:cs typeface="Arial"/>
                <a:sym typeface="Arial"/>
              </a:rPr>
              <a:t>* Für 1 t Aluminium werden 5,2 t Bauxit benötigt. </a:t>
            </a:r>
            <a:endParaRPr dirty="0"/>
          </a:p>
        </p:txBody>
      </p:sp>
      <p:graphicFrame>
        <p:nvGraphicFramePr>
          <p:cNvPr id="887" name="Google Shape;887;g125fcd04b9a_0_59"/>
          <p:cNvGraphicFramePr/>
          <p:nvPr>
            <p:extLst/>
          </p:nvPr>
        </p:nvGraphicFramePr>
        <p:xfrm>
          <a:off x="210766" y="1437984"/>
          <a:ext cx="8807650" cy="2095295"/>
        </p:xfrm>
        <a:graphic>
          <a:graphicData uri="http://schemas.openxmlformats.org/drawingml/2006/table">
            <a:tbl>
              <a:tblPr firstRow="1" bandRow="1">
                <a:tableStyleId>{10A1B5D5-9B99-4C35-A422-299274C87663}</a:tableStyleId>
              </a:tblPr>
              <a:tblGrid>
                <a:gridCol w="2332200">
                  <a:extLst>
                    <a:ext uri="{9D8B030D-6E8A-4147-A177-3AD203B41FA5}">
                      <a16:colId xmlns:a16="http://schemas.microsoft.com/office/drawing/2014/main" val="20000"/>
                    </a:ext>
                  </a:extLst>
                </a:gridCol>
                <a:gridCol w="1206250">
                  <a:extLst>
                    <a:ext uri="{9D8B030D-6E8A-4147-A177-3AD203B41FA5}">
                      <a16:colId xmlns:a16="http://schemas.microsoft.com/office/drawing/2014/main" val="20001"/>
                    </a:ext>
                  </a:extLst>
                </a:gridCol>
                <a:gridCol w="2128475">
                  <a:extLst>
                    <a:ext uri="{9D8B030D-6E8A-4147-A177-3AD203B41FA5}">
                      <a16:colId xmlns:a16="http://schemas.microsoft.com/office/drawing/2014/main" val="20002"/>
                    </a:ext>
                  </a:extLst>
                </a:gridCol>
                <a:gridCol w="1569250">
                  <a:extLst>
                    <a:ext uri="{9D8B030D-6E8A-4147-A177-3AD203B41FA5}">
                      <a16:colId xmlns:a16="http://schemas.microsoft.com/office/drawing/2014/main" val="20003"/>
                    </a:ext>
                  </a:extLst>
                </a:gridCol>
                <a:gridCol w="1571475">
                  <a:extLst>
                    <a:ext uri="{9D8B030D-6E8A-4147-A177-3AD203B41FA5}">
                      <a16:colId xmlns:a16="http://schemas.microsoft.com/office/drawing/2014/main" val="20004"/>
                    </a:ext>
                  </a:extLst>
                </a:gridCol>
              </a:tblGrid>
              <a:tr h="488675">
                <a:tc>
                  <a:txBody>
                    <a:bodyPr/>
                    <a:lstStyle/>
                    <a:p>
                      <a:pPr marL="0" marR="0" lvl="0" indent="0" algn="l" rtl="0">
                        <a:lnSpc>
                          <a:spcPct val="100000"/>
                        </a:lnSpc>
                        <a:spcBef>
                          <a:spcPts val="0"/>
                        </a:spcBef>
                        <a:spcAft>
                          <a:spcPts val="0"/>
                        </a:spcAft>
                        <a:buNone/>
                      </a:pPr>
                      <a:r>
                        <a:rPr lang="de-DE" sz="1400" u="none" strike="noStrike" cap="none" dirty="0"/>
                        <a:t>Produkt</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Kosten</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Benötigt  für einen </a:t>
                      </a:r>
                      <a:br>
                        <a:rPr lang="de-DE" sz="1400" u="none" strike="noStrike" cap="none" dirty="0"/>
                      </a:br>
                      <a:r>
                        <a:rPr lang="de-DE" sz="1400" u="none" strike="noStrike" cap="none" dirty="0"/>
                        <a:t>Fahrradrahmen</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Material</a:t>
                      </a:r>
                      <a:r>
                        <a:rPr lang="de-DE" dirty="0"/>
                        <a:t>k</a:t>
                      </a:r>
                      <a:r>
                        <a:rPr lang="de-DE" sz="1400" u="none" strike="noStrike" cap="none" dirty="0"/>
                        <a:t>osten</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Anteil der </a:t>
                      </a:r>
                      <a:br>
                        <a:rPr lang="de-DE" sz="1400" u="none" strike="noStrike" cap="none" dirty="0"/>
                      </a:br>
                      <a:r>
                        <a:rPr lang="de-DE" sz="1400" u="none" strike="noStrike" cap="none" dirty="0"/>
                        <a:t>Rohstoffkosten</a:t>
                      </a:r>
                      <a:endParaRPr sz="1400" b="1" u="none" strike="noStrike" cap="none" dirty="0">
                        <a:solidFill>
                          <a:schemeClr val="lt1"/>
                        </a:solidFill>
                      </a:endParaRPr>
                    </a:p>
                  </a:txBody>
                  <a:tcPr marL="91450" marR="91450" marT="45725" marB="45725"/>
                </a:tc>
                <a:extLst>
                  <a:ext uri="{0D108BD9-81ED-4DB2-BD59-A6C34878D82A}">
                    <a16:rowId xmlns:a16="http://schemas.microsoft.com/office/drawing/2014/main" val="10000"/>
                  </a:ext>
                </a:extLst>
              </a:tr>
              <a:tr h="311900">
                <a:tc>
                  <a:txBody>
                    <a:bodyPr/>
                    <a:lstStyle/>
                    <a:p>
                      <a:pPr marL="0" marR="0" lvl="0" indent="0" algn="l" rtl="0">
                        <a:lnSpc>
                          <a:spcPct val="100000"/>
                        </a:lnSpc>
                        <a:spcBef>
                          <a:spcPts val="0"/>
                        </a:spcBef>
                        <a:spcAft>
                          <a:spcPts val="0"/>
                        </a:spcAft>
                        <a:buNone/>
                      </a:pPr>
                      <a:r>
                        <a:rPr lang="de-DE" sz="1400" u="none" strike="noStrike" cap="none" dirty="0"/>
                        <a:t>Bauxit</a:t>
                      </a:r>
                      <a:endParaRPr sz="1400" b="1" u="none" strike="noStrike" cap="none"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60 €/t</a:t>
                      </a:r>
                      <a:endParaRPr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10,4 kg* Bauxit</a:t>
                      </a:r>
                      <a:endParaRPr dirty="0"/>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tc>
                <a:extLst>
                  <a:ext uri="{0D108BD9-81ED-4DB2-BD59-A6C34878D82A}">
                    <a16:rowId xmlns:a16="http://schemas.microsoft.com/office/drawing/2014/main" val="10001"/>
                  </a:ext>
                </a:extLst>
              </a:tr>
              <a:tr h="311900">
                <a:tc>
                  <a:txBody>
                    <a:bodyPr/>
                    <a:lstStyle/>
                    <a:p>
                      <a:pPr marL="0" marR="0" lvl="0" indent="0" algn="l" rtl="0">
                        <a:lnSpc>
                          <a:spcPct val="100000"/>
                        </a:lnSpc>
                        <a:spcBef>
                          <a:spcPts val="0"/>
                        </a:spcBef>
                        <a:spcAft>
                          <a:spcPts val="0"/>
                        </a:spcAft>
                        <a:buNone/>
                      </a:pPr>
                      <a:r>
                        <a:rPr lang="de-DE" sz="1400" u="none" strike="noStrike" cap="none" dirty="0"/>
                        <a:t>Rohaluminium</a:t>
                      </a:r>
                      <a:endParaRPr sz="1400" b="1" u="none" strike="noStrike" cap="none"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3.200 €/t</a:t>
                      </a:r>
                      <a:endParaRPr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2,0 kg Rohaluminium</a:t>
                      </a:r>
                      <a:endParaRPr dirty="0"/>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100%</a:t>
                      </a:r>
                      <a:endParaRPr dirty="0"/>
                    </a:p>
                  </a:txBody>
                  <a:tcPr marL="91450" marR="91450" marT="45725" marB="45725"/>
                </a:tc>
                <a:extLst>
                  <a:ext uri="{0D108BD9-81ED-4DB2-BD59-A6C34878D82A}">
                    <a16:rowId xmlns:a16="http://schemas.microsoft.com/office/drawing/2014/main" val="10002"/>
                  </a:ext>
                </a:extLst>
              </a:tr>
              <a:tr h="338075">
                <a:tc>
                  <a:txBody>
                    <a:bodyPr/>
                    <a:lstStyle/>
                    <a:p>
                      <a:pPr marL="0" marR="0" lvl="0" indent="0" algn="l" rtl="0">
                        <a:lnSpc>
                          <a:spcPct val="100000"/>
                        </a:lnSpc>
                        <a:spcBef>
                          <a:spcPts val="0"/>
                        </a:spcBef>
                        <a:spcAft>
                          <a:spcPts val="0"/>
                        </a:spcAft>
                        <a:buNone/>
                      </a:pPr>
                      <a:r>
                        <a:rPr lang="de-DE" sz="1400" u="none" strike="noStrike" cap="none" dirty="0"/>
                        <a:t>Aluminiumrohre</a:t>
                      </a:r>
                      <a:endParaRPr b="1"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10.000 €/t</a:t>
                      </a:r>
                      <a:endParaRPr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2,0 kg Aluminiumrohre</a:t>
                      </a:r>
                      <a:endParaRPr dirty="0"/>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extLst>
                  <a:ext uri="{0D108BD9-81ED-4DB2-BD59-A6C34878D82A}">
                    <a16:rowId xmlns:a16="http://schemas.microsoft.com/office/drawing/2014/main" val="10003"/>
                  </a:ext>
                </a:extLst>
              </a:tr>
              <a:tr h="615250">
                <a:tc>
                  <a:txBody>
                    <a:bodyPr/>
                    <a:lstStyle/>
                    <a:p>
                      <a:pPr marL="0" marR="0" lvl="0" indent="0" algn="l" rtl="0">
                        <a:lnSpc>
                          <a:spcPct val="100000"/>
                        </a:lnSpc>
                        <a:spcBef>
                          <a:spcPts val="0"/>
                        </a:spcBef>
                        <a:spcAft>
                          <a:spcPts val="0"/>
                        </a:spcAft>
                        <a:buClr>
                          <a:srgbClr val="000000"/>
                        </a:buClr>
                        <a:buSzPts val="1400"/>
                        <a:buFont typeface="Arial"/>
                        <a:buNone/>
                      </a:pPr>
                      <a:r>
                        <a:rPr lang="de-DE" dirty="0"/>
                        <a:t>Fertiger </a:t>
                      </a:r>
                      <a:r>
                        <a:rPr lang="de-DE" sz="1400" u="none" strike="noStrike" cap="none" dirty="0"/>
                        <a:t>Rahmen </a:t>
                      </a:r>
                      <a:r>
                        <a:rPr lang="de-DE" dirty="0"/>
                        <a:t>eines Herstellers (China) </a:t>
                      </a:r>
                      <a:endParaRPr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120 €</a:t>
                      </a:r>
                      <a:r>
                        <a:rPr lang="de-DE" dirty="0"/>
                        <a:t> je Rahmen</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1 Rahmen = </a:t>
                      </a:r>
                      <a:r>
                        <a:rPr lang="de-DE" sz="1400" u="none" strike="noStrike" cap="none" dirty="0"/>
                        <a:t>2,0 kg</a:t>
                      </a:r>
                      <a:endParaRPr dirty="0"/>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tc>
                  <a:txBody>
                    <a:bodyPr/>
                    <a:lstStyle/>
                    <a:p>
                      <a:pPr marL="0" lvl="0" indent="0" algn="l" rtl="0">
                        <a:spcBef>
                          <a:spcPts val="0"/>
                        </a:spcBef>
                        <a:spcAft>
                          <a:spcPts val="0"/>
                        </a:spcAft>
                        <a:buNone/>
                      </a:pPr>
                      <a:endParaRPr dirty="0"/>
                    </a:p>
                  </a:txBody>
                  <a:tcPr marL="91450" marR="91450" marT="45725" marB="45725"/>
                </a:tc>
                <a:extLst>
                  <a:ext uri="{0D108BD9-81ED-4DB2-BD59-A6C34878D82A}">
                    <a16:rowId xmlns:a16="http://schemas.microsoft.com/office/drawing/2014/main" val="10004"/>
                  </a:ext>
                </a:extLst>
              </a:tr>
            </a:tbl>
          </a:graphicData>
        </a:graphic>
      </p:graphicFrame>
      <p:sp>
        <p:nvSpPr>
          <p:cNvPr id="8" name="Abgerundetes Rechteck 7">
            <a:extLst>
              <a:ext uri="{FF2B5EF4-FFF2-40B4-BE49-F238E27FC236}">
                <a16:creationId xmlns:a16="http://schemas.microsoft.com/office/drawing/2014/main" id="{15762261-845C-7342-954D-E08B546106AC}"/>
              </a:ext>
            </a:extLst>
          </p:cNvPr>
          <p:cNvSpPr/>
          <p:nvPr/>
        </p:nvSpPr>
        <p:spPr>
          <a:xfrm>
            <a:off x="210766" y="3643642"/>
            <a:ext cx="3575968" cy="1317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2000" b="1" dirty="0"/>
              <a:t>Frage: Wie entwickelt sich der Warenpreis bezogen auf das enthaltende Aluminium? </a:t>
            </a:r>
          </a:p>
        </p:txBody>
      </p:sp>
    </p:spTree>
    <p:extLst>
      <p:ext uri="{BB962C8B-B14F-4D97-AF65-F5344CB8AC3E}">
        <p14:creationId xmlns:p14="http://schemas.microsoft.com/office/powerpoint/2010/main" val="39494693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Google Shape;894;g125fcd04b9a_0_50"/>
          <p:cNvSpPr txBox="1">
            <a:spLocks noGrp="1"/>
          </p:cNvSpPr>
          <p:nvPr>
            <p:ph type="title"/>
          </p:nvPr>
        </p:nvSpPr>
        <p:spPr>
          <a:xfrm>
            <a:off x="106375" y="132050"/>
            <a:ext cx="6093000" cy="1044000"/>
          </a:xfrm>
          <a:prstGeom prst="rect">
            <a:avLst/>
          </a:prstGeom>
          <a:noFill/>
          <a:ln>
            <a:noFill/>
          </a:ln>
        </p:spPr>
        <p:txBody>
          <a:bodyPr spcFirstLastPara="1" wrap="square" lIns="91425" tIns="91425" rIns="91425" bIns="91425" anchor="t" anchorCtr="0">
            <a:noAutofit/>
          </a:bodyPr>
          <a:lstStyle/>
          <a:p>
            <a:pPr lvl="0"/>
            <a:r>
              <a:rPr lang="de-DE" dirty="0"/>
              <a:t>THG-Bewertungen &amp; Wertschöpfungsketten:</a:t>
            </a:r>
            <a:br>
              <a:rPr lang="de-DE" dirty="0"/>
            </a:br>
            <a:r>
              <a:rPr lang="de-DE" dirty="0">
                <a:solidFill>
                  <a:schemeClr val="accent6">
                    <a:lumMod val="75000"/>
                  </a:schemeClr>
                </a:solidFill>
              </a:rPr>
              <a:t>Fahrradrahmen</a:t>
            </a:r>
            <a:r>
              <a:rPr lang="de-DE" dirty="0"/>
              <a:t> </a:t>
            </a:r>
            <a:r>
              <a:rPr lang="de-DE" dirty="0">
                <a:solidFill>
                  <a:schemeClr val="accent6">
                    <a:lumMod val="75000"/>
                  </a:schemeClr>
                </a:solidFill>
              </a:rPr>
              <a:t>- Ökonomische Aspekte</a:t>
            </a:r>
            <a:endParaRPr dirty="0">
              <a:solidFill>
                <a:schemeClr val="accent6">
                  <a:lumMod val="75000"/>
                </a:schemeClr>
              </a:solidFill>
            </a:endParaRPr>
          </a:p>
        </p:txBody>
      </p:sp>
      <p:sp>
        <p:nvSpPr>
          <p:cNvPr id="895" name="Google Shape;895;g125fcd04b9a_0_50"/>
          <p:cNvSpPr txBox="1">
            <a:spLocks noGrp="1"/>
          </p:cNvSpPr>
          <p:nvPr>
            <p:ph type="subTitle" idx="1"/>
          </p:nvPr>
        </p:nvSpPr>
        <p:spPr>
          <a:xfrm>
            <a:off x="3634025" y="6388025"/>
            <a:ext cx="4851000" cy="393600"/>
          </a:xfrm>
          <a:prstGeom prst="rect">
            <a:avLst/>
          </a:prstGeom>
          <a:noFill/>
          <a:ln>
            <a:noFill/>
          </a:ln>
        </p:spPr>
        <p:txBody>
          <a:bodyPr spcFirstLastPara="1" wrap="square" lIns="0" tIns="0" rIns="0" bIns="0" anchor="t" anchorCtr="0">
            <a:noAutofit/>
          </a:bodyPr>
          <a:lstStyle/>
          <a:p>
            <a:pPr marL="457200" lvl="0" indent="-381000" algn="l" rtl="0">
              <a:spcBef>
                <a:spcPts val="0"/>
              </a:spcBef>
              <a:spcAft>
                <a:spcPts val="0"/>
              </a:spcAft>
              <a:buSzPts val="1100"/>
              <a:buNone/>
            </a:pPr>
            <a:r>
              <a:rPr lang="de-DE" dirty="0"/>
              <a:t>Quellen: UBA (2019) und GDA (2005)</a:t>
            </a:r>
            <a:endParaRPr dirty="0"/>
          </a:p>
          <a:p>
            <a:pPr marL="457200" lvl="0" indent="-381000" algn="l" rtl="0">
              <a:lnSpc>
                <a:spcPct val="100000"/>
              </a:lnSpc>
              <a:spcBef>
                <a:spcPts val="0"/>
              </a:spcBef>
              <a:spcAft>
                <a:spcPts val="0"/>
              </a:spcAft>
              <a:buSzPts val="1100"/>
              <a:buNone/>
            </a:pPr>
            <a:endParaRPr dirty="0"/>
          </a:p>
        </p:txBody>
      </p:sp>
      <p:sp>
        <p:nvSpPr>
          <p:cNvPr id="896" name="Google Shape;896;g125fcd04b9a_0_50"/>
          <p:cNvSpPr txBox="1">
            <a:spLocks noGrp="1"/>
          </p:cNvSpPr>
          <p:nvPr>
            <p:ph type="sldNum" idx="12"/>
          </p:nvPr>
        </p:nvSpPr>
        <p:spPr>
          <a:xfrm>
            <a:off x="8485025" y="6415100"/>
            <a:ext cx="5334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
              <a:buNone/>
            </a:pPr>
            <a:fld id="{00000000-1234-1234-1234-123412341234}" type="slidenum">
              <a:rPr lang="de-DE"/>
              <a:t>76</a:t>
            </a:fld>
            <a:endParaRPr dirty="0"/>
          </a:p>
        </p:txBody>
      </p:sp>
      <p:graphicFrame>
        <p:nvGraphicFramePr>
          <p:cNvPr id="897" name="Google Shape;897;g125fcd04b9a_0_50"/>
          <p:cNvGraphicFramePr/>
          <p:nvPr>
            <p:extLst/>
          </p:nvPr>
        </p:nvGraphicFramePr>
        <p:xfrm>
          <a:off x="210766" y="1437984"/>
          <a:ext cx="8807650" cy="2095295"/>
        </p:xfrm>
        <a:graphic>
          <a:graphicData uri="http://schemas.openxmlformats.org/drawingml/2006/table">
            <a:tbl>
              <a:tblPr firstRow="1" bandRow="1">
                <a:tableStyleId>{10A1B5D5-9B99-4C35-A422-299274C87663}</a:tableStyleId>
              </a:tblPr>
              <a:tblGrid>
                <a:gridCol w="2332200">
                  <a:extLst>
                    <a:ext uri="{9D8B030D-6E8A-4147-A177-3AD203B41FA5}">
                      <a16:colId xmlns:a16="http://schemas.microsoft.com/office/drawing/2014/main" val="20000"/>
                    </a:ext>
                  </a:extLst>
                </a:gridCol>
                <a:gridCol w="1206250">
                  <a:extLst>
                    <a:ext uri="{9D8B030D-6E8A-4147-A177-3AD203B41FA5}">
                      <a16:colId xmlns:a16="http://schemas.microsoft.com/office/drawing/2014/main" val="20001"/>
                    </a:ext>
                  </a:extLst>
                </a:gridCol>
                <a:gridCol w="2128475">
                  <a:extLst>
                    <a:ext uri="{9D8B030D-6E8A-4147-A177-3AD203B41FA5}">
                      <a16:colId xmlns:a16="http://schemas.microsoft.com/office/drawing/2014/main" val="20002"/>
                    </a:ext>
                  </a:extLst>
                </a:gridCol>
                <a:gridCol w="1569250">
                  <a:extLst>
                    <a:ext uri="{9D8B030D-6E8A-4147-A177-3AD203B41FA5}">
                      <a16:colId xmlns:a16="http://schemas.microsoft.com/office/drawing/2014/main" val="20003"/>
                    </a:ext>
                  </a:extLst>
                </a:gridCol>
                <a:gridCol w="1571475">
                  <a:extLst>
                    <a:ext uri="{9D8B030D-6E8A-4147-A177-3AD203B41FA5}">
                      <a16:colId xmlns:a16="http://schemas.microsoft.com/office/drawing/2014/main" val="20004"/>
                    </a:ext>
                  </a:extLst>
                </a:gridCol>
              </a:tblGrid>
              <a:tr h="488675">
                <a:tc>
                  <a:txBody>
                    <a:bodyPr/>
                    <a:lstStyle/>
                    <a:p>
                      <a:pPr marL="0" marR="0" lvl="0" indent="0" algn="l" rtl="0">
                        <a:lnSpc>
                          <a:spcPct val="100000"/>
                        </a:lnSpc>
                        <a:spcBef>
                          <a:spcPts val="0"/>
                        </a:spcBef>
                        <a:spcAft>
                          <a:spcPts val="0"/>
                        </a:spcAft>
                        <a:buNone/>
                      </a:pPr>
                      <a:r>
                        <a:rPr lang="de-DE" sz="1400" u="none" strike="noStrike" cap="none" dirty="0"/>
                        <a:t>Produkt</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Kosten</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Benötigt  für einen </a:t>
                      </a:r>
                      <a:br>
                        <a:rPr lang="de-DE" sz="1400" u="none" strike="noStrike" cap="none" dirty="0"/>
                      </a:br>
                      <a:r>
                        <a:rPr lang="de-DE" sz="1400" u="none" strike="noStrike" cap="none" dirty="0"/>
                        <a:t>Fahrradrahmen</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Material</a:t>
                      </a:r>
                      <a:r>
                        <a:rPr lang="de-DE" dirty="0"/>
                        <a:t>k</a:t>
                      </a:r>
                      <a:r>
                        <a:rPr lang="de-DE" sz="1400" u="none" strike="noStrike" cap="none" dirty="0"/>
                        <a:t>osten</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Anteil der </a:t>
                      </a:r>
                      <a:br>
                        <a:rPr lang="de-DE" sz="1400" u="none" strike="noStrike" cap="none" dirty="0"/>
                      </a:br>
                      <a:r>
                        <a:rPr lang="de-DE" sz="1400" u="none" strike="noStrike" cap="none" dirty="0"/>
                        <a:t>Rohstoffkosten</a:t>
                      </a:r>
                      <a:endParaRPr sz="1400" b="1" u="none" strike="noStrike" cap="none" dirty="0">
                        <a:solidFill>
                          <a:schemeClr val="lt1"/>
                        </a:solidFill>
                      </a:endParaRPr>
                    </a:p>
                  </a:txBody>
                  <a:tcPr marL="91450" marR="91450" marT="45725" marB="45725"/>
                </a:tc>
                <a:extLst>
                  <a:ext uri="{0D108BD9-81ED-4DB2-BD59-A6C34878D82A}">
                    <a16:rowId xmlns:a16="http://schemas.microsoft.com/office/drawing/2014/main" val="10000"/>
                  </a:ext>
                </a:extLst>
              </a:tr>
              <a:tr h="311900">
                <a:tc>
                  <a:txBody>
                    <a:bodyPr/>
                    <a:lstStyle/>
                    <a:p>
                      <a:pPr marL="0" marR="0" lvl="0" indent="0" algn="l" rtl="0">
                        <a:lnSpc>
                          <a:spcPct val="100000"/>
                        </a:lnSpc>
                        <a:spcBef>
                          <a:spcPts val="0"/>
                        </a:spcBef>
                        <a:spcAft>
                          <a:spcPts val="0"/>
                        </a:spcAft>
                        <a:buNone/>
                      </a:pPr>
                      <a:r>
                        <a:rPr lang="de-DE" sz="1400" u="none" strike="noStrike" cap="none" dirty="0"/>
                        <a:t>Bauxit</a:t>
                      </a:r>
                      <a:endParaRPr sz="1400" b="1" u="none" strike="noStrike" cap="none"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60 €/t</a:t>
                      </a:r>
                      <a:endParaRPr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10,4 kg* Bauxit</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0,62 €</a:t>
                      </a:r>
                      <a:endParaRPr sz="14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100%</a:t>
                      </a:r>
                      <a:endParaRPr sz="1400" u="none" strike="noStrike" cap="none" dirty="0"/>
                    </a:p>
                  </a:txBody>
                  <a:tcPr marL="91450" marR="91450" marT="45725" marB="45725"/>
                </a:tc>
                <a:extLst>
                  <a:ext uri="{0D108BD9-81ED-4DB2-BD59-A6C34878D82A}">
                    <a16:rowId xmlns:a16="http://schemas.microsoft.com/office/drawing/2014/main" val="10001"/>
                  </a:ext>
                </a:extLst>
              </a:tr>
              <a:tr h="311900">
                <a:tc>
                  <a:txBody>
                    <a:bodyPr/>
                    <a:lstStyle/>
                    <a:p>
                      <a:pPr marL="0" marR="0" lvl="0" indent="0" algn="l" rtl="0">
                        <a:lnSpc>
                          <a:spcPct val="100000"/>
                        </a:lnSpc>
                        <a:spcBef>
                          <a:spcPts val="0"/>
                        </a:spcBef>
                        <a:spcAft>
                          <a:spcPts val="0"/>
                        </a:spcAft>
                        <a:buNone/>
                      </a:pPr>
                      <a:r>
                        <a:rPr lang="de-DE" sz="1400" u="none" strike="noStrike" cap="none" dirty="0"/>
                        <a:t>Rohaluminium</a:t>
                      </a:r>
                      <a:endParaRPr sz="1400" b="1" u="none" strike="noStrike" cap="none"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3.200 €/t</a:t>
                      </a:r>
                      <a:endParaRPr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2,0 kg Rohaluminium</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6,4 €</a:t>
                      </a:r>
                      <a:endParaRPr sz="14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100%</a:t>
                      </a:r>
                      <a:endParaRPr dirty="0"/>
                    </a:p>
                  </a:txBody>
                  <a:tcPr marL="91450" marR="91450" marT="45725" marB="45725"/>
                </a:tc>
                <a:extLst>
                  <a:ext uri="{0D108BD9-81ED-4DB2-BD59-A6C34878D82A}">
                    <a16:rowId xmlns:a16="http://schemas.microsoft.com/office/drawing/2014/main" val="10002"/>
                  </a:ext>
                </a:extLst>
              </a:tr>
              <a:tr h="338075">
                <a:tc>
                  <a:txBody>
                    <a:bodyPr/>
                    <a:lstStyle/>
                    <a:p>
                      <a:pPr marL="0" marR="0" lvl="0" indent="0" algn="l" rtl="0">
                        <a:lnSpc>
                          <a:spcPct val="100000"/>
                        </a:lnSpc>
                        <a:spcBef>
                          <a:spcPts val="0"/>
                        </a:spcBef>
                        <a:spcAft>
                          <a:spcPts val="0"/>
                        </a:spcAft>
                        <a:buNone/>
                      </a:pPr>
                      <a:r>
                        <a:rPr lang="de-DE" sz="1400" u="none" strike="noStrike" cap="none" dirty="0"/>
                        <a:t>Aluminiumrohre</a:t>
                      </a:r>
                      <a:endParaRPr b="1"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10.000 €/t</a:t>
                      </a:r>
                      <a:endParaRPr dirty="0"/>
                    </a:p>
                  </a:txBody>
                  <a:tcPr marL="91450" marR="91450" marT="45725" marB="45725"/>
                </a:tc>
                <a:tc>
                  <a:txBody>
                    <a:bodyPr/>
                    <a:lstStyle/>
                    <a:p>
                      <a:pPr marL="0" marR="0" lvl="0" indent="0" algn="ctr" rtl="0">
                        <a:lnSpc>
                          <a:spcPct val="100000"/>
                        </a:lnSpc>
                        <a:spcBef>
                          <a:spcPts val="0"/>
                        </a:spcBef>
                        <a:spcAft>
                          <a:spcPts val="0"/>
                        </a:spcAft>
                        <a:buNone/>
                      </a:pPr>
                      <a:r>
                        <a:rPr lang="de-DE" sz="1400" u="none" strike="noStrike" cap="none" dirty="0"/>
                        <a:t>2,0 kg Aluminiumrohre</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12 €</a:t>
                      </a:r>
                      <a:endParaRPr sz="14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6,4/12 = 53%</a:t>
                      </a:r>
                      <a:endParaRPr sz="1400" u="none" strike="noStrike" cap="none" dirty="0"/>
                    </a:p>
                  </a:txBody>
                  <a:tcPr marL="91450" marR="91450" marT="45725" marB="45725"/>
                </a:tc>
                <a:extLst>
                  <a:ext uri="{0D108BD9-81ED-4DB2-BD59-A6C34878D82A}">
                    <a16:rowId xmlns:a16="http://schemas.microsoft.com/office/drawing/2014/main" val="10003"/>
                  </a:ext>
                </a:extLst>
              </a:tr>
              <a:tr h="615250">
                <a:tc>
                  <a:txBody>
                    <a:bodyPr/>
                    <a:lstStyle/>
                    <a:p>
                      <a:pPr marL="0" marR="0" lvl="0" indent="0" algn="l" rtl="0">
                        <a:lnSpc>
                          <a:spcPct val="100000"/>
                        </a:lnSpc>
                        <a:spcBef>
                          <a:spcPts val="0"/>
                        </a:spcBef>
                        <a:spcAft>
                          <a:spcPts val="0"/>
                        </a:spcAft>
                        <a:buClr>
                          <a:srgbClr val="000000"/>
                        </a:buClr>
                        <a:buSzPts val="1400"/>
                        <a:buFont typeface="Arial"/>
                        <a:buNone/>
                      </a:pPr>
                      <a:r>
                        <a:rPr lang="de-DE" dirty="0"/>
                        <a:t>Fertiger </a:t>
                      </a:r>
                      <a:r>
                        <a:rPr lang="de-DE" sz="1400" u="none" strike="noStrike" cap="none" dirty="0"/>
                        <a:t>Rahmen </a:t>
                      </a:r>
                      <a:r>
                        <a:rPr lang="de-DE" dirty="0"/>
                        <a:t>eines Herstellers (China) </a:t>
                      </a:r>
                      <a:endParaRPr b="1"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sz="1400" u="none" strike="noStrike" cap="none" dirty="0"/>
                        <a:t>120 €</a:t>
                      </a:r>
                      <a:r>
                        <a:rPr lang="de-DE" dirty="0"/>
                        <a:t> je Rahmen</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1 Rahmen = </a:t>
                      </a:r>
                      <a:r>
                        <a:rPr lang="de-DE" sz="1400" u="none" strike="noStrike" cap="none" dirty="0"/>
                        <a:t>2,0 kg</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120 €</a:t>
                      </a:r>
                      <a:endParaRPr sz="14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de-DE" dirty="0"/>
                        <a:t>6,4/120 =0,53% </a:t>
                      </a:r>
                      <a:endParaRPr sz="1400" u="none" strike="noStrike" cap="none" dirty="0"/>
                    </a:p>
                  </a:txBody>
                  <a:tcPr marL="91450" marR="91450" marT="45725" marB="45725"/>
                </a:tc>
                <a:extLst>
                  <a:ext uri="{0D108BD9-81ED-4DB2-BD59-A6C34878D82A}">
                    <a16:rowId xmlns:a16="http://schemas.microsoft.com/office/drawing/2014/main" val="10004"/>
                  </a:ext>
                </a:extLst>
              </a:tr>
            </a:tbl>
          </a:graphicData>
        </a:graphic>
      </p:graphicFrame>
      <p:sp>
        <p:nvSpPr>
          <p:cNvPr id="7" name="Abgerundetes Rechteck 6">
            <a:extLst>
              <a:ext uri="{FF2B5EF4-FFF2-40B4-BE49-F238E27FC236}">
                <a16:creationId xmlns:a16="http://schemas.microsoft.com/office/drawing/2014/main" id="{6CF5E095-FB94-EE4A-ABF1-53346F1E5F45}"/>
              </a:ext>
            </a:extLst>
          </p:cNvPr>
          <p:cNvSpPr/>
          <p:nvPr/>
        </p:nvSpPr>
        <p:spPr>
          <a:xfrm>
            <a:off x="210766" y="3643641"/>
            <a:ext cx="2382309" cy="26070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600" b="1" dirty="0"/>
              <a:t>Antwort: Das Ursprungsmaterial Bauxit kostet weniger als 1 Euro – Durch Verarbeitung wird eine Wertschöpfung von 120 Euro erzeugt.</a:t>
            </a:r>
          </a:p>
        </p:txBody>
      </p:sp>
      <p:sp>
        <p:nvSpPr>
          <p:cNvPr id="8" name="Abgerundetes Rechteck 7">
            <a:extLst>
              <a:ext uri="{FF2B5EF4-FFF2-40B4-BE49-F238E27FC236}">
                <a16:creationId xmlns:a16="http://schemas.microsoft.com/office/drawing/2014/main" id="{31681794-956F-0E4B-A623-AFD0F85C21C8}"/>
              </a:ext>
            </a:extLst>
          </p:cNvPr>
          <p:cNvSpPr/>
          <p:nvPr/>
        </p:nvSpPr>
        <p:spPr>
          <a:xfrm>
            <a:off x="2770497" y="3643641"/>
            <a:ext cx="6247919" cy="26070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251999" rIns="0" bIns="0" rtlCol="0" anchor="ctr"/>
          <a:lstStyle/>
          <a:p>
            <a:pPr marL="76200" lvl="0">
              <a:spcBef>
                <a:spcPts val="360"/>
              </a:spcBef>
              <a:buSzPts val="2400"/>
            </a:pPr>
            <a:r>
              <a:rPr lang="de-DE" sz="1800" b="1" dirty="0">
                <a:solidFill>
                  <a:schemeClr val="bg1"/>
                </a:solidFill>
              </a:rPr>
              <a:t>Fragen: </a:t>
            </a:r>
          </a:p>
          <a:p>
            <a:pPr marL="457200" lvl="0" indent="-381000">
              <a:spcBef>
                <a:spcPts val="360"/>
              </a:spcBef>
              <a:buSzPts val="2400"/>
              <a:buFont typeface="Noto Sans Symbols"/>
              <a:buChar char="▪"/>
            </a:pPr>
            <a:r>
              <a:rPr lang="de-DE" sz="1800" dirty="0">
                <a:solidFill>
                  <a:schemeClr val="bg1"/>
                </a:solidFill>
                <a:latin typeface="Calibri"/>
                <a:ea typeface="Calibri"/>
                <a:cs typeface="Calibri"/>
                <a:sym typeface="Calibri"/>
              </a:rPr>
              <a:t>Welche Rolle spielt der Bauxitpreis beim Fahrradrahmen?</a:t>
            </a:r>
          </a:p>
          <a:p>
            <a:pPr marL="457200" lvl="0" indent="-381000">
              <a:spcBef>
                <a:spcPts val="360"/>
              </a:spcBef>
              <a:buSzPts val="2400"/>
              <a:buFont typeface="Noto Sans Symbols"/>
              <a:buChar char="▪"/>
            </a:pPr>
            <a:r>
              <a:rPr lang="de-DE" sz="1800" dirty="0">
                <a:solidFill>
                  <a:schemeClr val="bg1"/>
                </a:solidFill>
                <a:latin typeface="Calibri"/>
                <a:ea typeface="Calibri"/>
                <a:cs typeface="Calibri"/>
                <a:sym typeface="Calibri"/>
              </a:rPr>
              <a:t>Welche Kosten werden wesentlich von Arbeits- und welche von Energie- und Ressourcenkosten bestimmt?</a:t>
            </a:r>
          </a:p>
          <a:p>
            <a:pPr marL="457200" indent="-381000">
              <a:spcBef>
                <a:spcPts val="360"/>
              </a:spcBef>
              <a:buSzPts val="2400"/>
              <a:buFont typeface="Noto Sans Symbols"/>
              <a:buChar char="▪"/>
            </a:pPr>
            <a:r>
              <a:rPr lang="de-DE" sz="1800" dirty="0"/>
              <a:t>An welchen Stellen könnten die Kosten für die Nachhaltigkeit eine Rolle spielen?</a:t>
            </a:r>
            <a:endParaRPr lang="de-DE" sz="1800" dirty="0">
              <a:solidFill>
                <a:schemeClr val="bg1"/>
              </a:solidFill>
              <a:latin typeface="Calibri"/>
              <a:ea typeface="Calibri"/>
              <a:cs typeface="Calibri"/>
              <a:sym typeface="Calibri"/>
            </a:endParaRPr>
          </a:p>
          <a:p>
            <a:pPr marL="457200" lvl="0" indent="-381000">
              <a:spcBef>
                <a:spcPts val="360"/>
              </a:spcBef>
              <a:buSzPts val="2400"/>
              <a:buFont typeface="Noto Sans Symbols"/>
              <a:buChar char="▪"/>
            </a:pPr>
            <a:r>
              <a:rPr lang="de-DE" sz="1800" dirty="0">
                <a:solidFill>
                  <a:schemeClr val="bg1"/>
                </a:solidFill>
                <a:latin typeface="Calibri"/>
                <a:ea typeface="Calibri"/>
                <a:cs typeface="Calibri"/>
                <a:sym typeface="Calibri"/>
              </a:rPr>
              <a:t>Was hilft Ressourcenschutz und Nachhaltigkeit neben einem möglichst hohen Anteil an Recycling-Aluminium?  </a:t>
            </a:r>
          </a:p>
          <a:p>
            <a:pPr marL="0" indent="0" algn="ctr">
              <a:buNone/>
            </a:pPr>
            <a:endParaRPr lang="de-DE" sz="1800" b="1" dirty="0">
              <a:solidFill>
                <a:schemeClr val="bg1"/>
              </a:solidFill>
            </a:endParaRPr>
          </a:p>
        </p:txBody>
      </p:sp>
    </p:spTree>
    <p:extLst>
      <p:ext uri="{BB962C8B-B14F-4D97-AF65-F5344CB8AC3E}">
        <p14:creationId xmlns:p14="http://schemas.microsoft.com/office/powerpoint/2010/main" val="29102753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BA580D-9C29-045F-EBFF-24927EDCB215}"/>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Fahrradrahmen</a:t>
            </a:r>
            <a:r>
              <a:rPr lang="de-DE" dirty="0"/>
              <a:t> </a:t>
            </a:r>
            <a:r>
              <a:rPr lang="de-DE" dirty="0">
                <a:solidFill>
                  <a:schemeClr val="accent6">
                    <a:lumMod val="75000"/>
                  </a:schemeClr>
                </a:solidFill>
              </a:rPr>
              <a:t>- Ökonomische Aspekte</a:t>
            </a:r>
          </a:p>
        </p:txBody>
      </p:sp>
      <p:sp>
        <p:nvSpPr>
          <p:cNvPr id="5" name="Foliennummernplatzhalter 4">
            <a:extLst>
              <a:ext uri="{FF2B5EF4-FFF2-40B4-BE49-F238E27FC236}">
                <a16:creationId xmlns:a16="http://schemas.microsoft.com/office/drawing/2014/main" id="{254DE3D5-7BF7-470D-DC7C-5E6AFBA7D8A7}"/>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77</a:t>
            </a:fld>
            <a:endParaRPr lang="de-DE" dirty="0"/>
          </a:p>
        </p:txBody>
      </p:sp>
      <p:sp>
        <p:nvSpPr>
          <p:cNvPr id="4" name="Textplatzhalter 3">
            <a:extLst>
              <a:ext uri="{FF2B5EF4-FFF2-40B4-BE49-F238E27FC236}">
                <a16:creationId xmlns:a16="http://schemas.microsoft.com/office/drawing/2014/main" id="{BC4F6C9F-F646-4869-44DD-4F6246CBB9E6}"/>
              </a:ext>
            </a:extLst>
          </p:cNvPr>
          <p:cNvSpPr>
            <a:spLocks noGrp="1"/>
          </p:cNvSpPr>
          <p:nvPr>
            <p:ph type="body" idx="2"/>
          </p:nvPr>
        </p:nvSpPr>
        <p:spPr>
          <a:xfrm>
            <a:off x="106374" y="1259999"/>
            <a:ext cx="9037625" cy="2638901"/>
          </a:xfrm>
        </p:spPr>
        <p:txBody>
          <a:bodyPr/>
          <a:lstStyle/>
          <a:p>
            <a:r>
              <a:rPr lang="de-DE" dirty="0"/>
              <a:t>Die Materialkosten bestimmen zum Teil die Kosten eines Produktes</a:t>
            </a:r>
          </a:p>
          <a:p>
            <a:r>
              <a:rPr lang="de-DE" dirty="0"/>
              <a:t>Wichtig ist vor allem die Verarbeitbarkeit</a:t>
            </a:r>
          </a:p>
          <a:p>
            <a:r>
              <a:rPr lang="de-DE" dirty="0"/>
              <a:t>Stahl ist das preiswerteste Material</a:t>
            </a:r>
          </a:p>
          <a:p>
            <a:r>
              <a:rPr lang="de-DE" dirty="0"/>
              <a:t>Carbon ist nur sehr aufwändig herzustellen, deshalb hat es mit Abstand den höchsten Preis</a:t>
            </a:r>
          </a:p>
        </p:txBody>
      </p:sp>
      <p:sp>
        <p:nvSpPr>
          <p:cNvPr id="7" name="Untertitel 6">
            <a:extLst>
              <a:ext uri="{FF2B5EF4-FFF2-40B4-BE49-F238E27FC236}">
                <a16:creationId xmlns:a16="http://schemas.microsoft.com/office/drawing/2014/main" id="{D6A1C63A-D271-42FD-8717-DE8DCE58CB93}"/>
              </a:ext>
            </a:extLst>
          </p:cNvPr>
          <p:cNvSpPr>
            <a:spLocks noGrp="1"/>
          </p:cNvSpPr>
          <p:nvPr>
            <p:ph type="subTitle" idx="1"/>
          </p:nvPr>
        </p:nvSpPr>
        <p:spPr/>
        <p:txBody>
          <a:bodyPr/>
          <a:lstStyle/>
          <a:p>
            <a:endParaRPr lang="de-DE" dirty="0"/>
          </a:p>
        </p:txBody>
      </p:sp>
      <p:graphicFrame>
        <p:nvGraphicFramePr>
          <p:cNvPr id="6" name="Tabelle 6">
            <a:extLst>
              <a:ext uri="{FF2B5EF4-FFF2-40B4-BE49-F238E27FC236}">
                <a16:creationId xmlns:a16="http://schemas.microsoft.com/office/drawing/2014/main" id="{81E16A39-39C1-8E67-EF2C-E50776DFA825}"/>
              </a:ext>
            </a:extLst>
          </p:cNvPr>
          <p:cNvGraphicFramePr>
            <a:graphicFrameLocks noGrp="1"/>
          </p:cNvGraphicFramePr>
          <p:nvPr>
            <p:extLst>
              <p:ext uri="{D42A27DB-BD31-4B8C-83A1-F6EECF244321}">
                <p14:modId xmlns:p14="http://schemas.microsoft.com/office/powerpoint/2010/main" val="1075826528"/>
              </p:ext>
            </p:extLst>
          </p:nvPr>
        </p:nvGraphicFramePr>
        <p:xfrm>
          <a:off x="326236" y="3898900"/>
          <a:ext cx="8512964" cy="1752599"/>
        </p:xfrm>
        <a:graphic>
          <a:graphicData uri="http://schemas.openxmlformats.org/drawingml/2006/table">
            <a:tbl>
              <a:tblPr firstRow="1" bandRow="1">
                <a:tableStyleId>{10A1B5D5-9B99-4C35-A422-299274C87663}</a:tableStyleId>
              </a:tblPr>
              <a:tblGrid>
                <a:gridCol w="1730008">
                  <a:extLst>
                    <a:ext uri="{9D8B030D-6E8A-4147-A177-3AD203B41FA5}">
                      <a16:colId xmlns:a16="http://schemas.microsoft.com/office/drawing/2014/main" val="222897720"/>
                    </a:ext>
                  </a:extLst>
                </a:gridCol>
                <a:gridCol w="1319498">
                  <a:extLst>
                    <a:ext uri="{9D8B030D-6E8A-4147-A177-3AD203B41FA5}">
                      <a16:colId xmlns:a16="http://schemas.microsoft.com/office/drawing/2014/main" val="3794239140"/>
                    </a:ext>
                  </a:extLst>
                </a:gridCol>
                <a:gridCol w="1755058">
                  <a:extLst>
                    <a:ext uri="{9D8B030D-6E8A-4147-A177-3AD203B41FA5}">
                      <a16:colId xmlns:a16="http://schemas.microsoft.com/office/drawing/2014/main" val="3347892969"/>
                    </a:ext>
                  </a:extLst>
                </a:gridCol>
                <a:gridCol w="2514600">
                  <a:extLst>
                    <a:ext uri="{9D8B030D-6E8A-4147-A177-3AD203B41FA5}">
                      <a16:colId xmlns:a16="http://schemas.microsoft.com/office/drawing/2014/main" val="591979355"/>
                    </a:ext>
                  </a:extLst>
                </a:gridCol>
                <a:gridCol w="1193800">
                  <a:extLst>
                    <a:ext uri="{9D8B030D-6E8A-4147-A177-3AD203B41FA5}">
                      <a16:colId xmlns:a16="http://schemas.microsoft.com/office/drawing/2014/main" val="947938253"/>
                    </a:ext>
                  </a:extLst>
                </a:gridCol>
              </a:tblGrid>
              <a:tr h="370840">
                <a:tc>
                  <a:txBody>
                    <a:bodyPr/>
                    <a:lstStyle/>
                    <a:p>
                      <a:pPr algn="ctr"/>
                      <a:r>
                        <a:rPr lang="de-DE" sz="1800" dirty="0"/>
                        <a:t>Werkstoff</a:t>
                      </a:r>
                    </a:p>
                  </a:txBody>
                  <a:tcPr/>
                </a:tc>
                <a:tc>
                  <a:txBody>
                    <a:bodyPr/>
                    <a:lstStyle/>
                    <a:p>
                      <a:pPr lvl="0" algn="ctr">
                        <a:buNone/>
                      </a:pPr>
                      <a:r>
                        <a:rPr lang="de-DE" sz="1800" dirty="0"/>
                        <a:t>Preis [$/kg]</a:t>
                      </a:r>
                    </a:p>
                  </a:txBody>
                  <a:tcPr/>
                </a:tc>
                <a:tc>
                  <a:txBody>
                    <a:bodyPr/>
                    <a:lstStyle/>
                    <a:p>
                      <a:pPr lvl="0" algn="ctr">
                        <a:buNone/>
                      </a:pPr>
                      <a:r>
                        <a:rPr lang="de-DE" sz="1800" dirty="0"/>
                        <a:t>Gewicht eines Rahmens [kg]</a:t>
                      </a:r>
                    </a:p>
                  </a:txBody>
                  <a:tcPr/>
                </a:tc>
                <a:tc>
                  <a:txBody>
                    <a:bodyPr/>
                    <a:lstStyle/>
                    <a:p>
                      <a:pPr lvl="0" algn="ctr">
                        <a:buNone/>
                      </a:pPr>
                      <a:r>
                        <a:rPr lang="de-DE" sz="1800" dirty="0"/>
                        <a:t>Rohmaterialkosten des Rahmens [$]</a:t>
                      </a:r>
                    </a:p>
                  </a:txBody>
                  <a:tcPr/>
                </a:tc>
                <a:tc>
                  <a:txBody>
                    <a:bodyPr/>
                    <a:lstStyle/>
                    <a:p>
                      <a:pPr algn="ctr"/>
                      <a:r>
                        <a:rPr lang="de-DE" sz="1800" dirty="0"/>
                        <a:t>Preis [%]</a:t>
                      </a:r>
                    </a:p>
                  </a:txBody>
                  <a:tcPr/>
                </a:tc>
                <a:extLst>
                  <a:ext uri="{0D108BD9-81ED-4DB2-BD59-A6C34878D82A}">
                    <a16:rowId xmlns:a16="http://schemas.microsoft.com/office/drawing/2014/main" val="1566371435"/>
                  </a:ext>
                </a:extLst>
              </a:tr>
              <a:tr h="370840">
                <a:tc>
                  <a:txBody>
                    <a:bodyPr/>
                    <a:lstStyle/>
                    <a:p>
                      <a:r>
                        <a:rPr lang="de-DE" sz="1800" dirty="0"/>
                        <a:t>Aluminium</a:t>
                      </a:r>
                    </a:p>
                  </a:txBody>
                  <a:tcPr/>
                </a:tc>
                <a:tc>
                  <a:txBody>
                    <a:bodyPr/>
                    <a:lstStyle/>
                    <a:p>
                      <a:pPr lvl="0" algn="ctr">
                        <a:buNone/>
                      </a:pPr>
                      <a:r>
                        <a:rPr lang="de-DE" sz="1800" dirty="0"/>
                        <a:t>1,27</a:t>
                      </a:r>
                    </a:p>
                  </a:txBody>
                  <a:tcPr/>
                </a:tc>
                <a:tc>
                  <a:txBody>
                    <a:bodyPr/>
                    <a:lstStyle/>
                    <a:p>
                      <a:pPr lvl="0" algn="ctr">
                        <a:buNone/>
                      </a:pPr>
                      <a:r>
                        <a:rPr lang="de-DE" sz="1800" dirty="0"/>
                        <a:t>2</a:t>
                      </a:r>
                    </a:p>
                  </a:txBody>
                  <a:tcPr/>
                </a:tc>
                <a:tc>
                  <a:txBody>
                    <a:bodyPr/>
                    <a:lstStyle/>
                    <a:p>
                      <a:pPr lvl="0" algn="ctr">
                        <a:buNone/>
                      </a:pPr>
                      <a:r>
                        <a:rPr lang="de-DE" sz="1800" dirty="0"/>
                        <a:t>2,54</a:t>
                      </a:r>
                    </a:p>
                  </a:txBody>
                  <a:tcPr/>
                </a:tc>
                <a:tc>
                  <a:txBody>
                    <a:bodyPr/>
                    <a:lstStyle/>
                    <a:p>
                      <a:pPr algn="ctr"/>
                      <a:r>
                        <a:rPr lang="de-DE" sz="1800" dirty="0"/>
                        <a:t>130</a:t>
                      </a:r>
                    </a:p>
                  </a:txBody>
                  <a:tcPr/>
                </a:tc>
                <a:extLst>
                  <a:ext uri="{0D108BD9-81ED-4DB2-BD59-A6C34878D82A}">
                    <a16:rowId xmlns:a16="http://schemas.microsoft.com/office/drawing/2014/main" val="1027868032"/>
                  </a:ext>
                </a:extLst>
              </a:tr>
              <a:tr h="370840">
                <a:tc>
                  <a:txBody>
                    <a:bodyPr/>
                    <a:lstStyle/>
                    <a:p>
                      <a:r>
                        <a:rPr lang="de-DE" sz="1800" dirty="0"/>
                        <a:t>CFK</a:t>
                      </a:r>
                    </a:p>
                  </a:txBody>
                  <a:tcPr/>
                </a:tc>
                <a:tc>
                  <a:txBody>
                    <a:bodyPr/>
                    <a:lstStyle/>
                    <a:p>
                      <a:pPr lvl="0" algn="ctr">
                        <a:buNone/>
                      </a:pPr>
                      <a:r>
                        <a:rPr lang="de-DE" sz="1800" dirty="0"/>
                        <a:t>5,56</a:t>
                      </a:r>
                    </a:p>
                  </a:txBody>
                  <a:tcPr/>
                </a:tc>
                <a:tc>
                  <a:txBody>
                    <a:bodyPr/>
                    <a:lstStyle/>
                    <a:p>
                      <a:pPr lvl="0" algn="ctr">
                        <a:buNone/>
                      </a:pPr>
                      <a:r>
                        <a:rPr lang="de-DE" sz="1800" dirty="0"/>
                        <a:t>1,4</a:t>
                      </a:r>
                    </a:p>
                  </a:txBody>
                  <a:tcPr/>
                </a:tc>
                <a:tc>
                  <a:txBody>
                    <a:bodyPr/>
                    <a:lstStyle/>
                    <a:p>
                      <a:pPr lvl="0" algn="ctr">
                        <a:buNone/>
                      </a:pPr>
                      <a:r>
                        <a:rPr lang="de-DE" sz="1800" dirty="0"/>
                        <a:t>7,78</a:t>
                      </a:r>
                    </a:p>
                  </a:txBody>
                  <a:tcPr/>
                </a:tc>
                <a:tc>
                  <a:txBody>
                    <a:bodyPr/>
                    <a:lstStyle/>
                    <a:p>
                      <a:pPr algn="ctr"/>
                      <a:r>
                        <a:rPr lang="de-DE" sz="1800" dirty="0"/>
                        <a:t>570</a:t>
                      </a:r>
                    </a:p>
                  </a:txBody>
                  <a:tcPr/>
                </a:tc>
                <a:extLst>
                  <a:ext uri="{0D108BD9-81ED-4DB2-BD59-A6C34878D82A}">
                    <a16:rowId xmlns:a16="http://schemas.microsoft.com/office/drawing/2014/main" val="1319566326"/>
                  </a:ext>
                </a:extLst>
              </a:tr>
              <a:tr h="370839">
                <a:tc>
                  <a:txBody>
                    <a:bodyPr/>
                    <a:lstStyle/>
                    <a:p>
                      <a:pPr lvl="0">
                        <a:buNone/>
                      </a:pPr>
                      <a:r>
                        <a:rPr lang="de-DE" sz="1800" dirty="0"/>
                        <a:t>Stahl</a:t>
                      </a:r>
                    </a:p>
                  </a:txBody>
                  <a:tcPr/>
                </a:tc>
                <a:tc>
                  <a:txBody>
                    <a:bodyPr/>
                    <a:lstStyle/>
                    <a:p>
                      <a:pPr lvl="0" algn="ctr">
                        <a:buNone/>
                      </a:pPr>
                      <a:r>
                        <a:rPr lang="de-DE" sz="1800" dirty="0"/>
                        <a:t>0,98</a:t>
                      </a:r>
                    </a:p>
                  </a:txBody>
                  <a:tcPr/>
                </a:tc>
                <a:tc>
                  <a:txBody>
                    <a:bodyPr/>
                    <a:lstStyle/>
                    <a:p>
                      <a:pPr lvl="0" algn="ctr">
                        <a:buNone/>
                      </a:pPr>
                      <a:r>
                        <a:rPr lang="de-DE" sz="1800" dirty="0"/>
                        <a:t>2,5</a:t>
                      </a:r>
                    </a:p>
                  </a:txBody>
                  <a:tcPr/>
                </a:tc>
                <a:tc>
                  <a:txBody>
                    <a:bodyPr/>
                    <a:lstStyle/>
                    <a:p>
                      <a:pPr lvl="0" algn="ctr">
                        <a:buNone/>
                      </a:pPr>
                      <a:r>
                        <a:rPr lang="de-DE" sz="1800" dirty="0"/>
                        <a:t>2,44</a:t>
                      </a:r>
                    </a:p>
                  </a:txBody>
                  <a:tcPr/>
                </a:tc>
                <a:tc>
                  <a:txBody>
                    <a:bodyPr/>
                    <a:lstStyle/>
                    <a:p>
                      <a:pPr lvl="0" algn="ctr">
                        <a:buNone/>
                      </a:pPr>
                      <a:r>
                        <a:rPr lang="de-DE" sz="1800" dirty="0"/>
                        <a:t>100</a:t>
                      </a:r>
                    </a:p>
                  </a:txBody>
                  <a:tcPr/>
                </a:tc>
                <a:extLst>
                  <a:ext uri="{0D108BD9-81ED-4DB2-BD59-A6C34878D82A}">
                    <a16:rowId xmlns:a16="http://schemas.microsoft.com/office/drawing/2014/main" val="2488202011"/>
                  </a:ext>
                </a:extLst>
              </a:tr>
            </a:tbl>
          </a:graphicData>
        </a:graphic>
      </p:graphicFrame>
    </p:spTree>
    <p:extLst>
      <p:ext uri="{BB962C8B-B14F-4D97-AF65-F5344CB8AC3E}">
        <p14:creationId xmlns:p14="http://schemas.microsoft.com/office/powerpoint/2010/main" val="4964910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BA580D-9C29-045F-EBFF-24927EDCB215}"/>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Fahrradrahmen</a:t>
            </a:r>
            <a:r>
              <a:rPr lang="de-DE" dirty="0"/>
              <a:t> </a:t>
            </a:r>
            <a:r>
              <a:rPr lang="de-DE" dirty="0">
                <a:solidFill>
                  <a:schemeClr val="accent6">
                    <a:lumMod val="75000"/>
                  </a:schemeClr>
                </a:solidFill>
              </a:rPr>
              <a:t>- Ökonomische Aspekte</a:t>
            </a:r>
          </a:p>
        </p:txBody>
      </p:sp>
      <p:sp>
        <p:nvSpPr>
          <p:cNvPr id="5" name="Foliennummernplatzhalter 4">
            <a:extLst>
              <a:ext uri="{FF2B5EF4-FFF2-40B4-BE49-F238E27FC236}">
                <a16:creationId xmlns:a16="http://schemas.microsoft.com/office/drawing/2014/main" id="{254DE3D5-7BF7-470D-DC7C-5E6AFBA7D8A7}"/>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78</a:t>
            </a:fld>
            <a:endParaRPr lang="de-DE" dirty="0"/>
          </a:p>
        </p:txBody>
      </p:sp>
      <p:sp>
        <p:nvSpPr>
          <p:cNvPr id="4" name="Textplatzhalter 3">
            <a:extLst>
              <a:ext uri="{FF2B5EF4-FFF2-40B4-BE49-F238E27FC236}">
                <a16:creationId xmlns:a16="http://schemas.microsoft.com/office/drawing/2014/main" id="{BC4F6C9F-F646-4869-44DD-4F6246CBB9E6}"/>
              </a:ext>
            </a:extLst>
          </p:cNvPr>
          <p:cNvSpPr>
            <a:spLocks noGrp="1"/>
          </p:cNvSpPr>
          <p:nvPr>
            <p:ph type="body" idx="2"/>
          </p:nvPr>
        </p:nvSpPr>
        <p:spPr>
          <a:xfrm>
            <a:off x="106374" y="1259999"/>
            <a:ext cx="9037625" cy="2638901"/>
          </a:xfrm>
        </p:spPr>
        <p:txBody>
          <a:bodyPr/>
          <a:lstStyle/>
          <a:p>
            <a:pPr>
              <a:spcBef>
                <a:spcPts val="0"/>
              </a:spcBef>
            </a:pPr>
            <a:r>
              <a:rPr lang="de-DE" dirty="0"/>
              <a:t>Die Materialkosten sind der kleinste Teil des Verkaufspreises</a:t>
            </a:r>
          </a:p>
          <a:p>
            <a:pPr>
              <a:spcBef>
                <a:spcPts val="0"/>
              </a:spcBef>
            </a:pPr>
            <a:r>
              <a:rPr lang="de-DE" dirty="0"/>
              <a:t>Fahrräder mit Stahlrahmen kosten weniger als 1.000 Euro, nur 20% der Angebote bei idealo.de kosten mehr als 360 Euro</a:t>
            </a:r>
          </a:p>
          <a:p>
            <a:pPr>
              <a:spcBef>
                <a:spcPts val="0"/>
              </a:spcBef>
            </a:pPr>
            <a:r>
              <a:rPr lang="de-DE" dirty="0"/>
              <a:t>Aluminium-Fahrräder werden in allen Preisklassen angeboten</a:t>
            </a:r>
          </a:p>
          <a:p>
            <a:pPr>
              <a:spcBef>
                <a:spcPts val="0"/>
              </a:spcBef>
            </a:pPr>
            <a:r>
              <a:rPr lang="de-DE" dirty="0"/>
              <a:t>Obwohl die Materialkosten von Carbon-Rahmen </a:t>
            </a:r>
          </a:p>
        </p:txBody>
      </p:sp>
      <p:sp>
        <p:nvSpPr>
          <p:cNvPr id="7" name="Untertitel 6">
            <a:extLst>
              <a:ext uri="{FF2B5EF4-FFF2-40B4-BE49-F238E27FC236}">
                <a16:creationId xmlns:a16="http://schemas.microsoft.com/office/drawing/2014/main" id="{D6A1C63A-D271-42FD-8717-DE8DCE58CB93}"/>
              </a:ext>
            </a:extLst>
          </p:cNvPr>
          <p:cNvSpPr>
            <a:spLocks noGrp="1"/>
          </p:cNvSpPr>
          <p:nvPr>
            <p:ph type="subTitle" idx="1"/>
          </p:nvPr>
        </p:nvSpPr>
        <p:spPr/>
        <p:txBody>
          <a:bodyPr/>
          <a:lstStyle/>
          <a:p>
            <a:endParaRPr lang="de-DE" dirty="0"/>
          </a:p>
        </p:txBody>
      </p:sp>
      <p:graphicFrame>
        <p:nvGraphicFramePr>
          <p:cNvPr id="6" name="Tabelle 6">
            <a:extLst>
              <a:ext uri="{FF2B5EF4-FFF2-40B4-BE49-F238E27FC236}">
                <a16:creationId xmlns:a16="http://schemas.microsoft.com/office/drawing/2014/main" id="{81E16A39-39C1-8E67-EF2C-E50776DFA825}"/>
              </a:ext>
            </a:extLst>
          </p:cNvPr>
          <p:cNvGraphicFramePr>
            <a:graphicFrameLocks noGrp="1"/>
          </p:cNvGraphicFramePr>
          <p:nvPr>
            <p:extLst>
              <p:ext uri="{D42A27DB-BD31-4B8C-83A1-F6EECF244321}">
                <p14:modId xmlns:p14="http://schemas.microsoft.com/office/powerpoint/2010/main" val="2506503072"/>
              </p:ext>
            </p:extLst>
          </p:nvPr>
        </p:nvGraphicFramePr>
        <p:xfrm>
          <a:off x="271068" y="3314700"/>
          <a:ext cx="8601864" cy="2865116"/>
        </p:xfrm>
        <a:graphic>
          <a:graphicData uri="http://schemas.openxmlformats.org/drawingml/2006/table">
            <a:tbl>
              <a:tblPr firstRow="1" bandRow="1">
                <a:tableStyleId>{10A1B5D5-9B99-4C35-A422-299274C87663}</a:tableStyleId>
              </a:tblPr>
              <a:tblGrid>
                <a:gridCol w="2226464">
                  <a:extLst>
                    <a:ext uri="{9D8B030D-6E8A-4147-A177-3AD203B41FA5}">
                      <a16:colId xmlns:a16="http://schemas.microsoft.com/office/drawing/2014/main" val="222897720"/>
                    </a:ext>
                  </a:extLst>
                </a:gridCol>
                <a:gridCol w="1866900">
                  <a:extLst>
                    <a:ext uri="{9D8B030D-6E8A-4147-A177-3AD203B41FA5}">
                      <a16:colId xmlns:a16="http://schemas.microsoft.com/office/drawing/2014/main" val="3794239140"/>
                    </a:ext>
                  </a:extLst>
                </a:gridCol>
                <a:gridCol w="2400300">
                  <a:extLst>
                    <a:ext uri="{9D8B030D-6E8A-4147-A177-3AD203B41FA5}">
                      <a16:colId xmlns:a16="http://schemas.microsoft.com/office/drawing/2014/main" val="3347892969"/>
                    </a:ext>
                  </a:extLst>
                </a:gridCol>
                <a:gridCol w="2108200">
                  <a:extLst>
                    <a:ext uri="{9D8B030D-6E8A-4147-A177-3AD203B41FA5}">
                      <a16:colId xmlns:a16="http://schemas.microsoft.com/office/drawing/2014/main" val="591979355"/>
                    </a:ext>
                  </a:extLst>
                </a:gridCol>
              </a:tblGrid>
              <a:tr h="370840">
                <a:tc>
                  <a:txBody>
                    <a:bodyPr/>
                    <a:lstStyle/>
                    <a:p>
                      <a:pPr algn="ctr"/>
                      <a:r>
                        <a:rPr lang="de-DE" sz="1800" dirty="0"/>
                        <a:t>Werkstoff</a:t>
                      </a:r>
                    </a:p>
                  </a:txBody>
                  <a:tcPr/>
                </a:tc>
                <a:tc>
                  <a:txBody>
                    <a:bodyPr/>
                    <a:lstStyle/>
                    <a:p>
                      <a:pPr lvl="0" algn="ctr">
                        <a:buNone/>
                      </a:pPr>
                      <a:r>
                        <a:rPr lang="de-DE" sz="1800" dirty="0"/>
                        <a:t>Fahrräder mit Stahlrahmen</a:t>
                      </a:r>
                    </a:p>
                  </a:txBody>
                  <a:tcPr/>
                </a:tc>
                <a:tc>
                  <a:txBody>
                    <a:bodyPr/>
                    <a:lstStyle/>
                    <a:p>
                      <a:pPr lvl="0" algn="ctr">
                        <a:buNone/>
                      </a:pPr>
                      <a:r>
                        <a:rPr lang="de-DE" sz="1800" dirty="0"/>
                        <a:t>Fahrräder mit Aluminiumrahmen</a:t>
                      </a:r>
                    </a:p>
                  </a:txBody>
                  <a:tcPr/>
                </a:tc>
                <a:tc>
                  <a:txBody>
                    <a:bodyPr/>
                    <a:lstStyle/>
                    <a:p>
                      <a:pPr lvl="0" algn="ctr">
                        <a:buNone/>
                      </a:pPr>
                      <a:r>
                        <a:rPr lang="de-DE" sz="1800" dirty="0"/>
                        <a:t>Fahrräder mit Carbon-Rahmen</a:t>
                      </a:r>
                    </a:p>
                  </a:txBody>
                  <a:tcPr/>
                </a:tc>
                <a:extLst>
                  <a:ext uri="{0D108BD9-81ED-4DB2-BD59-A6C34878D82A}">
                    <a16:rowId xmlns:a16="http://schemas.microsoft.com/office/drawing/2014/main" val="1566371435"/>
                  </a:ext>
                </a:extLst>
              </a:tr>
              <a:tr h="370840">
                <a:tc>
                  <a:txBody>
                    <a:bodyPr/>
                    <a:lstStyle/>
                    <a:p>
                      <a:r>
                        <a:rPr lang="de-DE" sz="1800" dirty="0"/>
                        <a:t>&lt; 1.000 Euro</a:t>
                      </a:r>
                    </a:p>
                  </a:txBody>
                  <a:tcPr/>
                </a:tc>
                <a:tc>
                  <a:txBody>
                    <a:bodyPr/>
                    <a:lstStyle/>
                    <a:p>
                      <a:pPr algn="ctr"/>
                      <a:r>
                        <a:rPr lang="de-DE" sz="1800" dirty="0"/>
                        <a:t>888</a:t>
                      </a:r>
                    </a:p>
                  </a:txBody>
                  <a:tcPr/>
                </a:tc>
                <a:tc>
                  <a:txBody>
                    <a:bodyPr/>
                    <a:lstStyle/>
                    <a:p>
                      <a:pPr lvl="0" algn="ctr">
                        <a:buNone/>
                      </a:pPr>
                      <a:r>
                        <a:rPr lang="de-DE" sz="1800" dirty="0"/>
                        <a:t>2.682</a:t>
                      </a:r>
                    </a:p>
                  </a:txBody>
                  <a:tcPr/>
                </a:tc>
                <a:tc>
                  <a:txBody>
                    <a:bodyPr/>
                    <a:lstStyle/>
                    <a:p>
                      <a:pPr lvl="0" algn="ctr">
                        <a:buNone/>
                      </a:pPr>
                      <a:r>
                        <a:rPr lang="de-DE" sz="1800" dirty="0"/>
                        <a:t>4</a:t>
                      </a:r>
                    </a:p>
                  </a:txBody>
                  <a:tcPr/>
                </a:tc>
                <a:extLst>
                  <a:ext uri="{0D108BD9-81ED-4DB2-BD59-A6C34878D82A}">
                    <a16:rowId xmlns:a16="http://schemas.microsoft.com/office/drawing/2014/main" val="1027868032"/>
                  </a:ext>
                </a:extLst>
              </a:tr>
              <a:tr h="370840">
                <a:tc>
                  <a:txBody>
                    <a:bodyPr/>
                    <a:lstStyle/>
                    <a:p>
                      <a:r>
                        <a:rPr lang="de-DE" sz="1800" dirty="0"/>
                        <a:t>&lt; 2.000 Euro</a:t>
                      </a:r>
                    </a:p>
                  </a:txBody>
                  <a:tcPr/>
                </a:tc>
                <a:tc>
                  <a:txBody>
                    <a:bodyPr/>
                    <a:lstStyle/>
                    <a:p>
                      <a:pPr algn="ctr"/>
                      <a:endParaRPr lang="de-DE" sz="1800" dirty="0"/>
                    </a:p>
                  </a:txBody>
                  <a:tcPr/>
                </a:tc>
                <a:tc>
                  <a:txBody>
                    <a:bodyPr/>
                    <a:lstStyle/>
                    <a:p>
                      <a:pPr lvl="0" algn="ctr">
                        <a:buNone/>
                      </a:pPr>
                      <a:r>
                        <a:rPr lang="de-DE" sz="1800" dirty="0"/>
                        <a:t>1.131</a:t>
                      </a:r>
                    </a:p>
                  </a:txBody>
                  <a:tcPr/>
                </a:tc>
                <a:tc>
                  <a:txBody>
                    <a:bodyPr/>
                    <a:lstStyle/>
                    <a:p>
                      <a:pPr lvl="0" algn="ctr">
                        <a:buNone/>
                      </a:pPr>
                      <a:r>
                        <a:rPr lang="de-DE" sz="1800" dirty="0"/>
                        <a:t>85</a:t>
                      </a:r>
                    </a:p>
                  </a:txBody>
                  <a:tcPr/>
                </a:tc>
                <a:extLst>
                  <a:ext uri="{0D108BD9-81ED-4DB2-BD59-A6C34878D82A}">
                    <a16:rowId xmlns:a16="http://schemas.microsoft.com/office/drawing/2014/main" val="1319566326"/>
                  </a:ext>
                </a:extLst>
              </a:tr>
              <a:tr h="370839">
                <a:tc>
                  <a:txBody>
                    <a:bodyPr/>
                    <a:lstStyle/>
                    <a:p>
                      <a:pPr lvl="0">
                        <a:buNone/>
                      </a:pPr>
                      <a:r>
                        <a:rPr lang="de-DE" sz="1800" dirty="0"/>
                        <a:t>&lt; 3.000 Euro</a:t>
                      </a:r>
                    </a:p>
                  </a:txBody>
                  <a:tcPr/>
                </a:tc>
                <a:tc>
                  <a:txBody>
                    <a:bodyPr/>
                    <a:lstStyle/>
                    <a:p>
                      <a:pPr algn="ctr"/>
                      <a:endParaRPr lang="de-DE" sz="1800" dirty="0"/>
                    </a:p>
                  </a:txBody>
                  <a:tcPr/>
                </a:tc>
                <a:tc>
                  <a:txBody>
                    <a:bodyPr/>
                    <a:lstStyle/>
                    <a:p>
                      <a:pPr lvl="0" algn="ctr">
                        <a:buNone/>
                      </a:pPr>
                      <a:r>
                        <a:rPr lang="de-DE" sz="1800" dirty="0"/>
                        <a:t>1.407</a:t>
                      </a:r>
                    </a:p>
                  </a:txBody>
                  <a:tcPr/>
                </a:tc>
                <a:tc>
                  <a:txBody>
                    <a:bodyPr/>
                    <a:lstStyle/>
                    <a:p>
                      <a:pPr lvl="0" algn="ctr">
                        <a:buNone/>
                      </a:pPr>
                      <a:r>
                        <a:rPr lang="de-DE" sz="1800" dirty="0"/>
                        <a:t>156</a:t>
                      </a:r>
                    </a:p>
                  </a:txBody>
                  <a:tcPr/>
                </a:tc>
                <a:extLst>
                  <a:ext uri="{0D108BD9-81ED-4DB2-BD59-A6C34878D82A}">
                    <a16:rowId xmlns:a16="http://schemas.microsoft.com/office/drawing/2014/main" val="2488202011"/>
                  </a:ext>
                </a:extLst>
              </a:tr>
              <a:tr h="370839">
                <a:tc>
                  <a:txBody>
                    <a:bodyPr/>
                    <a:lstStyle/>
                    <a:p>
                      <a:pPr lvl="0">
                        <a:buNone/>
                      </a:pPr>
                      <a:r>
                        <a:rPr lang="de-DE" sz="1800" dirty="0"/>
                        <a:t>3.300 – 4.400 Euro</a:t>
                      </a:r>
                    </a:p>
                  </a:txBody>
                  <a:tcPr/>
                </a:tc>
                <a:tc>
                  <a:txBody>
                    <a:bodyPr/>
                    <a:lstStyle/>
                    <a:p>
                      <a:pPr algn="ctr"/>
                      <a:endParaRPr lang="de-DE" sz="1800" dirty="0"/>
                    </a:p>
                  </a:txBody>
                  <a:tcPr/>
                </a:tc>
                <a:tc>
                  <a:txBody>
                    <a:bodyPr/>
                    <a:lstStyle/>
                    <a:p>
                      <a:pPr lvl="0" algn="ctr">
                        <a:buNone/>
                      </a:pPr>
                      <a:r>
                        <a:rPr lang="de-DE" sz="1800" dirty="0"/>
                        <a:t>1.400</a:t>
                      </a:r>
                    </a:p>
                  </a:txBody>
                  <a:tcPr/>
                </a:tc>
                <a:tc>
                  <a:txBody>
                    <a:bodyPr/>
                    <a:lstStyle/>
                    <a:p>
                      <a:pPr lvl="0" algn="ctr">
                        <a:buNone/>
                      </a:pPr>
                      <a:r>
                        <a:rPr lang="de-DE" sz="1800" dirty="0"/>
                        <a:t>216</a:t>
                      </a:r>
                    </a:p>
                  </a:txBody>
                  <a:tcPr/>
                </a:tc>
                <a:extLst>
                  <a:ext uri="{0D108BD9-81ED-4DB2-BD59-A6C34878D82A}">
                    <a16:rowId xmlns:a16="http://schemas.microsoft.com/office/drawing/2014/main" val="4098919034"/>
                  </a:ext>
                </a:extLst>
              </a:tr>
              <a:tr h="370839">
                <a:tc>
                  <a:txBody>
                    <a:bodyPr/>
                    <a:lstStyle/>
                    <a:p>
                      <a:pPr lvl="0">
                        <a:buNone/>
                      </a:pPr>
                      <a:r>
                        <a:rPr lang="de-DE" sz="1800" dirty="0"/>
                        <a:t>4.400-6.100</a:t>
                      </a:r>
                    </a:p>
                  </a:txBody>
                  <a:tcPr/>
                </a:tc>
                <a:tc>
                  <a:txBody>
                    <a:bodyPr/>
                    <a:lstStyle/>
                    <a:p>
                      <a:pPr algn="ctr"/>
                      <a:endParaRPr lang="de-DE" sz="1800" dirty="0"/>
                    </a:p>
                  </a:txBody>
                  <a:tcPr/>
                </a:tc>
                <a:tc>
                  <a:txBody>
                    <a:bodyPr/>
                    <a:lstStyle/>
                    <a:p>
                      <a:pPr lvl="0" algn="ctr">
                        <a:buNone/>
                      </a:pPr>
                      <a:r>
                        <a:rPr lang="de-DE" sz="1800" dirty="0"/>
                        <a:t>359</a:t>
                      </a:r>
                    </a:p>
                  </a:txBody>
                  <a:tcPr/>
                </a:tc>
                <a:tc>
                  <a:txBody>
                    <a:bodyPr/>
                    <a:lstStyle/>
                    <a:p>
                      <a:pPr lvl="0" algn="ctr">
                        <a:buNone/>
                      </a:pPr>
                      <a:r>
                        <a:rPr lang="de-DE" sz="1800" dirty="0"/>
                        <a:t>208</a:t>
                      </a:r>
                    </a:p>
                  </a:txBody>
                  <a:tcPr/>
                </a:tc>
                <a:extLst>
                  <a:ext uri="{0D108BD9-81ED-4DB2-BD59-A6C34878D82A}">
                    <a16:rowId xmlns:a16="http://schemas.microsoft.com/office/drawing/2014/main" val="564494912"/>
                  </a:ext>
                </a:extLst>
              </a:tr>
              <a:tr h="370839">
                <a:tc>
                  <a:txBody>
                    <a:bodyPr/>
                    <a:lstStyle/>
                    <a:p>
                      <a:pPr lvl="0">
                        <a:buNone/>
                      </a:pPr>
                      <a:r>
                        <a:rPr lang="de-DE" sz="1800" dirty="0"/>
                        <a:t>Ab 6.100</a:t>
                      </a:r>
                    </a:p>
                  </a:txBody>
                  <a:tcPr/>
                </a:tc>
                <a:tc>
                  <a:txBody>
                    <a:bodyPr/>
                    <a:lstStyle/>
                    <a:p>
                      <a:pPr algn="ctr"/>
                      <a:endParaRPr lang="de-DE" sz="1800" dirty="0"/>
                    </a:p>
                  </a:txBody>
                  <a:tcPr/>
                </a:tc>
                <a:tc>
                  <a:txBody>
                    <a:bodyPr/>
                    <a:lstStyle/>
                    <a:p>
                      <a:pPr lvl="0" algn="ctr">
                        <a:buNone/>
                      </a:pPr>
                      <a:endParaRPr lang="de-DE" sz="1800" dirty="0"/>
                    </a:p>
                  </a:txBody>
                  <a:tcPr/>
                </a:tc>
                <a:tc>
                  <a:txBody>
                    <a:bodyPr/>
                    <a:lstStyle/>
                    <a:p>
                      <a:pPr lvl="0" algn="ctr">
                        <a:buNone/>
                      </a:pPr>
                      <a:r>
                        <a:rPr lang="de-DE" sz="1800" dirty="0"/>
                        <a:t>166</a:t>
                      </a:r>
                    </a:p>
                  </a:txBody>
                  <a:tcPr/>
                </a:tc>
                <a:extLst>
                  <a:ext uri="{0D108BD9-81ED-4DB2-BD59-A6C34878D82A}">
                    <a16:rowId xmlns:a16="http://schemas.microsoft.com/office/drawing/2014/main" val="1916367458"/>
                  </a:ext>
                </a:extLst>
              </a:tr>
            </a:tbl>
          </a:graphicData>
        </a:graphic>
      </p:graphicFrame>
    </p:spTree>
    <p:extLst>
      <p:ext uri="{BB962C8B-B14F-4D97-AF65-F5344CB8AC3E}">
        <p14:creationId xmlns:p14="http://schemas.microsoft.com/office/powerpoint/2010/main" val="5259923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g125fcd04b9a_0_0"/>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lvl="0"/>
            <a:r>
              <a:rPr lang="de-DE" dirty="0"/>
              <a:t>THG-Bewertungen &amp; Wertschöpfungsketten:</a:t>
            </a:r>
            <a:br>
              <a:rPr lang="de-DE" dirty="0"/>
            </a:br>
            <a:r>
              <a:rPr lang="de-DE" dirty="0">
                <a:solidFill>
                  <a:schemeClr val="accent6">
                    <a:lumMod val="75000"/>
                  </a:schemeClr>
                </a:solidFill>
              </a:rPr>
              <a:t>Fahrradrahmen</a:t>
            </a:r>
            <a:r>
              <a:rPr lang="de-DE" dirty="0"/>
              <a:t> </a:t>
            </a:r>
            <a:r>
              <a:rPr lang="de-DE" dirty="0">
                <a:solidFill>
                  <a:schemeClr val="accent6">
                    <a:lumMod val="75000"/>
                  </a:schemeClr>
                </a:solidFill>
              </a:rPr>
              <a:t>- Pro- und Contra für unterschiedliche Typen</a:t>
            </a:r>
            <a:endParaRPr dirty="0">
              <a:solidFill>
                <a:schemeClr val="accent6">
                  <a:lumMod val="75000"/>
                </a:schemeClr>
              </a:solidFill>
            </a:endParaRPr>
          </a:p>
        </p:txBody>
      </p:sp>
      <p:sp>
        <p:nvSpPr>
          <p:cNvPr id="943" name="Google Shape;943;g125fcd04b9a_0_0"/>
          <p:cNvSpPr txBox="1">
            <a:spLocks noGrp="1"/>
          </p:cNvSpPr>
          <p:nvPr>
            <p:ph type="subTitle" idx="1"/>
          </p:nvPr>
        </p:nvSpPr>
        <p:spPr>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0"/>
              </a:spcBef>
              <a:spcAft>
                <a:spcPts val="0"/>
              </a:spcAft>
              <a:buSzPts val="1100"/>
              <a:buNone/>
            </a:pPr>
            <a:r>
              <a:rPr lang="de-DE" dirty="0"/>
              <a:t>Quellen: FZ Karlsruhe (2005) und UBA (2019)</a:t>
            </a:r>
            <a:endParaRPr dirty="0"/>
          </a:p>
        </p:txBody>
      </p:sp>
      <p:sp>
        <p:nvSpPr>
          <p:cNvPr id="944" name="Google Shape;944;g125fcd04b9a_0_0"/>
          <p:cNvSpPr txBox="1">
            <a:spLocks noGrp="1"/>
          </p:cNvSpPr>
          <p:nvPr>
            <p:ph type="body" idx="2"/>
          </p:nvPr>
        </p:nvSpPr>
        <p:spPr>
          <a:xfrm>
            <a:off x="106375" y="1260000"/>
            <a:ext cx="8912050" cy="4970678"/>
          </a:xfrm>
          <a:prstGeom prst="rect">
            <a:avLst/>
          </a:prstGeom>
          <a:noFill/>
          <a:ln>
            <a:noFill/>
          </a:ln>
        </p:spPr>
        <p:txBody>
          <a:bodyPr spcFirstLastPara="1" wrap="square" lIns="91425" tIns="91425" rIns="91425" bIns="91425" anchor="t" anchorCtr="0">
            <a:noAutofit/>
          </a:bodyPr>
          <a:lstStyle/>
          <a:p>
            <a:pPr marL="342900" indent="-342900"/>
            <a:r>
              <a:rPr lang="de-DE" sz="2000" dirty="0"/>
              <a:t>Das Gewicht eines Stahlrahmens ist meist schwerer als eines Aluminiumrahmens</a:t>
            </a:r>
          </a:p>
          <a:p>
            <a:pPr marL="342900" indent="-342900"/>
            <a:r>
              <a:rPr lang="de-DE" sz="2000" dirty="0"/>
              <a:t>Carbon führt zu deutlichen Gewichtseinsparungen</a:t>
            </a:r>
          </a:p>
          <a:p>
            <a:pPr marL="342900" indent="-342900"/>
            <a:r>
              <a:rPr lang="de-DE" sz="2000" dirty="0"/>
              <a:t>Die Recyclingraten von Aluminium und Stahl sind hoch – für Fahrräder werden sie sehr hoch sein, da sie als Metallschrott sehr wertvoll sind</a:t>
            </a:r>
          </a:p>
          <a:p>
            <a:pPr marL="342900" indent="-342900"/>
            <a:r>
              <a:rPr lang="de-DE" sz="2000" dirty="0"/>
              <a:t>Für Carbon gibt es bisher keine guten Recycling-Verfahren</a:t>
            </a:r>
          </a:p>
        </p:txBody>
      </p:sp>
      <p:sp>
        <p:nvSpPr>
          <p:cNvPr id="945" name="Google Shape;945;g125fcd04b9a_0_0"/>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de-DE"/>
              <a:t>79</a:t>
            </a:fld>
            <a:endParaRPr dirty="0"/>
          </a:p>
        </p:txBody>
      </p:sp>
      <p:sp>
        <p:nvSpPr>
          <p:cNvPr id="2" name="Abgerundetes Rechteck 1">
            <a:extLst>
              <a:ext uri="{FF2B5EF4-FFF2-40B4-BE49-F238E27FC236}">
                <a16:creationId xmlns:a16="http://schemas.microsoft.com/office/drawing/2014/main" id="{BEA8EB18-0306-5F4E-B7DE-126BB9134B32}"/>
              </a:ext>
            </a:extLst>
          </p:cNvPr>
          <p:cNvSpPr/>
          <p:nvPr/>
        </p:nvSpPr>
        <p:spPr>
          <a:xfrm>
            <a:off x="204716" y="4271749"/>
            <a:ext cx="2797791" cy="19589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2000" b="1" dirty="0"/>
              <a:t>Frage: Ist einer der Rahmen aus Sicht der Nachhaltigkeit zu vorzuziehen oder abzulehnen? </a:t>
            </a:r>
          </a:p>
        </p:txBody>
      </p:sp>
      <p:graphicFrame>
        <p:nvGraphicFramePr>
          <p:cNvPr id="11" name="Google Shape;946;g125fcd04b9a_0_0">
            <a:extLst>
              <a:ext uri="{FF2B5EF4-FFF2-40B4-BE49-F238E27FC236}">
                <a16:creationId xmlns:a16="http://schemas.microsoft.com/office/drawing/2014/main" id="{D6304324-8D9D-9C4D-BEA5-6177B2C80B1B}"/>
              </a:ext>
            </a:extLst>
          </p:cNvPr>
          <p:cNvGraphicFramePr/>
          <p:nvPr>
            <p:extLst>
              <p:ext uri="{D42A27DB-BD31-4B8C-83A1-F6EECF244321}">
                <p14:modId xmlns:p14="http://schemas.microsoft.com/office/powerpoint/2010/main" val="2684941556"/>
              </p:ext>
            </p:extLst>
          </p:nvPr>
        </p:nvGraphicFramePr>
        <p:xfrm>
          <a:off x="3220872" y="3737306"/>
          <a:ext cx="5797553" cy="2497115"/>
        </p:xfrm>
        <a:graphic>
          <a:graphicData uri="http://schemas.openxmlformats.org/drawingml/2006/table">
            <a:tbl>
              <a:tblPr firstRow="1" bandRow="1">
                <a:tableStyleId>{10A1B5D5-9B99-4C35-A422-299274C87663}</a:tableStyleId>
              </a:tblPr>
              <a:tblGrid>
                <a:gridCol w="1569492">
                  <a:extLst>
                    <a:ext uri="{9D8B030D-6E8A-4147-A177-3AD203B41FA5}">
                      <a16:colId xmlns:a16="http://schemas.microsoft.com/office/drawing/2014/main" val="20000"/>
                    </a:ext>
                  </a:extLst>
                </a:gridCol>
                <a:gridCol w="1304175">
                  <a:extLst>
                    <a:ext uri="{9D8B030D-6E8A-4147-A177-3AD203B41FA5}">
                      <a16:colId xmlns:a16="http://schemas.microsoft.com/office/drawing/2014/main" val="20001"/>
                    </a:ext>
                  </a:extLst>
                </a:gridCol>
                <a:gridCol w="961056">
                  <a:extLst>
                    <a:ext uri="{9D8B030D-6E8A-4147-A177-3AD203B41FA5}">
                      <a16:colId xmlns:a16="http://schemas.microsoft.com/office/drawing/2014/main" val="20002"/>
                    </a:ext>
                  </a:extLst>
                </a:gridCol>
                <a:gridCol w="1962830">
                  <a:extLst>
                    <a:ext uri="{9D8B030D-6E8A-4147-A177-3AD203B41FA5}">
                      <a16:colId xmlns:a16="http://schemas.microsoft.com/office/drawing/2014/main" val="20003"/>
                    </a:ext>
                  </a:extLst>
                </a:gridCol>
              </a:tblGrid>
              <a:tr h="288787">
                <a:tc>
                  <a:txBody>
                    <a:bodyPr/>
                    <a:lstStyle/>
                    <a:p>
                      <a:pPr marL="0" marR="0" lvl="0" indent="0" algn="l" rtl="0">
                        <a:lnSpc>
                          <a:spcPct val="100000"/>
                        </a:lnSpc>
                        <a:spcBef>
                          <a:spcPts val="0"/>
                        </a:spcBef>
                        <a:spcAft>
                          <a:spcPts val="0"/>
                        </a:spcAft>
                        <a:buClr>
                          <a:srgbClr val="000000"/>
                        </a:buClr>
                        <a:buFont typeface="Arial"/>
                        <a:buNone/>
                      </a:pPr>
                      <a:endParaRPr sz="1400" b="1" i="0" u="none" strike="noStrike" cap="none" dirty="0">
                        <a:solidFill>
                          <a:schemeClr val="lt1"/>
                        </a:solidFill>
                        <a:latin typeface="+mn-lt"/>
                        <a:ea typeface="+mn-ea"/>
                        <a:cs typeface="+mn-cs"/>
                        <a:sym typeface="Arial"/>
                      </a:endParaRPr>
                    </a:p>
                  </a:txBody>
                  <a:tcPr marL="91450" marR="91450" marT="45725" marB="45725"/>
                </a:tc>
                <a:tc>
                  <a:txBody>
                    <a:bodyPr/>
                    <a:lstStyle/>
                    <a:p>
                      <a:pPr marL="0" marR="0" lvl="0" indent="0" algn="ctr" rtl="0">
                        <a:lnSpc>
                          <a:spcPct val="100000"/>
                        </a:lnSpc>
                        <a:spcBef>
                          <a:spcPts val="0"/>
                        </a:spcBef>
                        <a:spcAft>
                          <a:spcPts val="0"/>
                        </a:spcAft>
                        <a:buNone/>
                      </a:pPr>
                      <a:r>
                        <a:rPr lang="de-DE" sz="1600" dirty="0"/>
                        <a:t>Al</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600" u="none" strike="noStrike" cap="none" dirty="0"/>
                        <a:t>Stahl</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600" u="none" strike="noStrike" cap="none" dirty="0"/>
                        <a:t>Carbon </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260850">
                <a:tc>
                  <a:txBody>
                    <a:bodyPr/>
                    <a:lstStyle/>
                    <a:p>
                      <a:pPr marL="0" marR="0" lvl="0" indent="0" algn="l" rtl="0">
                        <a:lnSpc>
                          <a:spcPct val="100000"/>
                        </a:lnSpc>
                        <a:spcBef>
                          <a:spcPts val="0"/>
                        </a:spcBef>
                        <a:spcAft>
                          <a:spcPts val="0"/>
                        </a:spcAft>
                        <a:buNone/>
                      </a:pPr>
                      <a:r>
                        <a:rPr lang="de-DE" sz="1400" u="none" strike="noStrike" cap="none" dirty="0"/>
                        <a:t>Masse</a:t>
                      </a:r>
                      <a:endParaRPr sz="1400" b="1"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2 kg</a:t>
                      </a:r>
                      <a:endParaRPr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2,5 kg</a:t>
                      </a:r>
                      <a:endParaRPr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1,4 kg</a:t>
                      </a:r>
                      <a:endParaRPr dirty="0"/>
                    </a:p>
                  </a:txBody>
                  <a:tcPr marL="36000" marR="36000" marT="36000" marB="36000"/>
                </a:tc>
                <a:extLst>
                  <a:ext uri="{0D108BD9-81ED-4DB2-BD59-A6C34878D82A}">
                    <a16:rowId xmlns:a16="http://schemas.microsoft.com/office/drawing/2014/main" val="10001"/>
                  </a:ext>
                </a:extLst>
              </a:tr>
              <a:tr h="498950">
                <a:tc>
                  <a:txBody>
                    <a:bodyPr/>
                    <a:lstStyle/>
                    <a:p>
                      <a:pPr marL="0" marR="0" lvl="0" indent="0" algn="l" rtl="0">
                        <a:lnSpc>
                          <a:spcPct val="100000"/>
                        </a:lnSpc>
                        <a:spcBef>
                          <a:spcPts val="0"/>
                        </a:spcBef>
                        <a:spcAft>
                          <a:spcPts val="0"/>
                        </a:spcAft>
                        <a:buNone/>
                      </a:pPr>
                      <a:r>
                        <a:rPr lang="de-DE" sz="1400" u="none" strike="noStrike" cap="none" dirty="0"/>
                        <a:t>Recyclingrate (D)</a:t>
                      </a:r>
                      <a:endParaRPr sz="1400" b="1"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33 %</a:t>
                      </a:r>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33 %</a:t>
                      </a:r>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Nur Downcycling</a:t>
                      </a:r>
                      <a:endParaRPr dirty="0"/>
                    </a:p>
                    <a:p>
                      <a:pPr marL="0" marR="0" lvl="0" indent="0" algn="ctr" rtl="0">
                        <a:lnSpc>
                          <a:spcPct val="100000"/>
                        </a:lnSpc>
                        <a:spcBef>
                          <a:spcPts val="0"/>
                        </a:spcBef>
                        <a:spcAft>
                          <a:spcPts val="0"/>
                        </a:spcAft>
                        <a:buClr>
                          <a:srgbClr val="000000"/>
                        </a:buClr>
                        <a:buSzPts val="1600"/>
                        <a:buFont typeface="Arial"/>
                        <a:buNone/>
                      </a:pPr>
                      <a:r>
                        <a:rPr lang="de-DE" sz="1600" u="none" strike="noStrike" cap="none" dirty="0">
                          <a:sym typeface="Arial"/>
                        </a:rPr>
                        <a:t>Sonst Sondermüll!</a:t>
                      </a:r>
                      <a:endParaRPr sz="1600" u="none" strike="noStrike" cap="none" dirty="0"/>
                    </a:p>
                  </a:txBody>
                  <a:tcPr marL="36000" marR="36000" marT="36000" marB="36000"/>
                </a:tc>
                <a:extLst>
                  <a:ext uri="{0D108BD9-81ED-4DB2-BD59-A6C34878D82A}">
                    <a16:rowId xmlns:a16="http://schemas.microsoft.com/office/drawing/2014/main" val="10002"/>
                  </a:ext>
                </a:extLst>
              </a:tr>
              <a:tr h="574225">
                <a:tc>
                  <a:txBody>
                    <a:bodyPr/>
                    <a:lstStyle/>
                    <a:p>
                      <a:pPr marL="0" marR="0" lvl="0" indent="0" algn="l" rtl="0">
                        <a:lnSpc>
                          <a:spcPct val="100000"/>
                        </a:lnSpc>
                        <a:spcBef>
                          <a:spcPts val="0"/>
                        </a:spcBef>
                        <a:spcAft>
                          <a:spcPts val="0"/>
                        </a:spcAft>
                        <a:buClr>
                          <a:srgbClr val="000000"/>
                        </a:buClr>
                        <a:buSzPts val="1600"/>
                        <a:buFont typeface="Arial"/>
                        <a:buNone/>
                      </a:pPr>
                      <a:r>
                        <a:rPr lang="de-DE" sz="1400" u="none" strike="noStrike" cap="none"/>
                        <a:t>Energieverbrauch (Primär/Sekundär)</a:t>
                      </a:r>
                      <a:endParaRPr sz="1400" b="1"/>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u="none" strike="noStrike" cap="none"/>
                        <a:t>15,7 kWh</a:t>
                      </a:r>
                    </a:p>
                    <a:p>
                      <a:pPr marL="0" marR="0" lvl="0" indent="0" algn="ctr" rtl="0">
                        <a:lnSpc>
                          <a:spcPct val="100000"/>
                        </a:lnSpc>
                        <a:spcBef>
                          <a:spcPts val="0"/>
                        </a:spcBef>
                        <a:spcAft>
                          <a:spcPts val="0"/>
                        </a:spcAft>
                        <a:buClr>
                          <a:srgbClr val="000000"/>
                        </a:buClr>
                        <a:buSzPts val="1600"/>
                        <a:buFont typeface="Arial"/>
                        <a:buNone/>
                      </a:pPr>
                      <a:r>
                        <a:rPr lang="de-DE" sz="1600" u="none" strike="noStrike" cap="none"/>
                        <a:t>0,8 kWh</a:t>
                      </a:r>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u="none" strike="noStrike" cap="none"/>
                        <a:t>14,3 kWh</a:t>
                      </a:r>
                    </a:p>
                    <a:p>
                      <a:pPr marL="0" marR="0" lvl="0" indent="0" algn="ctr" rtl="0">
                        <a:lnSpc>
                          <a:spcPct val="100000"/>
                        </a:lnSpc>
                        <a:spcBef>
                          <a:spcPts val="0"/>
                        </a:spcBef>
                        <a:spcAft>
                          <a:spcPts val="0"/>
                        </a:spcAft>
                        <a:buClr>
                          <a:srgbClr val="000000"/>
                        </a:buClr>
                        <a:buSzPts val="1600"/>
                        <a:buFont typeface="Arial"/>
                        <a:buNone/>
                      </a:pPr>
                      <a:r>
                        <a:rPr lang="de-DE" sz="1600" u="none" strike="noStrike" cap="none"/>
                        <a:t>0,6 kWh</a:t>
                      </a:r>
                      <a:endParaRPr/>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u="none" strike="noStrike" cap="none"/>
                        <a:t>Ca. 30 kWh</a:t>
                      </a:r>
                      <a:endParaRPr/>
                    </a:p>
                  </a:txBody>
                  <a:tcPr marL="36000" marR="36000" marT="36000" marB="36000"/>
                </a:tc>
                <a:extLst>
                  <a:ext uri="{0D108BD9-81ED-4DB2-BD59-A6C34878D82A}">
                    <a16:rowId xmlns:a16="http://schemas.microsoft.com/office/drawing/2014/main" val="10003"/>
                  </a:ext>
                </a:extLst>
              </a:tr>
              <a:tr h="574225">
                <a:tc>
                  <a:txBody>
                    <a:bodyPr/>
                    <a:lstStyle/>
                    <a:p>
                      <a:pPr marL="0" marR="0" lvl="0" indent="0" algn="l" rtl="0">
                        <a:lnSpc>
                          <a:spcPct val="100000"/>
                        </a:lnSpc>
                        <a:spcBef>
                          <a:spcPts val="0"/>
                        </a:spcBef>
                        <a:spcAft>
                          <a:spcPts val="0"/>
                        </a:spcAft>
                        <a:buClr>
                          <a:srgbClr val="000000"/>
                        </a:buClr>
                        <a:buSzPts val="1600"/>
                        <a:buFont typeface="Arial"/>
                        <a:buNone/>
                      </a:pPr>
                      <a:r>
                        <a:rPr lang="de-DE" sz="1400" b="1" dirty="0"/>
                        <a:t>Emissionen (D-Mix 2022, 370 g/kWh)</a:t>
                      </a:r>
                      <a:endParaRPr sz="1400" b="1" dirty="0"/>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a:t>?</a:t>
                      </a:r>
                      <a:endParaRPr sz="1600"/>
                    </a:p>
                  </a:txBody>
                  <a:tcPr marL="36000" marR="36000" marT="36000" marB="36000"/>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lang="de-DE" sz="1600"/>
                        <a:t>?</a:t>
                      </a:r>
                    </a:p>
                  </a:txBody>
                  <a:tcPr marL="36000" marR="36000" marT="36000" marB="36000"/>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lang="de-DE" sz="1600"/>
                        <a:t>?</a:t>
                      </a:r>
                    </a:p>
                  </a:txBody>
                  <a:tcPr marL="36000" marR="36000" marT="36000" marB="36000"/>
                </a:tc>
                <a:extLst>
                  <a:ext uri="{0D108BD9-81ED-4DB2-BD59-A6C34878D82A}">
                    <a16:rowId xmlns:a16="http://schemas.microsoft.com/office/drawing/2014/main" val="3481597275"/>
                  </a:ext>
                </a:extLst>
              </a:tr>
            </a:tbl>
          </a:graphicData>
        </a:graphic>
      </p:graphicFrame>
    </p:spTree>
    <p:extLst>
      <p:ext uri="{BB962C8B-B14F-4D97-AF65-F5344CB8AC3E}">
        <p14:creationId xmlns:p14="http://schemas.microsoft.com/office/powerpoint/2010/main" val="34995475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sp>
        <p:nvSpPr>
          <p:cNvPr id="952" name="Google Shape;952;g125fcd04b9a_0_23"/>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lvl="0"/>
            <a:r>
              <a:rPr lang="de-DE" dirty="0"/>
              <a:t>Wertschöpfungsketten:</a:t>
            </a:r>
            <a:br>
              <a:rPr lang="de-DE" dirty="0"/>
            </a:br>
            <a:r>
              <a:rPr lang="de-DE" dirty="0">
                <a:solidFill>
                  <a:schemeClr val="accent6">
                    <a:lumMod val="75000"/>
                  </a:schemeClr>
                </a:solidFill>
              </a:rPr>
              <a:t>Fahrradrahmen</a:t>
            </a:r>
            <a:r>
              <a:rPr lang="de-DE" dirty="0"/>
              <a:t> </a:t>
            </a:r>
            <a:r>
              <a:rPr lang="de-DE" dirty="0">
                <a:solidFill>
                  <a:schemeClr val="accent6">
                    <a:lumMod val="75000"/>
                  </a:schemeClr>
                </a:solidFill>
              </a:rPr>
              <a:t>- Pro- und Contra für unterschiedliche Typen</a:t>
            </a:r>
            <a:endParaRPr dirty="0">
              <a:solidFill>
                <a:schemeClr val="accent6">
                  <a:lumMod val="75000"/>
                </a:schemeClr>
              </a:solidFill>
            </a:endParaRPr>
          </a:p>
        </p:txBody>
      </p:sp>
      <p:sp>
        <p:nvSpPr>
          <p:cNvPr id="953" name="Google Shape;953;g125fcd04b9a_0_23"/>
          <p:cNvSpPr txBox="1">
            <a:spLocks noGrp="1"/>
          </p:cNvSpPr>
          <p:nvPr>
            <p:ph type="subTitle" idx="1"/>
          </p:nvPr>
        </p:nvSpPr>
        <p:spPr>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0"/>
              </a:spcBef>
              <a:spcAft>
                <a:spcPts val="0"/>
              </a:spcAft>
              <a:buSzPts val="1100"/>
              <a:buNone/>
            </a:pPr>
            <a:r>
              <a:rPr lang="de-DE" dirty="0"/>
              <a:t>Quellen: FZ Karlsruhe (2005) , UBA (2019), </a:t>
            </a:r>
            <a:r>
              <a:rPr lang="de-DE" dirty="0" err="1"/>
              <a:t>urbelix</a:t>
            </a:r>
            <a:r>
              <a:rPr lang="de-DE"/>
              <a:t> (o.J.)</a:t>
            </a:r>
            <a:endParaRPr dirty="0"/>
          </a:p>
        </p:txBody>
      </p:sp>
      <p:sp>
        <p:nvSpPr>
          <p:cNvPr id="955" name="Google Shape;955;g125fcd04b9a_0_23"/>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de-DE"/>
              <a:t>80</a:t>
            </a:fld>
            <a:endParaRPr dirty="0"/>
          </a:p>
        </p:txBody>
      </p:sp>
      <p:sp>
        <p:nvSpPr>
          <p:cNvPr id="8" name="Abgerundetes Rechteck 7">
            <a:extLst>
              <a:ext uri="{FF2B5EF4-FFF2-40B4-BE49-F238E27FC236}">
                <a16:creationId xmlns:a16="http://schemas.microsoft.com/office/drawing/2014/main" id="{D1F8D1A6-352C-FC49-B57A-E2DC30338D5A}"/>
              </a:ext>
            </a:extLst>
          </p:cNvPr>
          <p:cNvSpPr/>
          <p:nvPr/>
        </p:nvSpPr>
        <p:spPr>
          <a:xfrm>
            <a:off x="3576967" y="2063791"/>
            <a:ext cx="1787857" cy="900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Carbon / Al: Es kommt auf den Strommix an</a:t>
            </a:r>
          </a:p>
        </p:txBody>
      </p:sp>
      <p:sp>
        <p:nvSpPr>
          <p:cNvPr id="9" name="Abgerundetes Rechteck 8">
            <a:extLst>
              <a:ext uri="{FF2B5EF4-FFF2-40B4-BE49-F238E27FC236}">
                <a16:creationId xmlns:a16="http://schemas.microsoft.com/office/drawing/2014/main" id="{C2BBBA16-3DB7-7C46-8C7E-18B93E4BD50B}"/>
              </a:ext>
            </a:extLst>
          </p:cNvPr>
          <p:cNvSpPr/>
          <p:nvPr/>
        </p:nvSpPr>
        <p:spPr>
          <a:xfrm>
            <a:off x="130674" y="2892218"/>
            <a:ext cx="1987153" cy="900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Fe / Al: Anteil Sekundärmaterial ist bedeutsam</a:t>
            </a:r>
          </a:p>
        </p:txBody>
      </p:sp>
      <p:sp>
        <p:nvSpPr>
          <p:cNvPr id="10" name="Abgerundetes Rechteck 9">
            <a:extLst>
              <a:ext uri="{FF2B5EF4-FFF2-40B4-BE49-F238E27FC236}">
                <a16:creationId xmlns:a16="http://schemas.microsoft.com/office/drawing/2014/main" id="{482ED1A1-0E9A-9F4A-BB0E-0843EF3EB05C}"/>
              </a:ext>
            </a:extLst>
          </p:cNvPr>
          <p:cNvSpPr/>
          <p:nvPr/>
        </p:nvSpPr>
        <p:spPr>
          <a:xfrm>
            <a:off x="177228" y="2073071"/>
            <a:ext cx="3267473" cy="726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Carbon: Weniger Gewicht für Mountain-bikes und Rennräder</a:t>
            </a:r>
          </a:p>
        </p:txBody>
      </p:sp>
      <p:sp>
        <p:nvSpPr>
          <p:cNvPr id="11" name="Abgerundetes Rechteck 10">
            <a:extLst>
              <a:ext uri="{FF2B5EF4-FFF2-40B4-BE49-F238E27FC236}">
                <a16:creationId xmlns:a16="http://schemas.microsoft.com/office/drawing/2014/main" id="{A4017DED-728F-A347-B7A0-28474EB85784}"/>
              </a:ext>
            </a:extLst>
          </p:cNvPr>
          <p:cNvSpPr/>
          <p:nvPr/>
        </p:nvSpPr>
        <p:spPr>
          <a:xfrm>
            <a:off x="7410700" y="2420280"/>
            <a:ext cx="1607725" cy="642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Fe / Al: Höhere Kosten</a:t>
            </a:r>
          </a:p>
        </p:txBody>
      </p:sp>
      <p:sp>
        <p:nvSpPr>
          <p:cNvPr id="12" name="Abgerundetes Rechteck 11">
            <a:extLst>
              <a:ext uri="{FF2B5EF4-FFF2-40B4-BE49-F238E27FC236}">
                <a16:creationId xmlns:a16="http://schemas.microsoft.com/office/drawing/2014/main" id="{1C5D6B56-28D5-FF46-ACA8-AEB97AEE5554}"/>
              </a:ext>
            </a:extLst>
          </p:cNvPr>
          <p:cNvSpPr/>
          <p:nvPr/>
        </p:nvSpPr>
        <p:spPr>
          <a:xfrm>
            <a:off x="1219761" y="3884641"/>
            <a:ext cx="1796131" cy="642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Fe: geringste THG-Emissionen</a:t>
            </a:r>
          </a:p>
        </p:txBody>
      </p:sp>
      <p:sp>
        <p:nvSpPr>
          <p:cNvPr id="13" name="Abgerundetes Rechteck 12">
            <a:extLst>
              <a:ext uri="{FF2B5EF4-FFF2-40B4-BE49-F238E27FC236}">
                <a16:creationId xmlns:a16="http://schemas.microsoft.com/office/drawing/2014/main" id="{7E1984F1-A8CA-8546-9E41-F7F8F06160BF}"/>
              </a:ext>
            </a:extLst>
          </p:cNvPr>
          <p:cNvSpPr/>
          <p:nvPr/>
        </p:nvSpPr>
        <p:spPr>
          <a:xfrm>
            <a:off x="66151" y="5075946"/>
            <a:ext cx="2407428" cy="623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Carbon: Bisher nicht sinnvoll zu recyceln</a:t>
            </a:r>
          </a:p>
        </p:txBody>
      </p:sp>
      <p:sp>
        <p:nvSpPr>
          <p:cNvPr id="14" name="Abgerundetes Rechteck 13">
            <a:extLst>
              <a:ext uri="{FF2B5EF4-FFF2-40B4-BE49-F238E27FC236}">
                <a16:creationId xmlns:a16="http://schemas.microsoft.com/office/drawing/2014/main" id="{061780C0-A897-524A-9E5E-C5BA4A7C7E15}"/>
              </a:ext>
            </a:extLst>
          </p:cNvPr>
          <p:cNvSpPr/>
          <p:nvPr/>
        </p:nvSpPr>
        <p:spPr>
          <a:xfrm>
            <a:off x="177229" y="1357292"/>
            <a:ext cx="1617164" cy="623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Carbon: Sehr teures Material</a:t>
            </a:r>
          </a:p>
        </p:txBody>
      </p:sp>
      <p:sp>
        <p:nvSpPr>
          <p:cNvPr id="15" name="Abgerundetes Rechteck 14">
            <a:extLst>
              <a:ext uri="{FF2B5EF4-FFF2-40B4-BE49-F238E27FC236}">
                <a16:creationId xmlns:a16="http://schemas.microsoft.com/office/drawing/2014/main" id="{429A203D-4B6F-9A46-893A-0B8F38DA639A}"/>
              </a:ext>
            </a:extLst>
          </p:cNvPr>
          <p:cNvSpPr/>
          <p:nvPr/>
        </p:nvSpPr>
        <p:spPr>
          <a:xfrm>
            <a:off x="7232564" y="1382395"/>
            <a:ext cx="1617164" cy="8520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Carbon: Freie Formgebung (Aerodynamik)</a:t>
            </a:r>
          </a:p>
        </p:txBody>
      </p:sp>
      <p:sp>
        <p:nvSpPr>
          <p:cNvPr id="16" name="Abgerundetes Rechteck 15">
            <a:extLst>
              <a:ext uri="{FF2B5EF4-FFF2-40B4-BE49-F238E27FC236}">
                <a16:creationId xmlns:a16="http://schemas.microsoft.com/office/drawing/2014/main" id="{F1314236-E767-FB4C-ACE9-31EC294614D6}"/>
              </a:ext>
            </a:extLst>
          </p:cNvPr>
          <p:cNvSpPr/>
          <p:nvPr/>
        </p:nvSpPr>
        <p:spPr>
          <a:xfrm>
            <a:off x="5053982" y="1377760"/>
            <a:ext cx="2011085" cy="623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Carbon: Sehr Verwindungssteif</a:t>
            </a:r>
          </a:p>
        </p:txBody>
      </p:sp>
      <p:sp>
        <p:nvSpPr>
          <p:cNvPr id="17" name="Abgerundetes Rechteck 16">
            <a:extLst>
              <a:ext uri="{FF2B5EF4-FFF2-40B4-BE49-F238E27FC236}">
                <a16:creationId xmlns:a16="http://schemas.microsoft.com/office/drawing/2014/main" id="{9A591E9F-02E8-0240-80B4-85F307E86137}"/>
              </a:ext>
            </a:extLst>
          </p:cNvPr>
          <p:cNvSpPr/>
          <p:nvPr/>
        </p:nvSpPr>
        <p:spPr>
          <a:xfrm>
            <a:off x="2841107" y="1365846"/>
            <a:ext cx="1888907" cy="642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Fe / Al: Höhere Bruchsicherheit</a:t>
            </a:r>
          </a:p>
        </p:txBody>
      </p:sp>
      <p:sp>
        <p:nvSpPr>
          <p:cNvPr id="18" name="Abgerundetes Rechteck 17">
            <a:extLst>
              <a:ext uri="{FF2B5EF4-FFF2-40B4-BE49-F238E27FC236}">
                <a16:creationId xmlns:a16="http://schemas.microsoft.com/office/drawing/2014/main" id="{78315A77-2E02-0D4B-A3B9-CD867B1D8853}"/>
              </a:ext>
            </a:extLst>
          </p:cNvPr>
          <p:cNvSpPr/>
          <p:nvPr/>
        </p:nvSpPr>
        <p:spPr>
          <a:xfrm>
            <a:off x="599060" y="4616916"/>
            <a:ext cx="1796131" cy="3697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Fe: Rostanfällig</a:t>
            </a:r>
          </a:p>
        </p:txBody>
      </p:sp>
      <p:sp>
        <p:nvSpPr>
          <p:cNvPr id="19" name="Abgerundetes Rechteck 18">
            <a:extLst>
              <a:ext uri="{FF2B5EF4-FFF2-40B4-BE49-F238E27FC236}">
                <a16:creationId xmlns:a16="http://schemas.microsoft.com/office/drawing/2014/main" id="{564334A0-7E09-174E-BA09-FD713FEEA6CF}"/>
              </a:ext>
            </a:extLst>
          </p:cNvPr>
          <p:cNvSpPr/>
          <p:nvPr/>
        </p:nvSpPr>
        <p:spPr>
          <a:xfrm>
            <a:off x="599060" y="5816601"/>
            <a:ext cx="2486748" cy="3697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Al: Witterungsbeständig</a:t>
            </a:r>
          </a:p>
        </p:txBody>
      </p:sp>
      <p:sp>
        <p:nvSpPr>
          <p:cNvPr id="20" name="Abgerundetes Rechteck 19">
            <a:extLst>
              <a:ext uri="{FF2B5EF4-FFF2-40B4-BE49-F238E27FC236}">
                <a16:creationId xmlns:a16="http://schemas.microsoft.com/office/drawing/2014/main" id="{91E87A52-EFB4-6C41-9ADC-FBA95239402D}"/>
              </a:ext>
            </a:extLst>
          </p:cNvPr>
          <p:cNvSpPr/>
          <p:nvPr/>
        </p:nvSpPr>
        <p:spPr>
          <a:xfrm>
            <a:off x="5507728" y="2156466"/>
            <a:ext cx="1617164" cy="8520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Al: Gute Formgebung (Aerodynamik)</a:t>
            </a:r>
          </a:p>
        </p:txBody>
      </p:sp>
      <p:graphicFrame>
        <p:nvGraphicFramePr>
          <p:cNvPr id="21" name="Google Shape;946;g125fcd04b9a_0_0">
            <a:extLst>
              <a:ext uri="{FF2B5EF4-FFF2-40B4-BE49-F238E27FC236}">
                <a16:creationId xmlns:a16="http://schemas.microsoft.com/office/drawing/2014/main" id="{988F39DC-5D61-444C-8B4F-2815DBE7BC4E}"/>
              </a:ext>
            </a:extLst>
          </p:cNvPr>
          <p:cNvGraphicFramePr/>
          <p:nvPr>
            <p:extLst>
              <p:ext uri="{D42A27DB-BD31-4B8C-83A1-F6EECF244321}">
                <p14:modId xmlns:p14="http://schemas.microsoft.com/office/powerpoint/2010/main" val="3092384868"/>
              </p:ext>
            </p:extLst>
          </p:nvPr>
        </p:nvGraphicFramePr>
        <p:xfrm>
          <a:off x="3220872" y="3737306"/>
          <a:ext cx="5797553" cy="2497115"/>
        </p:xfrm>
        <a:graphic>
          <a:graphicData uri="http://schemas.openxmlformats.org/drawingml/2006/table">
            <a:tbl>
              <a:tblPr firstRow="1" bandRow="1">
                <a:tableStyleId>{10A1B5D5-9B99-4C35-A422-299274C87663}</a:tableStyleId>
              </a:tblPr>
              <a:tblGrid>
                <a:gridCol w="1569492">
                  <a:extLst>
                    <a:ext uri="{9D8B030D-6E8A-4147-A177-3AD203B41FA5}">
                      <a16:colId xmlns:a16="http://schemas.microsoft.com/office/drawing/2014/main" val="20000"/>
                    </a:ext>
                  </a:extLst>
                </a:gridCol>
                <a:gridCol w="1304175">
                  <a:extLst>
                    <a:ext uri="{9D8B030D-6E8A-4147-A177-3AD203B41FA5}">
                      <a16:colId xmlns:a16="http://schemas.microsoft.com/office/drawing/2014/main" val="20001"/>
                    </a:ext>
                  </a:extLst>
                </a:gridCol>
                <a:gridCol w="961056">
                  <a:extLst>
                    <a:ext uri="{9D8B030D-6E8A-4147-A177-3AD203B41FA5}">
                      <a16:colId xmlns:a16="http://schemas.microsoft.com/office/drawing/2014/main" val="20002"/>
                    </a:ext>
                  </a:extLst>
                </a:gridCol>
                <a:gridCol w="1962830">
                  <a:extLst>
                    <a:ext uri="{9D8B030D-6E8A-4147-A177-3AD203B41FA5}">
                      <a16:colId xmlns:a16="http://schemas.microsoft.com/office/drawing/2014/main" val="20003"/>
                    </a:ext>
                  </a:extLst>
                </a:gridCol>
              </a:tblGrid>
              <a:tr h="288787">
                <a:tc>
                  <a:txBody>
                    <a:bodyPr/>
                    <a:lstStyle/>
                    <a:p>
                      <a:pPr marL="0" marR="0" lvl="0" indent="0" algn="l" rtl="0">
                        <a:lnSpc>
                          <a:spcPct val="100000"/>
                        </a:lnSpc>
                        <a:spcBef>
                          <a:spcPts val="0"/>
                        </a:spcBef>
                        <a:spcAft>
                          <a:spcPts val="0"/>
                        </a:spcAft>
                        <a:buClr>
                          <a:srgbClr val="000000"/>
                        </a:buClr>
                        <a:buFont typeface="Arial"/>
                        <a:buNone/>
                      </a:pPr>
                      <a:endParaRPr sz="1400" b="1" i="0" u="none" strike="noStrike" cap="none" dirty="0">
                        <a:solidFill>
                          <a:schemeClr val="lt1"/>
                        </a:solidFill>
                        <a:latin typeface="+mn-lt"/>
                        <a:ea typeface="+mn-ea"/>
                        <a:cs typeface="+mn-cs"/>
                        <a:sym typeface="Arial"/>
                      </a:endParaRPr>
                    </a:p>
                  </a:txBody>
                  <a:tcPr marL="91450" marR="91450" marT="45725" marB="45725"/>
                </a:tc>
                <a:tc>
                  <a:txBody>
                    <a:bodyPr/>
                    <a:lstStyle/>
                    <a:p>
                      <a:pPr marL="0" marR="0" lvl="0" indent="0" algn="ctr" rtl="0">
                        <a:lnSpc>
                          <a:spcPct val="100000"/>
                        </a:lnSpc>
                        <a:spcBef>
                          <a:spcPts val="0"/>
                        </a:spcBef>
                        <a:spcAft>
                          <a:spcPts val="0"/>
                        </a:spcAft>
                        <a:buNone/>
                      </a:pPr>
                      <a:r>
                        <a:rPr lang="de-DE" sz="1600" dirty="0"/>
                        <a:t>Al</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600" u="none" strike="noStrike" cap="none" dirty="0"/>
                        <a:t>Stahl</a:t>
                      </a:r>
                      <a:endParaRPr b="1" dirty="0">
                        <a:solidFill>
                          <a:schemeClr val="lt1"/>
                        </a:solidFill>
                      </a:endParaRPr>
                    </a:p>
                  </a:txBody>
                  <a:tcPr marL="91450" marR="91450" marT="45725" marB="45725"/>
                </a:tc>
                <a:tc>
                  <a:txBody>
                    <a:bodyPr/>
                    <a:lstStyle/>
                    <a:p>
                      <a:pPr marL="0" marR="0" lvl="0" indent="0" algn="ctr" rtl="0">
                        <a:lnSpc>
                          <a:spcPct val="100000"/>
                        </a:lnSpc>
                        <a:spcBef>
                          <a:spcPts val="0"/>
                        </a:spcBef>
                        <a:spcAft>
                          <a:spcPts val="0"/>
                        </a:spcAft>
                        <a:buNone/>
                      </a:pPr>
                      <a:r>
                        <a:rPr lang="de-DE" sz="1600" u="none" strike="noStrike" cap="none" dirty="0"/>
                        <a:t>Carbon </a:t>
                      </a:r>
                      <a:endParaRPr b="1" dirty="0">
                        <a:solidFill>
                          <a:schemeClr val="lt1"/>
                        </a:solidFill>
                      </a:endParaRPr>
                    </a:p>
                  </a:txBody>
                  <a:tcPr marL="91450" marR="91450" marT="45725" marB="45725"/>
                </a:tc>
                <a:extLst>
                  <a:ext uri="{0D108BD9-81ED-4DB2-BD59-A6C34878D82A}">
                    <a16:rowId xmlns:a16="http://schemas.microsoft.com/office/drawing/2014/main" val="10000"/>
                  </a:ext>
                </a:extLst>
              </a:tr>
              <a:tr h="260850">
                <a:tc>
                  <a:txBody>
                    <a:bodyPr/>
                    <a:lstStyle/>
                    <a:p>
                      <a:pPr marL="0" marR="0" lvl="0" indent="0" algn="l" rtl="0">
                        <a:lnSpc>
                          <a:spcPct val="100000"/>
                        </a:lnSpc>
                        <a:spcBef>
                          <a:spcPts val="0"/>
                        </a:spcBef>
                        <a:spcAft>
                          <a:spcPts val="0"/>
                        </a:spcAft>
                        <a:buNone/>
                      </a:pPr>
                      <a:r>
                        <a:rPr lang="de-DE" sz="1400" u="none" strike="noStrike" cap="none" dirty="0"/>
                        <a:t>Masse</a:t>
                      </a:r>
                      <a:endParaRPr sz="1400" b="1"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2 kg</a:t>
                      </a:r>
                      <a:endParaRPr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2,5 kg</a:t>
                      </a:r>
                      <a:endParaRPr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1,4 kg</a:t>
                      </a:r>
                      <a:endParaRPr dirty="0"/>
                    </a:p>
                  </a:txBody>
                  <a:tcPr marL="36000" marR="36000" marT="36000" marB="36000"/>
                </a:tc>
                <a:extLst>
                  <a:ext uri="{0D108BD9-81ED-4DB2-BD59-A6C34878D82A}">
                    <a16:rowId xmlns:a16="http://schemas.microsoft.com/office/drawing/2014/main" val="10001"/>
                  </a:ext>
                </a:extLst>
              </a:tr>
              <a:tr h="498950">
                <a:tc>
                  <a:txBody>
                    <a:bodyPr/>
                    <a:lstStyle/>
                    <a:p>
                      <a:pPr marL="0" marR="0" lvl="0" indent="0" algn="l" rtl="0">
                        <a:lnSpc>
                          <a:spcPct val="100000"/>
                        </a:lnSpc>
                        <a:spcBef>
                          <a:spcPts val="0"/>
                        </a:spcBef>
                        <a:spcAft>
                          <a:spcPts val="0"/>
                        </a:spcAft>
                        <a:buNone/>
                      </a:pPr>
                      <a:r>
                        <a:rPr lang="de-DE" sz="1400" u="none" strike="noStrike" cap="none" dirty="0"/>
                        <a:t>Recyclingrate (D)</a:t>
                      </a:r>
                      <a:endParaRPr sz="1400" b="1" dirty="0"/>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33 %</a:t>
                      </a:r>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33 %</a:t>
                      </a:r>
                    </a:p>
                  </a:txBody>
                  <a:tcPr marL="36000" marR="36000" marT="36000" marB="36000"/>
                </a:tc>
                <a:tc>
                  <a:txBody>
                    <a:bodyPr/>
                    <a:lstStyle/>
                    <a:p>
                      <a:pPr marL="0" marR="0" lvl="0" indent="0" algn="ctr" rtl="0">
                        <a:lnSpc>
                          <a:spcPct val="100000"/>
                        </a:lnSpc>
                        <a:spcBef>
                          <a:spcPts val="0"/>
                        </a:spcBef>
                        <a:spcAft>
                          <a:spcPts val="0"/>
                        </a:spcAft>
                        <a:buNone/>
                      </a:pPr>
                      <a:r>
                        <a:rPr lang="de-DE" sz="1600" u="none" strike="noStrike" cap="none" dirty="0"/>
                        <a:t>Nur Downcycling</a:t>
                      </a:r>
                      <a:endParaRPr dirty="0"/>
                    </a:p>
                    <a:p>
                      <a:pPr marL="0" marR="0" lvl="0" indent="0" algn="ctr" rtl="0">
                        <a:lnSpc>
                          <a:spcPct val="100000"/>
                        </a:lnSpc>
                        <a:spcBef>
                          <a:spcPts val="0"/>
                        </a:spcBef>
                        <a:spcAft>
                          <a:spcPts val="0"/>
                        </a:spcAft>
                        <a:buClr>
                          <a:srgbClr val="000000"/>
                        </a:buClr>
                        <a:buSzPts val="1600"/>
                        <a:buFont typeface="Arial"/>
                        <a:buNone/>
                      </a:pPr>
                      <a:r>
                        <a:rPr lang="de-DE" sz="1600" u="none" strike="noStrike" cap="none" dirty="0">
                          <a:sym typeface="Arial"/>
                        </a:rPr>
                        <a:t>Sonst Sondermüll!</a:t>
                      </a:r>
                      <a:endParaRPr sz="1600" u="none" strike="noStrike" cap="none" dirty="0"/>
                    </a:p>
                  </a:txBody>
                  <a:tcPr marL="36000" marR="36000" marT="36000" marB="36000"/>
                </a:tc>
                <a:extLst>
                  <a:ext uri="{0D108BD9-81ED-4DB2-BD59-A6C34878D82A}">
                    <a16:rowId xmlns:a16="http://schemas.microsoft.com/office/drawing/2014/main" val="10002"/>
                  </a:ext>
                </a:extLst>
              </a:tr>
              <a:tr h="574225">
                <a:tc>
                  <a:txBody>
                    <a:bodyPr/>
                    <a:lstStyle/>
                    <a:p>
                      <a:pPr marL="0" marR="0" lvl="0" indent="0" algn="l" rtl="0">
                        <a:lnSpc>
                          <a:spcPct val="100000"/>
                        </a:lnSpc>
                        <a:spcBef>
                          <a:spcPts val="0"/>
                        </a:spcBef>
                        <a:spcAft>
                          <a:spcPts val="0"/>
                        </a:spcAft>
                        <a:buClr>
                          <a:srgbClr val="000000"/>
                        </a:buClr>
                        <a:buSzPts val="1600"/>
                        <a:buFont typeface="Arial"/>
                        <a:buNone/>
                      </a:pPr>
                      <a:r>
                        <a:rPr lang="de-DE" sz="1400" u="none" strike="noStrike" cap="none" dirty="0"/>
                        <a:t>Energieverbrauch (Primär/Sekundär)</a:t>
                      </a:r>
                      <a:endParaRPr sz="1400" b="1" dirty="0"/>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u="none" strike="noStrike" cap="none" dirty="0"/>
                        <a:t>15,7 kWh</a:t>
                      </a:r>
                    </a:p>
                    <a:p>
                      <a:pPr marL="0" marR="0" lvl="0" indent="0" algn="ctr" rtl="0">
                        <a:lnSpc>
                          <a:spcPct val="100000"/>
                        </a:lnSpc>
                        <a:spcBef>
                          <a:spcPts val="0"/>
                        </a:spcBef>
                        <a:spcAft>
                          <a:spcPts val="0"/>
                        </a:spcAft>
                        <a:buClr>
                          <a:srgbClr val="000000"/>
                        </a:buClr>
                        <a:buSzPts val="1600"/>
                        <a:buFont typeface="Arial"/>
                        <a:buNone/>
                      </a:pPr>
                      <a:r>
                        <a:rPr lang="de-DE" sz="1600" u="none" strike="noStrike" cap="none" dirty="0"/>
                        <a:t>0,8 kWh</a:t>
                      </a:r>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u="none" strike="noStrike" cap="none" dirty="0"/>
                        <a:t>14,3 kWh</a:t>
                      </a:r>
                    </a:p>
                    <a:p>
                      <a:pPr marL="0" marR="0" lvl="0" indent="0" algn="ctr" rtl="0">
                        <a:lnSpc>
                          <a:spcPct val="100000"/>
                        </a:lnSpc>
                        <a:spcBef>
                          <a:spcPts val="0"/>
                        </a:spcBef>
                        <a:spcAft>
                          <a:spcPts val="0"/>
                        </a:spcAft>
                        <a:buClr>
                          <a:srgbClr val="000000"/>
                        </a:buClr>
                        <a:buSzPts val="1600"/>
                        <a:buFont typeface="Arial"/>
                        <a:buNone/>
                      </a:pPr>
                      <a:r>
                        <a:rPr lang="de-DE" sz="1600" u="none" strike="noStrike" cap="none" dirty="0"/>
                        <a:t>0,6 kWh</a:t>
                      </a:r>
                      <a:endParaRPr dirty="0"/>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u="none" strike="noStrike" cap="none" dirty="0"/>
                        <a:t>Ca. 30 kWh</a:t>
                      </a:r>
                      <a:endParaRPr dirty="0"/>
                    </a:p>
                  </a:txBody>
                  <a:tcPr marL="36000" marR="36000" marT="36000" marB="36000"/>
                </a:tc>
                <a:extLst>
                  <a:ext uri="{0D108BD9-81ED-4DB2-BD59-A6C34878D82A}">
                    <a16:rowId xmlns:a16="http://schemas.microsoft.com/office/drawing/2014/main" val="10003"/>
                  </a:ext>
                </a:extLst>
              </a:tr>
              <a:tr h="574225">
                <a:tc>
                  <a:txBody>
                    <a:bodyPr/>
                    <a:lstStyle/>
                    <a:p>
                      <a:pPr marL="0" marR="0" lvl="0" indent="0" algn="l" rtl="0">
                        <a:lnSpc>
                          <a:spcPct val="100000"/>
                        </a:lnSpc>
                        <a:spcBef>
                          <a:spcPts val="0"/>
                        </a:spcBef>
                        <a:spcAft>
                          <a:spcPts val="0"/>
                        </a:spcAft>
                        <a:buClr>
                          <a:srgbClr val="000000"/>
                        </a:buClr>
                        <a:buSzPts val="1600"/>
                        <a:buFont typeface="Arial"/>
                        <a:buNone/>
                      </a:pPr>
                      <a:r>
                        <a:rPr lang="de-DE" sz="1400" b="1" dirty="0"/>
                        <a:t>Emissionen (D-Mix 2022, 370 g/kWh)</a:t>
                      </a:r>
                      <a:endParaRPr sz="1400" b="1" dirty="0"/>
                    </a:p>
                  </a:txBody>
                  <a:tcPr marL="36000" marR="36000" marT="36000" marB="36000"/>
                </a:tc>
                <a:tc>
                  <a:txBody>
                    <a:bodyPr/>
                    <a:lstStyle/>
                    <a:p>
                      <a:pPr marL="0" marR="0" lvl="0" indent="0" algn="ctr" rtl="0">
                        <a:lnSpc>
                          <a:spcPct val="100000"/>
                        </a:lnSpc>
                        <a:spcBef>
                          <a:spcPts val="0"/>
                        </a:spcBef>
                        <a:spcAft>
                          <a:spcPts val="0"/>
                        </a:spcAft>
                        <a:buClr>
                          <a:srgbClr val="000000"/>
                        </a:buClr>
                        <a:buSzPts val="1600"/>
                        <a:buFont typeface="Arial"/>
                        <a:buNone/>
                      </a:pPr>
                      <a:r>
                        <a:rPr lang="de-DE" sz="1600" dirty="0"/>
                        <a:t>8,0 kg </a:t>
                      </a:r>
                      <a:br>
                        <a:rPr lang="de-DE" sz="1600" dirty="0"/>
                      </a:br>
                      <a:r>
                        <a:rPr lang="de-DE" sz="1600" dirty="0"/>
                        <a:t>CO</a:t>
                      </a:r>
                      <a:r>
                        <a:rPr lang="de-DE" sz="1600" baseline="-25000" dirty="0"/>
                        <a:t>2</a:t>
                      </a:r>
                      <a:r>
                        <a:rPr lang="de-DE" sz="1600" dirty="0"/>
                        <a:t>-Äq</a:t>
                      </a:r>
                      <a:endParaRPr sz="1600" dirty="0"/>
                    </a:p>
                  </a:txBody>
                  <a:tcPr marL="36000" marR="36000" marT="36000" marB="36000"/>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lang="de-DE" sz="1600" dirty="0"/>
                        <a:t>9,1 kg </a:t>
                      </a:r>
                      <a:br>
                        <a:rPr lang="de-DE" sz="1600" dirty="0"/>
                      </a:br>
                      <a:r>
                        <a:rPr lang="de-DE" sz="1600" dirty="0"/>
                        <a:t>CO</a:t>
                      </a:r>
                      <a:r>
                        <a:rPr lang="de-DE" sz="1600" baseline="-25000" dirty="0"/>
                        <a:t>2</a:t>
                      </a:r>
                      <a:r>
                        <a:rPr lang="de-DE" sz="1600" dirty="0"/>
                        <a:t>-Äq</a:t>
                      </a:r>
                    </a:p>
                  </a:txBody>
                  <a:tcPr marL="36000" marR="36000" marT="36000" marB="36000"/>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lang="de-DE" sz="1600" dirty="0"/>
                        <a:t>15,5 kg </a:t>
                      </a:r>
                      <a:br>
                        <a:rPr lang="de-DE" sz="1600" dirty="0"/>
                      </a:br>
                      <a:r>
                        <a:rPr lang="de-DE" sz="1600" dirty="0"/>
                        <a:t>CO</a:t>
                      </a:r>
                      <a:r>
                        <a:rPr lang="de-DE" sz="1600" baseline="-25000" dirty="0"/>
                        <a:t>2</a:t>
                      </a:r>
                      <a:r>
                        <a:rPr lang="de-DE" sz="1600" dirty="0"/>
                        <a:t>-Äq</a:t>
                      </a:r>
                    </a:p>
                  </a:txBody>
                  <a:tcPr marL="36000" marR="36000" marT="36000" marB="36000"/>
                </a:tc>
                <a:extLst>
                  <a:ext uri="{0D108BD9-81ED-4DB2-BD59-A6C34878D82A}">
                    <a16:rowId xmlns:a16="http://schemas.microsoft.com/office/drawing/2014/main" val="3481597275"/>
                  </a:ext>
                </a:extLst>
              </a:tr>
            </a:tbl>
          </a:graphicData>
        </a:graphic>
      </p:graphicFrame>
      <p:sp>
        <p:nvSpPr>
          <p:cNvPr id="23" name="Abgerundetes Rechteck 22">
            <a:extLst>
              <a:ext uri="{FF2B5EF4-FFF2-40B4-BE49-F238E27FC236}">
                <a16:creationId xmlns:a16="http://schemas.microsoft.com/office/drawing/2014/main" id="{ED16F19E-715C-CB41-A864-D46248C15147}"/>
              </a:ext>
            </a:extLst>
          </p:cNvPr>
          <p:cNvSpPr/>
          <p:nvPr/>
        </p:nvSpPr>
        <p:spPr>
          <a:xfrm>
            <a:off x="2542820" y="3010931"/>
            <a:ext cx="2475636" cy="7640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Fe/Al: Unterschiedliche Steifigkeit und Schwingungsverhalten</a:t>
            </a:r>
          </a:p>
        </p:txBody>
      </p:sp>
      <p:sp>
        <p:nvSpPr>
          <p:cNvPr id="22" name="Abgerundetes Rechteck 21">
            <a:extLst>
              <a:ext uri="{FF2B5EF4-FFF2-40B4-BE49-F238E27FC236}">
                <a16:creationId xmlns:a16="http://schemas.microsoft.com/office/drawing/2014/main" id="{EB7134D3-4CF3-D448-8139-FCF71CC79BD2}"/>
              </a:ext>
            </a:extLst>
          </p:cNvPr>
          <p:cNvSpPr/>
          <p:nvPr/>
        </p:nvSpPr>
        <p:spPr>
          <a:xfrm>
            <a:off x="5223436" y="3104184"/>
            <a:ext cx="3794989" cy="5747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indent="0" algn="ctr">
              <a:buNone/>
            </a:pPr>
            <a:r>
              <a:rPr lang="de-DE" sz="1600" b="1" dirty="0"/>
              <a:t>Fe/Al: Es kommt auf die Recyclingraten und den Strommix an!</a:t>
            </a:r>
          </a:p>
        </p:txBody>
      </p:sp>
    </p:spTree>
    <p:extLst>
      <p:ext uri="{BB962C8B-B14F-4D97-AF65-F5344CB8AC3E}">
        <p14:creationId xmlns:p14="http://schemas.microsoft.com/office/powerpoint/2010/main" val="17113228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C4DE4-29A2-714B-8A31-F3FB772F113B}"/>
              </a:ext>
            </a:extLst>
          </p:cNvPr>
          <p:cNvSpPr>
            <a:spLocks noGrp="1"/>
          </p:cNvSpPr>
          <p:nvPr>
            <p:ph type="title"/>
          </p:nvPr>
        </p:nvSpPr>
        <p:spPr/>
        <p:txBody>
          <a:bodyPr/>
          <a:lstStyle/>
          <a:p>
            <a:r>
              <a:rPr lang="de-DE" dirty="0"/>
              <a:t>Wertschöpfungskettenanalysen</a:t>
            </a:r>
          </a:p>
        </p:txBody>
      </p:sp>
      <p:sp>
        <p:nvSpPr>
          <p:cNvPr id="3" name="Untertitel 2">
            <a:extLst>
              <a:ext uri="{FF2B5EF4-FFF2-40B4-BE49-F238E27FC236}">
                <a16:creationId xmlns:a16="http://schemas.microsoft.com/office/drawing/2014/main" id="{9B9CA1E2-DC66-E412-3007-833630722EEB}"/>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5F965416-F370-1353-7D41-781A768F4E8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81</a:t>
            </a:fld>
            <a:endParaRPr lang="de-DE" dirty="0"/>
          </a:p>
        </p:txBody>
      </p:sp>
      <p:sp>
        <p:nvSpPr>
          <p:cNvPr id="4" name="Textplatzhalter 3">
            <a:extLst>
              <a:ext uri="{FF2B5EF4-FFF2-40B4-BE49-F238E27FC236}">
                <a16:creationId xmlns:a16="http://schemas.microsoft.com/office/drawing/2014/main" id="{D133A0CE-65BF-0FFD-7CAE-4F152D3D2FB8}"/>
              </a:ext>
            </a:extLst>
          </p:cNvPr>
          <p:cNvSpPr>
            <a:spLocks noGrp="1"/>
          </p:cNvSpPr>
          <p:nvPr>
            <p:ph type="body" sz="quarter" idx="13"/>
          </p:nvPr>
        </p:nvSpPr>
        <p:spPr/>
        <p:txBody>
          <a:bodyPr/>
          <a:lstStyle/>
          <a:p>
            <a:r>
              <a:rPr lang="de-DE" dirty="0"/>
              <a:t>To-Go-Becher oder Al-Mehrwegbecher</a:t>
            </a:r>
          </a:p>
        </p:txBody>
      </p:sp>
      <p:pic>
        <p:nvPicPr>
          <p:cNvPr id="7" name="Grafik 6">
            <a:extLst>
              <a:ext uri="{FF2B5EF4-FFF2-40B4-BE49-F238E27FC236}">
                <a16:creationId xmlns:a16="http://schemas.microsoft.com/office/drawing/2014/main" id="{0AE44F6F-1D52-144F-9D1D-1B442BD4E07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77835" y="1318026"/>
            <a:ext cx="3340589" cy="2147488"/>
          </a:xfrm>
          <a:prstGeom prst="rect">
            <a:avLst/>
          </a:prstGeom>
        </p:spPr>
      </p:pic>
      <p:pic>
        <p:nvPicPr>
          <p:cNvPr id="8" name="Grafik 7">
            <a:extLst>
              <a:ext uri="{FF2B5EF4-FFF2-40B4-BE49-F238E27FC236}">
                <a16:creationId xmlns:a16="http://schemas.microsoft.com/office/drawing/2014/main" id="{2FD287DF-5838-454D-9693-219E223C8B7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954425" y="3440873"/>
            <a:ext cx="2262765" cy="2626973"/>
          </a:xfrm>
          <a:prstGeom prst="rect">
            <a:avLst/>
          </a:prstGeom>
        </p:spPr>
      </p:pic>
    </p:spTree>
    <p:extLst>
      <p:ext uri="{BB962C8B-B14F-4D97-AF65-F5344CB8AC3E}">
        <p14:creationId xmlns:p14="http://schemas.microsoft.com/office/powerpoint/2010/main" val="17416777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Coffee-To-Go-Becher: Verbrauch</a:t>
            </a:r>
            <a:br>
              <a:rPr lang="de-DE" sz="2800" dirty="0"/>
            </a:br>
            <a:br>
              <a:rPr lang="de-DE" sz="2800" dirty="0"/>
            </a:br>
            <a:r>
              <a:rPr lang="de-DE" sz="2800" dirty="0"/>
              <a:t> </a:t>
            </a:r>
            <a:br>
              <a:rPr lang="de-DE" sz="2400" dirty="0"/>
            </a:br>
            <a:endParaRPr lang="de-DE" sz="2400" dirty="0"/>
          </a:p>
        </p:txBody>
      </p:sp>
      <p:sp>
        <p:nvSpPr>
          <p:cNvPr id="14" name="Untertitel 13">
            <a:extLst>
              <a:ext uri="{FF2B5EF4-FFF2-40B4-BE49-F238E27FC236}">
                <a16:creationId xmlns:a16="http://schemas.microsoft.com/office/drawing/2014/main" id="{936FD494-9A9C-4BFF-AA58-8D53A47D06B9}"/>
              </a:ext>
            </a:extLst>
          </p:cNvPr>
          <p:cNvSpPr>
            <a:spLocks noGrp="1"/>
          </p:cNvSpPr>
          <p:nvPr>
            <p:ph type="subTitle" idx="1"/>
          </p:nvPr>
        </p:nvSpPr>
        <p:spPr/>
        <p:txBody>
          <a:bodyPr/>
          <a:lstStyle/>
          <a:p>
            <a:r>
              <a:rPr lang="de-DE" dirty="0" err="1"/>
              <a:t>BildQuellen</a:t>
            </a:r>
            <a:r>
              <a:rPr lang="de-DE" dirty="0"/>
              <a:t>: BR 2016 </a:t>
            </a:r>
          </a:p>
          <a:p>
            <a:endParaRPr lang="de-DE" dirty="0"/>
          </a:p>
        </p:txBody>
      </p:sp>
      <p:sp>
        <p:nvSpPr>
          <p:cNvPr id="8" name="Textplatzhalter 7"/>
          <p:cNvSpPr>
            <a:spLocks noGrp="1"/>
          </p:cNvSpPr>
          <p:nvPr>
            <p:ph type="body" idx="2"/>
          </p:nvPr>
        </p:nvSpPr>
        <p:spPr/>
        <p:txBody>
          <a:bodyPr/>
          <a:lstStyle/>
          <a:p>
            <a:pPr>
              <a:spcBef>
                <a:spcPts val="0"/>
              </a:spcBef>
            </a:pPr>
            <a:r>
              <a:rPr lang="de-DE" sz="2000" dirty="0">
                <a:solidFill>
                  <a:schemeClr val="tx1"/>
                </a:solidFill>
              </a:rPr>
              <a:t>Es gibt einen steigenden Konsum im To-Go-Bereich, erklärt wird dies durch veränderte Lebensstile  </a:t>
            </a:r>
          </a:p>
          <a:p>
            <a:pPr>
              <a:spcBef>
                <a:spcPts val="0"/>
              </a:spcBef>
            </a:pPr>
            <a:r>
              <a:rPr lang="de-DE" sz="2000" dirty="0">
                <a:solidFill>
                  <a:schemeClr val="tx1"/>
                </a:solidFill>
              </a:rPr>
              <a:t>In Deutschland wurden 2014  stündlich 320.000-bzw. jährlich ca. 2,8 Mrd. Coffee-to-Go-Becher verbraucht (34 Becher pro Person bzw. 54 für die Altersgruppe 18 bis 64)</a:t>
            </a:r>
          </a:p>
          <a:p>
            <a:pPr>
              <a:spcBef>
                <a:spcPts val="0"/>
              </a:spcBef>
            </a:pPr>
            <a:r>
              <a:rPr lang="de-DE" sz="2000" dirty="0">
                <a:solidFill>
                  <a:schemeClr val="tx1"/>
                </a:solidFill>
              </a:rPr>
              <a:t>Ein Recycling ist schwierig – die PE-Beschichtung muss vollständig vom Papier abgetrennt werden</a:t>
            </a:r>
          </a:p>
        </p:txBody>
      </p:sp>
      <p:sp>
        <p:nvSpPr>
          <p:cNvPr id="9" name="Foliennummernplatzhalter 8"/>
          <p:cNvSpPr>
            <a:spLocks noGrp="1"/>
          </p:cNvSpPr>
          <p:nvPr>
            <p:ph type="sldNum" idx="12"/>
          </p:nvPr>
        </p:nvSpPr>
        <p:spPr/>
        <p:txBody>
          <a:bodyPr/>
          <a:lstStyle/>
          <a:p>
            <a:fld id="{68EB86B5-BADE-4A12-AB87-7E185E6EC7FD}" type="slidenum">
              <a:rPr lang="de-DE" smtClean="0"/>
              <a:t>82</a:t>
            </a:fld>
            <a:endParaRPr lang="de-DE" dirty="0"/>
          </a:p>
        </p:txBody>
      </p:sp>
      <p:sp>
        <p:nvSpPr>
          <p:cNvPr id="4" name="Rechteck: abgerundete Ecken 3">
            <a:extLst>
              <a:ext uri="{FF2B5EF4-FFF2-40B4-BE49-F238E27FC236}">
                <a16:creationId xmlns:a16="http://schemas.microsoft.com/office/drawing/2014/main" id="{D1B43261-795F-42BF-9709-EDE9E148C673}"/>
              </a:ext>
            </a:extLst>
          </p:cNvPr>
          <p:cNvSpPr/>
          <p:nvPr/>
        </p:nvSpPr>
        <p:spPr>
          <a:xfrm>
            <a:off x="4776716" y="5245285"/>
            <a:ext cx="4158859" cy="867614"/>
          </a:xfrm>
          <a:prstGeom prst="round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de-DE" sz="1700" b="1" dirty="0">
                <a:solidFill>
                  <a:srgbClr val="FFFFFF"/>
                </a:solidFill>
                <a:latin typeface="Arial"/>
                <a:cs typeface="Arial"/>
              </a:rPr>
              <a:t>Jeder Bundesbürger und jede Bundesbürgerin verantwortet 37 To-Go-Becher pro Jahr!</a:t>
            </a:r>
          </a:p>
        </p:txBody>
      </p:sp>
      <p:pic>
        <p:nvPicPr>
          <p:cNvPr id="10" name="Grafik 9">
            <a:extLst>
              <a:ext uri="{FF2B5EF4-FFF2-40B4-BE49-F238E27FC236}">
                <a16:creationId xmlns:a16="http://schemas.microsoft.com/office/drawing/2014/main" id="{C3FABEFC-3D5A-D147-9CBE-E02629789D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043" y="3519313"/>
            <a:ext cx="4302824" cy="2758045"/>
          </a:xfrm>
          <a:prstGeom prst="rect">
            <a:avLst/>
          </a:prstGeom>
          <a:ln w="3175">
            <a:solidFill>
              <a:schemeClr val="tx1"/>
            </a:solidFill>
          </a:ln>
        </p:spPr>
      </p:pic>
      <p:sp>
        <p:nvSpPr>
          <p:cNvPr id="2" name="Textfeld 1">
            <a:extLst>
              <a:ext uri="{FF2B5EF4-FFF2-40B4-BE49-F238E27FC236}">
                <a16:creationId xmlns:a16="http://schemas.microsoft.com/office/drawing/2014/main" id="{28D31D86-4377-D44E-8125-B1DFFFFDA246}"/>
              </a:ext>
            </a:extLst>
          </p:cNvPr>
          <p:cNvSpPr txBox="1"/>
          <p:nvPr/>
        </p:nvSpPr>
        <p:spPr>
          <a:xfrm>
            <a:off x="4482535" y="3195626"/>
            <a:ext cx="4535889" cy="1938992"/>
          </a:xfrm>
          <a:prstGeom prst="rect">
            <a:avLst/>
          </a:prstGeom>
          <a:noFill/>
        </p:spPr>
        <p:txBody>
          <a:bodyPr wrap="square" rtlCol="0">
            <a:spAutoFit/>
          </a:bodyPr>
          <a:lstStyle/>
          <a:p>
            <a:pPr marL="285750" indent="-285750">
              <a:buFont typeface="Arial" panose="020B0604020202020204" pitchFamily="34" charset="0"/>
              <a:buChar char="•"/>
            </a:pPr>
            <a:r>
              <a:rPr lang="de-DE" sz="2000" dirty="0">
                <a:solidFill>
                  <a:schemeClr val="tx1"/>
                </a:solidFill>
                <a:latin typeface="Calibri" panose="020F0502020204030204" pitchFamily="34" charset="0"/>
                <a:cs typeface="Calibri" panose="020F0502020204030204" pitchFamily="34" charset="0"/>
              </a:rPr>
              <a:t>Rechnerisch fallen ca. 32.500 t/a an – dies ist für ein dezentrales Recycling zu wenig</a:t>
            </a:r>
          </a:p>
          <a:p>
            <a:pPr marL="285750" indent="-285750">
              <a:buFont typeface="Arial" panose="020B0604020202020204" pitchFamily="34" charset="0"/>
              <a:buChar char="•"/>
            </a:pPr>
            <a:r>
              <a:rPr lang="de-DE" sz="2000" dirty="0">
                <a:solidFill>
                  <a:schemeClr val="tx1"/>
                </a:solidFill>
                <a:latin typeface="Calibri" panose="020F0502020204030204" pitchFamily="34" charset="0"/>
                <a:cs typeface="Calibri" panose="020F0502020204030204" pitchFamily="34" charset="0"/>
              </a:rPr>
              <a:t>Ein dezentrales Recycling würde zu einem hohen Energieverbrauch durch den Transport führen.</a:t>
            </a:r>
            <a:endParaRPr lang="de-DE"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8997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Coffee-To-Go-Becher: Vergleich der Becher</a:t>
            </a:r>
            <a:br>
              <a:rPr lang="de-DE" dirty="0">
                <a:solidFill>
                  <a:schemeClr val="accent6">
                    <a:lumMod val="75000"/>
                  </a:schemeClr>
                </a:solidFill>
              </a:rPr>
            </a:br>
            <a:r>
              <a:rPr lang="de-DE" dirty="0">
                <a:solidFill>
                  <a:schemeClr val="accent6">
                    <a:lumMod val="75000"/>
                  </a:schemeClr>
                </a:solidFill>
              </a:rPr>
              <a:t>Einwegbecher</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4" name="Inhaltsplatzhalter 3">
            <a:extLst>
              <a:ext uri="{FF2B5EF4-FFF2-40B4-BE49-F238E27FC236}">
                <a16:creationId xmlns:a16="http://schemas.microsoft.com/office/drawing/2014/main" id="{E23C2F0E-5BE7-0176-97A8-E55D59401160}"/>
              </a:ext>
            </a:extLst>
          </p:cNvPr>
          <p:cNvSpPr>
            <a:spLocks noGrp="1"/>
          </p:cNvSpPr>
          <p:nvPr>
            <p:ph type="body" idx="2"/>
          </p:nvPr>
        </p:nvSpPr>
        <p:spPr>
          <a:xfrm>
            <a:off x="106375" y="1260000"/>
            <a:ext cx="8829200" cy="964808"/>
          </a:xfrm>
        </p:spPr>
        <p:txBody>
          <a:bodyPr/>
          <a:lstStyle/>
          <a:p>
            <a:pPr marL="12700" indent="0">
              <a:buNone/>
            </a:pPr>
            <a:r>
              <a:rPr lang="de-DE" dirty="0"/>
              <a:t>Annahme: Es wird unterschiedliches Bechermaterial gewählt </a:t>
            </a:r>
          </a:p>
          <a:p>
            <a:pPr marL="12700" indent="0">
              <a:buNone/>
            </a:pPr>
            <a:r>
              <a:rPr lang="de-DE" dirty="0"/>
              <a:t>Aufgabe: Berechnen Sie die THG-Emissionen für Coffee-To-Go-Becher</a:t>
            </a:r>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83</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ext uri="{D42A27DB-BD31-4B8C-83A1-F6EECF244321}">
                <p14:modId xmlns:p14="http://schemas.microsoft.com/office/powerpoint/2010/main" val="3178067145"/>
              </p:ext>
            </p:extLst>
          </p:nvPr>
        </p:nvGraphicFramePr>
        <p:xfrm>
          <a:off x="191966" y="2303966"/>
          <a:ext cx="8925291" cy="266123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Frischfaserpapier</a:t>
                      </a:r>
                      <a:endParaRPr lang="de-DE" dirty="0"/>
                    </a:p>
                    <a:p>
                      <a:pPr lvl="0" algn="ctr">
                        <a:buNone/>
                      </a:pPr>
                      <a:r>
                        <a:rPr lang="de-DE" b="1" dirty="0"/>
                        <a:t>Einweg</a:t>
                      </a:r>
                    </a:p>
                  </a:txBody>
                  <a:tcPr/>
                </a:tc>
                <a:tc>
                  <a:txBody>
                    <a:bodyPr/>
                    <a:lstStyle/>
                    <a:p>
                      <a:pPr lvl="0" algn="ctr">
                        <a:buNone/>
                      </a:pPr>
                      <a:r>
                        <a:rPr lang="de-DE" sz="1400" b="1" i="0" u="none" strike="noStrike" noProof="0" dirty="0">
                          <a:latin typeface="Arial"/>
                        </a:rPr>
                        <a:t>Recyclingpapier</a:t>
                      </a:r>
                      <a:endParaRPr lang="de-DE" b="1" dirty="0"/>
                    </a:p>
                    <a:p>
                      <a:pPr lvl="0" algn="ctr">
                        <a:buNone/>
                      </a:pPr>
                      <a:r>
                        <a:rPr lang="de-DE" b="1" dirty="0"/>
                        <a:t>Einweg</a:t>
                      </a:r>
                    </a:p>
                  </a:txBody>
                  <a:tcPr/>
                </a:tc>
                <a:tc>
                  <a:txBody>
                    <a:bodyPr/>
                    <a:lstStyle/>
                    <a:p>
                      <a:pPr lvl="0" algn="ctr">
                        <a:buNone/>
                      </a:pPr>
                      <a:r>
                        <a:rPr lang="de-DE" sz="1400" b="1" i="0" u="none" strike="noStrike" noProof="0" dirty="0">
                          <a:latin typeface="Arial"/>
                        </a:rPr>
                        <a:t>Kunststoff</a:t>
                      </a:r>
                    </a:p>
                    <a:p>
                      <a:pPr lvl="0" algn="ctr">
                        <a:buNone/>
                      </a:pPr>
                      <a:r>
                        <a:rPr lang="de-DE" sz="1400" b="1" i="0" u="none" strike="noStrike" noProof="0" dirty="0">
                          <a:latin typeface="Arial"/>
                        </a:rPr>
                        <a:t>Einweg</a:t>
                      </a:r>
                      <a:endParaRPr lang="de-DE" b="1" dirty="0"/>
                    </a:p>
                  </a:txBody>
                  <a:tcPr/>
                </a:tc>
                <a:tc>
                  <a:txBody>
                    <a:bodyPr/>
                    <a:lstStyle/>
                    <a:p>
                      <a:pPr lvl="0" algn="ctr">
                        <a:buNone/>
                      </a:pPr>
                      <a:r>
                        <a:rPr lang="de-DE" sz="1400" b="1" i="0" u="none" strike="noStrike" noProof="0" dirty="0">
                          <a:latin typeface="Arial"/>
                        </a:rPr>
                        <a:t>Bio-Kunststoff Einweg</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lvl="0" algn="ctr">
                        <a:buNone/>
                      </a:pPr>
                      <a:r>
                        <a:rPr lang="de-DE" b="0" dirty="0"/>
                        <a:t>54</a:t>
                      </a:r>
                    </a:p>
                  </a:txBody>
                  <a:tcPr/>
                </a:tc>
                <a:tc>
                  <a:txBody>
                    <a:bodyPr/>
                    <a:lstStyle/>
                    <a:p>
                      <a:pPr lvl="0" algn="ctr">
                        <a:buNone/>
                      </a:pPr>
                      <a:r>
                        <a:rPr lang="de-DE" b="0" dirty="0"/>
                        <a:t>54</a:t>
                      </a:r>
                    </a:p>
                  </a:txBody>
                  <a:tcPr/>
                </a:tc>
                <a:tc>
                  <a:txBody>
                    <a:bodyPr/>
                    <a:lstStyle/>
                    <a:p>
                      <a:pPr algn="ctr"/>
                      <a:r>
                        <a:rPr lang="de-DE" b="0" dirty="0"/>
                        <a:t>54</a:t>
                      </a:r>
                    </a:p>
                  </a:txBody>
                  <a:tcPr/>
                </a:tc>
                <a:tc>
                  <a:txBody>
                    <a:bodyPr/>
                    <a:lstStyle/>
                    <a:p>
                      <a:pPr algn="ctr"/>
                      <a:r>
                        <a:rPr lang="de-DE" b="0" dirty="0"/>
                        <a:t>54</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Papier (frisch): 1</a:t>
                      </a:r>
                    </a:p>
                    <a:p>
                      <a:pPr algn="ctr"/>
                      <a:r>
                        <a:rPr lang="de-DE" b="0" dirty="0"/>
                        <a:t>Kunststoff:  3,3</a:t>
                      </a:r>
                    </a:p>
                  </a:txBody>
                  <a:tcPr/>
                </a:tc>
                <a:tc>
                  <a:txBody>
                    <a:bodyPr/>
                    <a:lstStyle/>
                    <a:p>
                      <a:pPr algn="ctr"/>
                      <a:r>
                        <a:rPr lang="de-DE" b="0" dirty="0"/>
                        <a:t>Papier 0,7 </a:t>
                      </a:r>
                    </a:p>
                    <a:p>
                      <a:pPr algn="ctr"/>
                      <a:r>
                        <a:rPr lang="de-DE" b="0" dirty="0"/>
                        <a:t>Kunststoff:  3,3</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tc>
                  <a:txBody>
                    <a:bodyPr/>
                    <a:lstStyle/>
                    <a:p>
                      <a:pPr algn="ctr"/>
                      <a:r>
                        <a:rPr lang="de-DE" b="0" dirty="0"/>
                        <a:t>Bio-Kunststoff 0,33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12 g Kunststoff</a:t>
                      </a:r>
                    </a:p>
                  </a:txBody>
                  <a:tcPr/>
                </a:tc>
                <a:tc>
                  <a:txBody>
                    <a:bodyPr/>
                    <a:lstStyle/>
                    <a:p>
                      <a:pPr lvl="0" algn="ctr">
                        <a:buNone/>
                      </a:pPr>
                      <a:r>
                        <a:rPr lang="de-DE" b="0" dirty="0"/>
                        <a:t>12 g Bio-Kunststoff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endParaRPr lang="de-DE" b="0" dirty="0"/>
                    </a:p>
                  </a:txBody>
                  <a:tcPr/>
                </a:tc>
                <a:tc>
                  <a:txBody>
                    <a:bodyPr/>
                    <a:lstStyle/>
                    <a:p>
                      <a:pPr lvl="0" algn="ctr">
                        <a:buNone/>
                      </a:pPr>
                      <a:endParaRPr lang="de-DE" b="0" dirty="0"/>
                    </a:p>
                  </a:txBody>
                  <a:tcPr/>
                </a:tc>
                <a:tc>
                  <a:txBody>
                    <a:bodyPr/>
                    <a:lstStyle/>
                    <a:p>
                      <a:pPr lvl="0" algn="ctr">
                        <a:buNone/>
                      </a:pPr>
                      <a:endParaRPr lang="de-DE" b="0" dirty="0"/>
                    </a:p>
                  </a:txBody>
                  <a:tcPr/>
                </a:tc>
                <a:tc>
                  <a:txBody>
                    <a:bodyPr/>
                    <a:lstStyle/>
                    <a:p>
                      <a:pPr lvl="0" algn="ctr">
                        <a:buNone/>
                      </a:pPr>
                      <a:endParaRPr lang="de-DE" b="0" dirty="0"/>
                    </a:p>
                  </a:txBody>
                  <a:tcPr/>
                </a:tc>
                <a:extLst>
                  <a:ext uri="{0D108BD9-81ED-4DB2-BD59-A6C34878D82A}">
                    <a16:rowId xmlns:a16="http://schemas.microsoft.com/office/drawing/2014/main" val="2750815039"/>
                  </a:ext>
                </a:extLst>
              </a:tr>
            </a:tbl>
          </a:graphicData>
        </a:graphic>
      </p:graphicFrame>
    </p:spTree>
    <p:extLst>
      <p:ext uri="{BB962C8B-B14F-4D97-AF65-F5344CB8AC3E}">
        <p14:creationId xmlns:p14="http://schemas.microsoft.com/office/powerpoint/2010/main" val="35208994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Coffee-To-Go-Becher: Vergleich der Becher</a:t>
            </a:r>
            <a:br>
              <a:rPr lang="de-DE" dirty="0">
                <a:solidFill>
                  <a:schemeClr val="accent6">
                    <a:lumMod val="75000"/>
                  </a:schemeClr>
                </a:solidFill>
              </a:rPr>
            </a:br>
            <a:r>
              <a:rPr lang="de-DE" dirty="0">
                <a:solidFill>
                  <a:schemeClr val="accent6">
                    <a:lumMod val="75000"/>
                  </a:schemeClr>
                </a:solidFill>
              </a:rPr>
              <a:t>Einwegbecher</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4" name="Inhaltsplatzhalter 3">
            <a:extLst>
              <a:ext uri="{FF2B5EF4-FFF2-40B4-BE49-F238E27FC236}">
                <a16:creationId xmlns:a16="http://schemas.microsoft.com/office/drawing/2014/main" id="{E23C2F0E-5BE7-0176-97A8-E55D59401160}"/>
              </a:ext>
            </a:extLst>
          </p:cNvPr>
          <p:cNvSpPr>
            <a:spLocks noGrp="1"/>
          </p:cNvSpPr>
          <p:nvPr>
            <p:ph type="body" idx="2"/>
          </p:nvPr>
        </p:nvSpPr>
        <p:spPr>
          <a:xfrm>
            <a:off x="106375" y="1260000"/>
            <a:ext cx="8829200" cy="964808"/>
          </a:xfrm>
        </p:spPr>
        <p:txBody>
          <a:bodyPr/>
          <a:lstStyle/>
          <a:p>
            <a:pPr marL="355600" indent="-342900"/>
            <a:r>
              <a:rPr lang="de-DE" dirty="0"/>
              <a:t>Kunststoffbecher haben die höchsten THG-Emissionen</a:t>
            </a:r>
          </a:p>
          <a:p>
            <a:pPr marL="355600" indent="-342900"/>
            <a:r>
              <a:rPr lang="de-DE" dirty="0"/>
              <a:t>Bio-Kunststoff schneidet besser ab als Recyclingpapier</a:t>
            </a:r>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84</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ext uri="{D42A27DB-BD31-4B8C-83A1-F6EECF244321}">
                <p14:modId xmlns:p14="http://schemas.microsoft.com/office/powerpoint/2010/main" val="1190663150"/>
              </p:ext>
            </p:extLst>
          </p:nvPr>
        </p:nvGraphicFramePr>
        <p:xfrm>
          <a:off x="191966" y="2303966"/>
          <a:ext cx="8925291" cy="266123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Frischfaserpapier</a:t>
                      </a:r>
                      <a:endParaRPr lang="de-DE" dirty="0"/>
                    </a:p>
                    <a:p>
                      <a:pPr lvl="0" algn="ctr">
                        <a:buNone/>
                      </a:pPr>
                      <a:r>
                        <a:rPr lang="de-DE" b="1" dirty="0"/>
                        <a:t>Einweg</a:t>
                      </a:r>
                    </a:p>
                  </a:txBody>
                  <a:tcPr/>
                </a:tc>
                <a:tc>
                  <a:txBody>
                    <a:bodyPr/>
                    <a:lstStyle/>
                    <a:p>
                      <a:pPr lvl="0" algn="ctr">
                        <a:buNone/>
                      </a:pPr>
                      <a:r>
                        <a:rPr lang="de-DE" sz="1400" b="1" i="0" u="none" strike="noStrike" noProof="0" dirty="0">
                          <a:latin typeface="Arial"/>
                        </a:rPr>
                        <a:t>Recyclingpapier</a:t>
                      </a:r>
                      <a:endParaRPr lang="de-DE" b="1" dirty="0"/>
                    </a:p>
                    <a:p>
                      <a:pPr lvl="0" algn="ctr">
                        <a:buNone/>
                      </a:pPr>
                      <a:r>
                        <a:rPr lang="de-DE" b="1" dirty="0"/>
                        <a:t>Einweg</a:t>
                      </a:r>
                    </a:p>
                  </a:txBody>
                  <a:tcPr/>
                </a:tc>
                <a:tc>
                  <a:txBody>
                    <a:bodyPr/>
                    <a:lstStyle/>
                    <a:p>
                      <a:pPr lvl="0" algn="ctr">
                        <a:buNone/>
                      </a:pPr>
                      <a:r>
                        <a:rPr lang="de-DE" sz="1400" b="1" i="0" u="none" strike="noStrike" noProof="0" dirty="0">
                          <a:latin typeface="Arial"/>
                        </a:rPr>
                        <a:t>Kunststoff</a:t>
                      </a:r>
                    </a:p>
                    <a:p>
                      <a:pPr lvl="0" algn="ctr">
                        <a:buNone/>
                      </a:pPr>
                      <a:r>
                        <a:rPr lang="de-DE" sz="1400" b="1" i="0" u="none" strike="noStrike" noProof="0" dirty="0">
                          <a:latin typeface="Arial"/>
                        </a:rPr>
                        <a:t>Einweg</a:t>
                      </a:r>
                      <a:endParaRPr lang="de-DE" b="1" dirty="0"/>
                    </a:p>
                  </a:txBody>
                  <a:tcPr/>
                </a:tc>
                <a:tc>
                  <a:txBody>
                    <a:bodyPr/>
                    <a:lstStyle/>
                    <a:p>
                      <a:pPr lvl="0" algn="ctr">
                        <a:buNone/>
                      </a:pPr>
                      <a:r>
                        <a:rPr lang="de-DE" sz="1400" b="1" i="0" u="none" strike="noStrike" noProof="0" dirty="0">
                          <a:latin typeface="Arial"/>
                        </a:rPr>
                        <a:t>Bio-Kunststoff Einweg</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lvl="0" algn="ctr">
                        <a:buNone/>
                      </a:pPr>
                      <a:r>
                        <a:rPr lang="de-DE" b="0" dirty="0"/>
                        <a:t>54</a:t>
                      </a:r>
                    </a:p>
                  </a:txBody>
                  <a:tcPr/>
                </a:tc>
                <a:tc>
                  <a:txBody>
                    <a:bodyPr/>
                    <a:lstStyle/>
                    <a:p>
                      <a:pPr lvl="0" algn="ctr">
                        <a:buNone/>
                      </a:pPr>
                      <a:r>
                        <a:rPr lang="de-DE" b="0" dirty="0"/>
                        <a:t>54</a:t>
                      </a:r>
                    </a:p>
                  </a:txBody>
                  <a:tcPr/>
                </a:tc>
                <a:tc>
                  <a:txBody>
                    <a:bodyPr/>
                    <a:lstStyle/>
                    <a:p>
                      <a:pPr algn="ctr"/>
                      <a:r>
                        <a:rPr lang="de-DE" b="0" dirty="0"/>
                        <a:t>54</a:t>
                      </a:r>
                    </a:p>
                  </a:txBody>
                  <a:tcPr/>
                </a:tc>
                <a:tc>
                  <a:txBody>
                    <a:bodyPr/>
                    <a:lstStyle/>
                    <a:p>
                      <a:pPr algn="ctr"/>
                      <a:r>
                        <a:rPr lang="de-DE" b="0" dirty="0"/>
                        <a:t>54</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Papier (frisch): 1</a:t>
                      </a:r>
                    </a:p>
                    <a:p>
                      <a:pPr algn="ctr"/>
                      <a:r>
                        <a:rPr lang="de-DE" b="0" dirty="0"/>
                        <a:t>Kunststoff:  3,3</a:t>
                      </a:r>
                    </a:p>
                  </a:txBody>
                  <a:tcPr/>
                </a:tc>
                <a:tc>
                  <a:txBody>
                    <a:bodyPr/>
                    <a:lstStyle/>
                    <a:p>
                      <a:pPr algn="ctr"/>
                      <a:r>
                        <a:rPr lang="de-DE" b="0" dirty="0"/>
                        <a:t>Papier 0,7 </a:t>
                      </a:r>
                    </a:p>
                    <a:p>
                      <a:pPr algn="ctr"/>
                      <a:r>
                        <a:rPr lang="de-DE" b="0" dirty="0"/>
                        <a:t>Kunststoff:  3,3</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tc>
                  <a:txBody>
                    <a:bodyPr/>
                    <a:lstStyle/>
                    <a:p>
                      <a:pPr algn="ctr"/>
                      <a:r>
                        <a:rPr lang="de-DE" b="0" dirty="0"/>
                        <a:t>Bio-Kunststoff 0,33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12 g Kunststoff</a:t>
                      </a:r>
                    </a:p>
                  </a:txBody>
                  <a:tcPr/>
                </a:tc>
                <a:tc>
                  <a:txBody>
                    <a:bodyPr/>
                    <a:lstStyle/>
                    <a:p>
                      <a:pPr lvl="0" algn="ctr">
                        <a:buNone/>
                      </a:pPr>
                      <a:r>
                        <a:rPr lang="de-DE" b="0" dirty="0"/>
                        <a:t>12 g Bio-Kunststoff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r>
                        <a:rPr lang="de-DE" b="0" dirty="0"/>
                        <a:t>701 g</a:t>
                      </a:r>
                    </a:p>
                  </a:txBody>
                  <a:tcPr/>
                </a:tc>
                <a:tc>
                  <a:txBody>
                    <a:bodyPr/>
                    <a:lstStyle/>
                    <a:p>
                      <a:pPr lvl="0" algn="ctr">
                        <a:buNone/>
                      </a:pPr>
                      <a:r>
                        <a:rPr lang="de-DE" b="0" dirty="0"/>
                        <a:t>522 g</a:t>
                      </a:r>
                    </a:p>
                  </a:txBody>
                  <a:tcPr/>
                </a:tc>
                <a:tc>
                  <a:txBody>
                    <a:bodyPr/>
                    <a:lstStyle/>
                    <a:p>
                      <a:pPr lvl="0" algn="ctr">
                        <a:buNone/>
                      </a:pPr>
                      <a:r>
                        <a:rPr lang="de-DE" b="0" dirty="0"/>
                        <a:t>2.148 g</a:t>
                      </a:r>
                    </a:p>
                  </a:txBody>
                  <a:tcPr/>
                </a:tc>
                <a:tc>
                  <a:txBody>
                    <a:bodyPr/>
                    <a:lstStyle/>
                    <a:p>
                      <a:pPr lvl="0" algn="ctr">
                        <a:buNone/>
                      </a:pPr>
                      <a:r>
                        <a:rPr lang="de-DE" b="0" dirty="0"/>
                        <a:t>214 g</a:t>
                      </a:r>
                    </a:p>
                  </a:txBody>
                  <a:tcPr/>
                </a:tc>
                <a:extLst>
                  <a:ext uri="{0D108BD9-81ED-4DB2-BD59-A6C34878D82A}">
                    <a16:rowId xmlns:a16="http://schemas.microsoft.com/office/drawing/2014/main" val="2750815039"/>
                  </a:ext>
                </a:extLst>
              </a:tr>
            </a:tbl>
          </a:graphicData>
        </a:graphic>
      </p:graphicFrame>
      <p:sp>
        <p:nvSpPr>
          <p:cNvPr id="8" name="Inhaltsplatzhalter 3">
            <a:extLst>
              <a:ext uri="{FF2B5EF4-FFF2-40B4-BE49-F238E27FC236}">
                <a16:creationId xmlns:a16="http://schemas.microsoft.com/office/drawing/2014/main" id="{03C33F4D-A66C-0D42-AAC2-6F113D6A8AA0}"/>
              </a:ext>
            </a:extLst>
          </p:cNvPr>
          <p:cNvSpPr txBox="1">
            <a:spLocks/>
          </p:cNvSpPr>
          <p:nvPr/>
        </p:nvSpPr>
        <p:spPr>
          <a:xfrm>
            <a:off x="106375" y="4992275"/>
            <a:ext cx="8829200" cy="5077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400"/>
              </a:spcBef>
              <a:spcAft>
                <a:spcPts val="0"/>
              </a:spcAft>
              <a:buClr>
                <a:srgbClr val="000000"/>
              </a:buClr>
              <a:buSzPts val="1200"/>
              <a:buFont typeface="Arial"/>
              <a:buChar char="•"/>
              <a:defRPr sz="1200" b="0" i="0" u="none" strike="noStrike" cap="none">
                <a:solidFill>
                  <a:srgbClr val="000000"/>
                </a:solidFill>
                <a:latin typeface="Calibri"/>
                <a:ea typeface="Calibri"/>
                <a:cs typeface="Calibri"/>
                <a:sym typeface="Calibri"/>
              </a:defRPr>
            </a:lvl7pPr>
            <a:lvl8pPr marL="3657600" marR="0" lvl="7" indent="-292100" algn="l" rtl="0">
              <a:lnSpc>
                <a:spcPct val="100000"/>
              </a:lnSpc>
              <a:spcBef>
                <a:spcPts val="400"/>
              </a:spcBef>
              <a:spcAft>
                <a:spcPts val="0"/>
              </a:spcAft>
              <a:buClr>
                <a:srgbClr val="000000"/>
              </a:buClr>
              <a:buSzPts val="1000"/>
              <a:buFont typeface="Arial"/>
              <a:buChar char="•"/>
              <a:defRPr sz="1000" b="0" i="0" u="none" strike="noStrike" cap="none">
                <a:solidFill>
                  <a:srgbClr val="000000"/>
                </a:solidFill>
                <a:latin typeface="Calibri"/>
                <a:ea typeface="Calibri"/>
                <a:cs typeface="Calibri"/>
                <a:sym typeface="Calibri"/>
              </a:defRPr>
            </a:lvl8pPr>
            <a:lvl9pPr marL="4114800" marR="0" lvl="8" indent="-285750" algn="l" rtl="0">
              <a:lnSpc>
                <a:spcPct val="100000"/>
              </a:lnSpc>
              <a:spcBef>
                <a:spcPts val="400"/>
              </a:spcBef>
              <a:spcAft>
                <a:spcPts val="0"/>
              </a:spcAft>
              <a:buClr>
                <a:srgbClr val="000000"/>
              </a:buClr>
              <a:buSzPts val="900"/>
              <a:buFont typeface="Arial"/>
              <a:buChar char="•"/>
              <a:defRPr sz="900" b="0" i="0" u="none" strike="noStrike" cap="none">
                <a:solidFill>
                  <a:srgbClr val="000000"/>
                </a:solidFill>
                <a:latin typeface="Calibri"/>
                <a:ea typeface="Calibri"/>
                <a:cs typeface="Calibri"/>
                <a:sym typeface="Calibri"/>
              </a:defRPr>
            </a:lvl9pPr>
          </a:lstStyle>
          <a:p>
            <a:pPr marL="12700" indent="0">
              <a:buFont typeface="Noto Sans Symbols"/>
              <a:buNone/>
            </a:pPr>
            <a:r>
              <a:rPr lang="de-DE" dirty="0"/>
              <a:t>Aufgabe nächste Folie: Und wie sieht es mit Mehrwegbechern aus?</a:t>
            </a:r>
          </a:p>
        </p:txBody>
      </p:sp>
    </p:spTree>
    <p:extLst>
      <p:ext uri="{BB962C8B-B14F-4D97-AF65-F5344CB8AC3E}">
        <p14:creationId xmlns:p14="http://schemas.microsoft.com/office/powerpoint/2010/main" val="10537160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a:t>
            </a:r>
            <a:r>
              <a:rPr lang="de-DE" dirty="0" err="1">
                <a:solidFill>
                  <a:schemeClr val="accent6">
                    <a:lumMod val="75000"/>
                  </a:schemeClr>
                </a:solidFill>
              </a:rPr>
              <a:t>To</a:t>
            </a:r>
            <a:r>
              <a:rPr lang="de-DE" dirty="0">
                <a:solidFill>
                  <a:schemeClr val="accent6">
                    <a:lumMod val="75000"/>
                  </a:schemeClr>
                </a:solidFill>
              </a:rPr>
              <a:t>-Go-Becher: Vergleich der Becher</a:t>
            </a:r>
            <a:br>
              <a:rPr lang="de-DE" dirty="0">
                <a:solidFill>
                  <a:schemeClr val="accent6">
                    <a:lumMod val="75000"/>
                  </a:schemeClr>
                </a:solidFill>
              </a:rPr>
            </a:br>
            <a:r>
              <a:rPr lang="de-DE" dirty="0">
                <a:solidFill>
                  <a:schemeClr val="accent6">
                    <a:lumMod val="75000"/>
                  </a:schemeClr>
                </a:solidFill>
              </a:rPr>
              <a:t>Mehrweg und Einweg</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4" name="Inhaltsplatzhalter 3">
            <a:extLst>
              <a:ext uri="{FF2B5EF4-FFF2-40B4-BE49-F238E27FC236}">
                <a16:creationId xmlns:a16="http://schemas.microsoft.com/office/drawing/2014/main" id="{E23C2F0E-5BE7-0176-97A8-E55D59401160}"/>
              </a:ext>
            </a:extLst>
          </p:cNvPr>
          <p:cNvSpPr>
            <a:spLocks noGrp="1"/>
          </p:cNvSpPr>
          <p:nvPr>
            <p:ph type="body" idx="2"/>
          </p:nvPr>
        </p:nvSpPr>
        <p:spPr>
          <a:xfrm>
            <a:off x="106375" y="1260000"/>
            <a:ext cx="8829200" cy="964808"/>
          </a:xfrm>
        </p:spPr>
        <p:txBody>
          <a:bodyPr/>
          <a:lstStyle/>
          <a:p>
            <a:pPr marL="12700" indent="0">
              <a:buNone/>
            </a:pPr>
            <a:r>
              <a:rPr lang="de-DE" dirty="0"/>
              <a:t>Annahme: 1 Mehrwegbecher ersetzt 54 Einwegbecher </a:t>
            </a:r>
          </a:p>
          <a:p>
            <a:pPr marL="12700" indent="0">
              <a:buNone/>
            </a:pPr>
            <a:r>
              <a:rPr lang="de-DE" dirty="0"/>
              <a:t>Aufgabe: Berechnen Sie die THG-Emissionen für Coffee-To-Go-Becher</a:t>
            </a:r>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85</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nvPr>
        </p:nvGraphicFramePr>
        <p:xfrm>
          <a:off x="191966" y="2303966"/>
          <a:ext cx="8925291" cy="266123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Bio-Kunststoff Einweg</a:t>
                      </a:r>
                      <a:endParaRPr lang="de-DE" b="1" dirty="0"/>
                    </a:p>
                  </a:txBody>
                  <a:tcPr/>
                </a:tc>
                <a:tc>
                  <a:txBody>
                    <a:bodyPr/>
                    <a:lstStyle/>
                    <a:p>
                      <a:pPr lvl="0" algn="ctr">
                        <a:buNone/>
                      </a:pPr>
                      <a:r>
                        <a:rPr lang="de-DE" sz="1400" b="1" i="0" u="none" strike="noStrike" noProof="0" dirty="0">
                          <a:latin typeface="Arial"/>
                        </a:rPr>
                        <a:t>Recyclingpapier</a:t>
                      </a:r>
                      <a:endParaRPr lang="de-DE" b="1" dirty="0"/>
                    </a:p>
                    <a:p>
                      <a:pPr lvl="0" algn="ctr">
                        <a:buNone/>
                      </a:pPr>
                      <a:r>
                        <a:rPr lang="de-DE" b="1" dirty="0"/>
                        <a:t>Einweg</a:t>
                      </a:r>
                    </a:p>
                  </a:txBody>
                  <a:tcPr/>
                </a:tc>
                <a:tc>
                  <a:txBody>
                    <a:bodyPr/>
                    <a:lstStyle/>
                    <a:p>
                      <a:pPr lvl="0" algn="ctr">
                        <a:buNone/>
                      </a:pPr>
                      <a:r>
                        <a:rPr lang="de-DE" sz="1400" b="1" i="0" u="none" strike="noStrike" noProof="0" dirty="0">
                          <a:latin typeface="Arial"/>
                        </a:rPr>
                        <a:t>Bio-Kunststoff</a:t>
                      </a:r>
                    </a:p>
                    <a:p>
                      <a:pPr lvl="0" algn="ctr">
                        <a:buNone/>
                      </a:pPr>
                      <a:r>
                        <a:rPr lang="de-DE" sz="1400" b="1" i="0" u="none" strike="noStrike" noProof="0" dirty="0">
                          <a:latin typeface="Arial"/>
                        </a:rPr>
                        <a:t>Mehrwegbecher</a:t>
                      </a:r>
                      <a:endParaRPr lang="de-DE" b="1" dirty="0"/>
                    </a:p>
                  </a:txBody>
                  <a:tcPr/>
                </a:tc>
                <a:tc>
                  <a:txBody>
                    <a:bodyPr/>
                    <a:lstStyle/>
                    <a:p>
                      <a:pPr lvl="0" algn="ctr">
                        <a:buNone/>
                      </a:pPr>
                      <a:r>
                        <a:rPr lang="de-DE" sz="1400" b="1" i="0" u="none" strike="noStrike" noProof="0" dirty="0">
                          <a:latin typeface="Arial"/>
                        </a:rPr>
                        <a:t>Aluminium</a:t>
                      </a:r>
                      <a:endParaRPr lang="de-DE" b="1" dirty="0"/>
                    </a:p>
                    <a:p>
                      <a:pPr lvl="0" algn="ctr">
                        <a:buNone/>
                      </a:pPr>
                      <a:r>
                        <a:rPr lang="de-DE" sz="1400" b="1" i="0" u="none" strike="noStrike" noProof="0" dirty="0">
                          <a:latin typeface="Arial"/>
                        </a:rPr>
                        <a:t>Mehrwegbecher</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algn="ctr"/>
                      <a:r>
                        <a:rPr lang="de-DE" b="0" dirty="0"/>
                        <a:t>54</a:t>
                      </a:r>
                    </a:p>
                  </a:txBody>
                  <a:tcPr/>
                </a:tc>
                <a:tc>
                  <a:txBody>
                    <a:bodyPr/>
                    <a:lstStyle/>
                    <a:p>
                      <a:pPr lvl="0" algn="ctr">
                        <a:buNone/>
                      </a:pPr>
                      <a:r>
                        <a:rPr lang="de-DE" b="0" dirty="0"/>
                        <a:t>54</a:t>
                      </a:r>
                    </a:p>
                  </a:txBody>
                  <a:tcPr/>
                </a:tc>
                <a:tc>
                  <a:txBody>
                    <a:bodyPr/>
                    <a:lstStyle/>
                    <a:p>
                      <a:pPr algn="ctr"/>
                      <a:r>
                        <a:rPr lang="de-DE" b="0" dirty="0"/>
                        <a:t>1</a:t>
                      </a:r>
                    </a:p>
                  </a:txBody>
                  <a:tcPr/>
                </a:tc>
                <a:tc>
                  <a:txBody>
                    <a:bodyPr/>
                    <a:lstStyle/>
                    <a:p>
                      <a:pPr algn="ctr"/>
                      <a:r>
                        <a:rPr lang="de-DE" b="0" dirty="0"/>
                        <a:t>1</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Bio-Kunststoff 0,33</a:t>
                      </a:r>
                    </a:p>
                  </a:txBody>
                  <a:tcPr/>
                </a:tc>
                <a:tc>
                  <a:txBody>
                    <a:bodyPr/>
                    <a:lstStyle/>
                    <a:p>
                      <a:pPr algn="ctr"/>
                      <a:r>
                        <a:rPr lang="de-DE" b="0" dirty="0"/>
                        <a:t>Papier 0,7 </a:t>
                      </a:r>
                    </a:p>
                    <a:p>
                      <a:pPr algn="ctr"/>
                      <a:r>
                        <a:rPr lang="de-DE" b="0" dirty="0"/>
                        <a:t>Kunststoff:  3,3</a:t>
                      </a:r>
                    </a:p>
                  </a:txBody>
                  <a:tcPr/>
                </a:tc>
                <a:tc>
                  <a:txBody>
                    <a:bodyPr/>
                    <a:lstStyle/>
                    <a:p>
                      <a:pPr algn="ctr"/>
                      <a:r>
                        <a:rPr lang="de-DE" b="0" dirty="0"/>
                        <a:t>Bio-Kunststoff 0,33</a:t>
                      </a:r>
                    </a:p>
                  </a:txBody>
                  <a:tcPr/>
                </a:tc>
                <a:tc>
                  <a:txBody>
                    <a:bodyPr/>
                    <a:lstStyle/>
                    <a:p>
                      <a:pPr algn="ctr"/>
                      <a:r>
                        <a:rPr lang="de-DE" b="0" dirty="0"/>
                        <a:t>Aluminium 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12 g Bio-Kunststoff</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120 g Bio-Kunststoff</a:t>
                      </a:r>
                    </a:p>
                  </a:txBody>
                  <a:tcPr/>
                </a:tc>
                <a:tc>
                  <a:txBody>
                    <a:bodyPr/>
                    <a:lstStyle/>
                    <a:p>
                      <a:pPr lvl="0" algn="ctr">
                        <a:buNone/>
                      </a:pPr>
                      <a:r>
                        <a:rPr lang="de-DE" b="0" dirty="0"/>
                        <a:t>120 g Aluminium</a:t>
                      </a:r>
                    </a:p>
                    <a:p>
                      <a:pPr lvl="0" algn="ctr">
                        <a:buNone/>
                      </a:pPr>
                      <a:r>
                        <a:rPr lang="de-DE" b="0" dirty="0"/>
                        <a:t>20 g 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r>
                        <a:rPr lang="de-DE" b="0" dirty="0"/>
                        <a:t>214 g</a:t>
                      </a:r>
                    </a:p>
                  </a:txBody>
                  <a:tcPr/>
                </a:tc>
                <a:tc>
                  <a:txBody>
                    <a:bodyPr/>
                    <a:lstStyle/>
                    <a:p>
                      <a:pPr lvl="0" algn="ctr">
                        <a:buNone/>
                      </a:pPr>
                      <a:r>
                        <a:rPr lang="de-DE" b="0" dirty="0"/>
                        <a:t>522 g</a:t>
                      </a:r>
                    </a:p>
                  </a:txBody>
                  <a:tcPr/>
                </a:tc>
                <a:tc>
                  <a:txBody>
                    <a:bodyPr/>
                    <a:lstStyle/>
                    <a:p>
                      <a:pPr lvl="0" algn="ctr">
                        <a:buNone/>
                      </a:pPr>
                      <a:endParaRPr lang="de-DE" b="0" dirty="0"/>
                    </a:p>
                  </a:txBody>
                  <a:tcPr/>
                </a:tc>
                <a:tc>
                  <a:txBody>
                    <a:bodyPr/>
                    <a:lstStyle/>
                    <a:p>
                      <a:pPr lvl="0" algn="ctr">
                        <a:buNone/>
                      </a:pPr>
                      <a:endParaRPr lang="de-DE" b="0" dirty="0"/>
                    </a:p>
                  </a:txBody>
                  <a:tcPr/>
                </a:tc>
                <a:extLst>
                  <a:ext uri="{0D108BD9-81ED-4DB2-BD59-A6C34878D82A}">
                    <a16:rowId xmlns:a16="http://schemas.microsoft.com/office/drawing/2014/main" val="2750815039"/>
                  </a:ext>
                </a:extLst>
              </a:tr>
            </a:tbl>
          </a:graphicData>
        </a:graphic>
      </p:graphicFrame>
    </p:spTree>
    <p:extLst>
      <p:ext uri="{BB962C8B-B14F-4D97-AF65-F5344CB8AC3E}">
        <p14:creationId xmlns:p14="http://schemas.microsoft.com/office/powerpoint/2010/main" val="25318464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a:t>
            </a:r>
            <a:r>
              <a:rPr lang="de-DE" dirty="0" err="1">
                <a:solidFill>
                  <a:schemeClr val="accent6">
                    <a:lumMod val="75000"/>
                  </a:schemeClr>
                </a:solidFill>
              </a:rPr>
              <a:t>To</a:t>
            </a:r>
            <a:r>
              <a:rPr lang="de-DE" dirty="0">
                <a:solidFill>
                  <a:schemeClr val="accent6">
                    <a:lumMod val="75000"/>
                  </a:schemeClr>
                </a:solidFill>
              </a:rPr>
              <a:t>-Go-Becher: Vergleich der Becher</a:t>
            </a:r>
            <a:br>
              <a:rPr lang="de-DE" dirty="0">
                <a:solidFill>
                  <a:schemeClr val="accent6">
                    <a:lumMod val="75000"/>
                  </a:schemeClr>
                </a:solidFill>
              </a:rPr>
            </a:br>
            <a:r>
              <a:rPr lang="de-DE" dirty="0">
                <a:solidFill>
                  <a:schemeClr val="accent6">
                    <a:lumMod val="75000"/>
                  </a:schemeClr>
                </a:solidFill>
              </a:rPr>
              <a:t>Mehrweg und Einweg</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4" name="Inhaltsplatzhalter 3">
            <a:extLst>
              <a:ext uri="{FF2B5EF4-FFF2-40B4-BE49-F238E27FC236}">
                <a16:creationId xmlns:a16="http://schemas.microsoft.com/office/drawing/2014/main" id="{E23C2F0E-5BE7-0176-97A8-E55D59401160}"/>
              </a:ext>
            </a:extLst>
          </p:cNvPr>
          <p:cNvSpPr>
            <a:spLocks noGrp="1"/>
          </p:cNvSpPr>
          <p:nvPr>
            <p:ph type="body" idx="2"/>
          </p:nvPr>
        </p:nvSpPr>
        <p:spPr>
          <a:xfrm>
            <a:off x="106375" y="1260000"/>
            <a:ext cx="8829200" cy="964808"/>
          </a:xfrm>
        </p:spPr>
        <p:txBody>
          <a:bodyPr/>
          <a:lstStyle/>
          <a:p>
            <a:pPr marL="12700" indent="0">
              <a:buNone/>
            </a:pPr>
            <a:r>
              <a:rPr lang="de-DE" sz="2200" dirty="0"/>
              <a:t>Der Mehrwegbecher aus Bio-Kunststoff hat die geringsten THG-Werte</a:t>
            </a:r>
          </a:p>
          <a:p>
            <a:pPr marL="12700" indent="0">
              <a:buNone/>
            </a:pPr>
            <a:r>
              <a:rPr lang="de-DE" sz="2200" dirty="0"/>
              <a:t>Bio-Einweg schneidet besser ab als Aluminium-Mehrweg</a:t>
            </a:r>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86</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nvPr>
        </p:nvGraphicFramePr>
        <p:xfrm>
          <a:off x="191966" y="2303966"/>
          <a:ext cx="8925291" cy="266123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Bio-Kunststoff Einweg</a:t>
                      </a:r>
                      <a:endParaRPr lang="de-DE" b="1" dirty="0"/>
                    </a:p>
                  </a:txBody>
                  <a:tcPr/>
                </a:tc>
                <a:tc>
                  <a:txBody>
                    <a:bodyPr/>
                    <a:lstStyle/>
                    <a:p>
                      <a:pPr lvl="0" algn="ctr">
                        <a:buNone/>
                      </a:pPr>
                      <a:r>
                        <a:rPr lang="de-DE" sz="1400" b="1" i="0" u="none" strike="noStrike" noProof="0" dirty="0">
                          <a:latin typeface="Arial"/>
                        </a:rPr>
                        <a:t>Recyclingpapier</a:t>
                      </a:r>
                      <a:endParaRPr lang="de-DE" b="1" dirty="0"/>
                    </a:p>
                    <a:p>
                      <a:pPr lvl="0" algn="ctr">
                        <a:buNone/>
                      </a:pPr>
                      <a:r>
                        <a:rPr lang="de-DE" b="1" dirty="0"/>
                        <a:t>Einweg</a:t>
                      </a:r>
                    </a:p>
                  </a:txBody>
                  <a:tcPr/>
                </a:tc>
                <a:tc>
                  <a:txBody>
                    <a:bodyPr/>
                    <a:lstStyle/>
                    <a:p>
                      <a:pPr lvl="0" algn="ctr">
                        <a:buNone/>
                      </a:pPr>
                      <a:r>
                        <a:rPr lang="de-DE" sz="1400" b="1" i="0" u="none" strike="noStrike" noProof="0" dirty="0">
                          <a:latin typeface="Arial"/>
                        </a:rPr>
                        <a:t>Bio-Kunststoff</a:t>
                      </a:r>
                    </a:p>
                    <a:p>
                      <a:pPr lvl="0" algn="ctr">
                        <a:buNone/>
                      </a:pPr>
                      <a:r>
                        <a:rPr lang="de-DE" sz="1400" b="1" i="0" u="none" strike="noStrike" noProof="0" dirty="0">
                          <a:latin typeface="Arial"/>
                        </a:rPr>
                        <a:t>Mehrwegbecher</a:t>
                      </a:r>
                      <a:endParaRPr lang="de-DE" b="1" dirty="0"/>
                    </a:p>
                  </a:txBody>
                  <a:tcPr/>
                </a:tc>
                <a:tc>
                  <a:txBody>
                    <a:bodyPr/>
                    <a:lstStyle/>
                    <a:p>
                      <a:pPr lvl="0" algn="ctr">
                        <a:buNone/>
                      </a:pPr>
                      <a:r>
                        <a:rPr lang="de-DE" sz="1400" b="1" i="0" u="none" strike="noStrike" noProof="0" dirty="0">
                          <a:latin typeface="Arial"/>
                        </a:rPr>
                        <a:t>Aluminium</a:t>
                      </a:r>
                      <a:endParaRPr lang="de-DE" b="1" dirty="0"/>
                    </a:p>
                    <a:p>
                      <a:pPr lvl="0" algn="ctr">
                        <a:buNone/>
                      </a:pPr>
                      <a:r>
                        <a:rPr lang="de-DE" sz="1400" b="1" i="0" u="none" strike="noStrike" noProof="0" dirty="0">
                          <a:latin typeface="Arial"/>
                        </a:rPr>
                        <a:t>Mehrwegbecher</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algn="ctr"/>
                      <a:r>
                        <a:rPr lang="de-DE" b="0" dirty="0"/>
                        <a:t>54</a:t>
                      </a:r>
                    </a:p>
                  </a:txBody>
                  <a:tcPr/>
                </a:tc>
                <a:tc>
                  <a:txBody>
                    <a:bodyPr/>
                    <a:lstStyle/>
                    <a:p>
                      <a:pPr lvl="0" algn="ctr">
                        <a:buNone/>
                      </a:pPr>
                      <a:r>
                        <a:rPr lang="de-DE" b="0" dirty="0"/>
                        <a:t>54</a:t>
                      </a:r>
                    </a:p>
                  </a:txBody>
                  <a:tcPr/>
                </a:tc>
                <a:tc>
                  <a:txBody>
                    <a:bodyPr/>
                    <a:lstStyle/>
                    <a:p>
                      <a:pPr algn="ctr"/>
                      <a:r>
                        <a:rPr lang="de-DE" b="0" dirty="0"/>
                        <a:t>1</a:t>
                      </a:r>
                    </a:p>
                  </a:txBody>
                  <a:tcPr/>
                </a:tc>
                <a:tc>
                  <a:txBody>
                    <a:bodyPr/>
                    <a:lstStyle/>
                    <a:p>
                      <a:pPr algn="ctr"/>
                      <a:r>
                        <a:rPr lang="de-DE" b="0" dirty="0"/>
                        <a:t>1</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Bio-Kunststoff 0,33</a:t>
                      </a:r>
                    </a:p>
                  </a:txBody>
                  <a:tcPr/>
                </a:tc>
                <a:tc>
                  <a:txBody>
                    <a:bodyPr/>
                    <a:lstStyle/>
                    <a:p>
                      <a:pPr algn="ctr"/>
                      <a:r>
                        <a:rPr lang="de-DE" b="0" dirty="0"/>
                        <a:t>Papier 0,7 </a:t>
                      </a:r>
                    </a:p>
                    <a:p>
                      <a:pPr algn="ctr"/>
                      <a:r>
                        <a:rPr lang="de-DE" b="0" dirty="0"/>
                        <a:t>Kunststoff:  3,3</a:t>
                      </a:r>
                    </a:p>
                  </a:txBody>
                  <a:tcPr/>
                </a:tc>
                <a:tc>
                  <a:txBody>
                    <a:bodyPr/>
                    <a:lstStyle/>
                    <a:p>
                      <a:pPr algn="ctr"/>
                      <a:r>
                        <a:rPr lang="de-DE" b="0" dirty="0"/>
                        <a:t>Bio-Kunststoff 0,33</a:t>
                      </a:r>
                    </a:p>
                  </a:txBody>
                  <a:tcPr/>
                </a:tc>
                <a:tc>
                  <a:txBody>
                    <a:bodyPr/>
                    <a:lstStyle/>
                    <a:p>
                      <a:pPr algn="ctr"/>
                      <a:r>
                        <a:rPr lang="de-DE" b="0" dirty="0"/>
                        <a:t>Aluminium 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12 g Bio-Kunststoff</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120 g Bio-Kunststoff</a:t>
                      </a:r>
                    </a:p>
                  </a:txBody>
                  <a:tcPr/>
                </a:tc>
                <a:tc>
                  <a:txBody>
                    <a:bodyPr/>
                    <a:lstStyle/>
                    <a:p>
                      <a:pPr lvl="0" algn="ctr">
                        <a:buNone/>
                      </a:pPr>
                      <a:r>
                        <a:rPr lang="de-DE" b="0" dirty="0"/>
                        <a:t>120 g Aluminium</a:t>
                      </a:r>
                    </a:p>
                    <a:p>
                      <a:pPr lvl="0" algn="ctr">
                        <a:buNone/>
                      </a:pPr>
                      <a:r>
                        <a:rPr lang="de-DE" b="0" dirty="0"/>
                        <a:t>20 g 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r>
                        <a:rPr lang="de-DE" b="0" dirty="0"/>
                        <a:t>214 g</a:t>
                      </a:r>
                    </a:p>
                  </a:txBody>
                  <a:tcPr/>
                </a:tc>
                <a:tc>
                  <a:txBody>
                    <a:bodyPr/>
                    <a:lstStyle/>
                    <a:p>
                      <a:pPr lvl="0" algn="ctr">
                        <a:buNone/>
                      </a:pPr>
                      <a:r>
                        <a:rPr lang="de-DE" b="0" dirty="0"/>
                        <a:t>522 g</a:t>
                      </a:r>
                    </a:p>
                  </a:txBody>
                  <a:tcPr/>
                </a:tc>
                <a:tc>
                  <a:txBody>
                    <a:bodyPr/>
                    <a:lstStyle/>
                    <a:p>
                      <a:pPr lvl="0" algn="ctr">
                        <a:buNone/>
                      </a:pPr>
                      <a:r>
                        <a:rPr lang="de-DE" b="0" dirty="0"/>
                        <a:t>40 g</a:t>
                      </a:r>
                    </a:p>
                  </a:txBody>
                  <a:tcPr/>
                </a:tc>
                <a:tc>
                  <a:txBody>
                    <a:bodyPr/>
                    <a:lstStyle/>
                    <a:p>
                      <a:pPr lvl="0" algn="ctr">
                        <a:buNone/>
                      </a:pPr>
                      <a:r>
                        <a:rPr lang="de-DE" b="0" dirty="0"/>
                        <a:t>1.146 g</a:t>
                      </a:r>
                    </a:p>
                  </a:txBody>
                  <a:tcPr/>
                </a:tc>
                <a:extLst>
                  <a:ext uri="{0D108BD9-81ED-4DB2-BD59-A6C34878D82A}">
                    <a16:rowId xmlns:a16="http://schemas.microsoft.com/office/drawing/2014/main" val="2750815039"/>
                  </a:ext>
                </a:extLst>
              </a:tr>
            </a:tbl>
          </a:graphicData>
        </a:graphic>
      </p:graphicFrame>
      <p:sp>
        <p:nvSpPr>
          <p:cNvPr id="8" name="Inhaltsplatzhalter 3">
            <a:extLst>
              <a:ext uri="{FF2B5EF4-FFF2-40B4-BE49-F238E27FC236}">
                <a16:creationId xmlns:a16="http://schemas.microsoft.com/office/drawing/2014/main" id="{C8E5AD88-362F-F445-AE31-DE8CE514F12B}"/>
              </a:ext>
            </a:extLst>
          </p:cNvPr>
          <p:cNvSpPr txBox="1">
            <a:spLocks/>
          </p:cNvSpPr>
          <p:nvPr/>
        </p:nvSpPr>
        <p:spPr>
          <a:xfrm>
            <a:off x="106375" y="4992275"/>
            <a:ext cx="8829200" cy="9648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400"/>
              </a:spcBef>
              <a:spcAft>
                <a:spcPts val="0"/>
              </a:spcAft>
              <a:buClr>
                <a:srgbClr val="000000"/>
              </a:buClr>
              <a:buSzPts val="1200"/>
              <a:buFont typeface="Arial"/>
              <a:buChar char="•"/>
              <a:defRPr sz="1200" b="0" i="0" u="none" strike="noStrike" cap="none">
                <a:solidFill>
                  <a:srgbClr val="000000"/>
                </a:solidFill>
                <a:latin typeface="Calibri"/>
                <a:ea typeface="Calibri"/>
                <a:cs typeface="Calibri"/>
                <a:sym typeface="Calibri"/>
              </a:defRPr>
            </a:lvl7pPr>
            <a:lvl8pPr marL="3657600" marR="0" lvl="7" indent="-292100" algn="l" rtl="0">
              <a:lnSpc>
                <a:spcPct val="100000"/>
              </a:lnSpc>
              <a:spcBef>
                <a:spcPts val="400"/>
              </a:spcBef>
              <a:spcAft>
                <a:spcPts val="0"/>
              </a:spcAft>
              <a:buClr>
                <a:srgbClr val="000000"/>
              </a:buClr>
              <a:buSzPts val="1000"/>
              <a:buFont typeface="Arial"/>
              <a:buChar char="•"/>
              <a:defRPr sz="1000" b="0" i="0" u="none" strike="noStrike" cap="none">
                <a:solidFill>
                  <a:srgbClr val="000000"/>
                </a:solidFill>
                <a:latin typeface="Calibri"/>
                <a:ea typeface="Calibri"/>
                <a:cs typeface="Calibri"/>
                <a:sym typeface="Calibri"/>
              </a:defRPr>
            </a:lvl8pPr>
            <a:lvl9pPr marL="4114800" marR="0" lvl="8" indent="-285750" algn="l" rtl="0">
              <a:lnSpc>
                <a:spcPct val="100000"/>
              </a:lnSpc>
              <a:spcBef>
                <a:spcPts val="400"/>
              </a:spcBef>
              <a:spcAft>
                <a:spcPts val="0"/>
              </a:spcAft>
              <a:buClr>
                <a:srgbClr val="000000"/>
              </a:buClr>
              <a:buSzPts val="900"/>
              <a:buFont typeface="Arial"/>
              <a:buChar char="•"/>
              <a:defRPr sz="900" b="0" i="0" u="none" strike="noStrike" cap="none">
                <a:solidFill>
                  <a:srgbClr val="000000"/>
                </a:solidFill>
                <a:latin typeface="Calibri"/>
                <a:ea typeface="Calibri"/>
                <a:cs typeface="Calibri"/>
                <a:sym typeface="Calibri"/>
              </a:defRPr>
            </a:lvl9pPr>
          </a:lstStyle>
          <a:p>
            <a:pPr marL="12700" indent="0">
              <a:buFont typeface="Noto Sans Symbols"/>
              <a:buNone/>
            </a:pPr>
            <a:r>
              <a:rPr lang="de-DE" dirty="0"/>
              <a:t>Aufgabe nächste Folie: Mehrwegbecher halten aber mehrere Jahre …</a:t>
            </a:r>
          </a:p>
        </p:txBody>
      </p:sp>
    </p:spTree>
    <p:extLst>
      <p:ext uri="{BB962C8B-B14F-4D97-AF65-F5344CB8AC3E}">
        <p14:creationId xmlns:p14="http://schemas.microsoft.com/office/powerpoint/2010/main" val="15232263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a:t>
            </a:r>
            <a:r>
              <a:rPr lang="de-DE" dirty="0" err="1">
                <a:solidFill>
                  <a:schemeClr val="accent6">
                    <a:lumMod val="75000"/>
                  </a:schemeClr>
                </a:solidFill>
              </a:rPr>
              <a:t>To</a:t>
            </a:r>
            <a:r>
              <a:rPr lang="de-DE" dirty="0">
                <a:solidFill>
                  <a:schemeClr val="accent6">
                    <a:lumMod val="75000"/>
                  </a:schemeClr>
                </a:solidFill>
              </a:rPr>
              <a:t>-Go-Becher: Vergleich der Becher</a:t>
            </a:r>
            <a:br>
              <a:rPr lang="de-DE" dirty="0">
                <a:solidFill>
                  <a:schemeClr val="accent6">
                    <a:lumMod val="75000"/>
                  </a:schemeClr>
                </a:solidFill>
              </a:rPr>
            </a:br>
            <a:r>
              <a:rPr lang="de-DE" dirty="0">
                <a:solidFill>
                  <a:schemeClr val="accent6">
                    <a:lumMod val="75000"/>
                  </a:schemeClr>
                </a:solidFill>
              </a:rPr>
              <a:t>Mehrweg und Einweg</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4" name="Inhaltsplatzhalter 3">
            <a:extLst>
              <a:ext uri="{FF2B5EF4-FFF2-40B4-BE49-F238E27FC236}">
                <a16:creationId xmlns:a16="http://schemas.microsoft.com/office/drawing/2014/main" id="{E23C2F0E-5BE7-0176-97A8-E55D59401160}"/>
              </a:ext>
            </a:extLst>
          </p:cNvPr>
          <p:cNvSpPr>
            <a:spLocks noGrp="1"/>
          </p:cNvSpPr>
          <p:nvPr>
            <p:ph type="body" idx="2"/>
          </p:nvPr>
        </p:nvSpPr>
        <p:spPr>
          <a:xfrm>
            <a:off x="106375" y="1260000"/>
            <a:ext cx="8829200" cy="964808"/>
          </a:xfrm>
        </p:spPr>
        <p:txBody>
          <a:bodyPr/>
          <a:lstStyle/>
          <a:p>
            <a:pPr marL="12700" indent="0">
              <a:buNone/>
            </a:pPr>
            <a:r>
              <a:rPr lang="de-DE" sz="2200" dirty="0"/>
              <a:t>Der Mehrwegbecher aus Bio-Kunststoff hat die geringsten THG-Werte</a:t>
            </a:r>
          </a:p>
          <a:p>
            <a:pPr marL="12700" indent="0">
              <a:buNone/>
            </a:pPr>
            <a:r>
              <a:rPr lang="de-DE" sz="2200" dirty="0"/>
              <a:t>Bio-Einweg schneidet besser ab als Aluminium-Mehrweg</a:t>
            </a:r>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87</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nvPr>
        </p:nvGraphicFramePr>
        <p:xfrm>
          <a:off x="191966" y="2303966"/>
          <a:ext cx="8925291" cy="266123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Bio-Kunststoff Einweg</a:t>
                      </a:r>
                      <a:endParaRPr lang="de-DE" b="1" dirty="0"/>
                    </a:p>
                  </a:txBody>
                  <a:tcPr/>
                </a:tc>
                <a:tc>
                  <a:txBody>
                    <a:bodyPr/>
                    <a:lstStyle/>
                    <a:p>
                      <a:pPr lvl="0" algn="ctr">
                        <a:buNone/>
                      </a:pPr>
                      <a:r>
                        <a:rPr lang="de-DE" sz="1400" b="1" i="0" u="none" strike="noStrike" noProof="0" dirty="0">
                          <a:latin typeface="Arial"/>
                        </a:rPr>
                        <a:t>Recyclingpapier</a:t>
                      </a:r>
                      <a:endParaRPr lang="de-DE" b="1" dirty="0"/>
                    </a:p>
                    <a:p>
                      <a:pPr lvl="0" algn="ctr">
                        <a:buNone/>
                      </a:pPr>
                      <a:r>
                        <a:rPr lang="de-DE" b="1" dirty="0"/>
                        <a:t>Einweg</a:t>
                      </a:r>
                    </a:p>
                  </a:txBody>
                  <a:tcPr/>
                </a:tc>
                <a:tc>
                  <a:txBody>
                    <a:bodyPr/>
                    <a:lstStyle/>
                    <a:p>
                      <a:pPr lvl="0" algn="ctr">
                        <a:buNone/>
                      </a:pPr>
                      <a:r>
                        <a:rPr lang="de-DE" sz="1400" b="1" i="0" u="none" strike="noStrike" noProof="0" dirty="0">
                          <a:latin typeface="Arial"/>
                        </a:rPr>
                        <a:t>Bio-Kunststoff</a:t>
                      </a:r>
                    </a:p>
                    <a:p>
                      <a:pPr lvl="0" algn="ctr">
                        <a:buNone/>
                      </a:pPr>
                      <a:r>
                        <a:rPr lang="de-DE" sz="1400" b="1" i="0" u="none" strike="noStrike" noProof="0" dirty="0">
                          <a:latin typeface="Arial"/>
                        </a:rPr>
                        <a:t>Mehrwegbecher</a:t>
                      </a:r>
                      <a:endParaRPr lang="de-DE" b="1" dirty="0"/>
                    </a:p>
                  </a:txBody>
                  <a:tcPr/>
                </a:tc>
                <a:tc>
                  <a:txBody>
                    <a:bodyPr/>
                    <a:lstStyle/>
                    <a:p>
                      <a:pPr lvl="0" algn="ctr">
                        <a:buNone/>
                      </a:pPr>
                      <a:r>
                        <a:rPr lang="de-DE" sz="1400" b="1" i="0" u="none" strike="noStrike" noProof="0" dirty="0">
                          <a:latin typeface="Arial"/>
                        </a:rPr>
                        <a:t>Aluminium</a:t>
                      </a:r>
                      <a:endParaRPr lang="de-DE" b="1" dirty="0"/>
                    </a:p>
                    <a:p>
                      <a:pPr lvl="0" algn="ctr">
                        <a:buNone/>
                      </a:pPr>
                      <a:r>
                        <a:rPr lang="de-DE" sz="1400" b="1" i="0" u="none" strike="noStrike" noProof="0" dirty="0">
                          <a:latin typeface="Arial"/>
                        </a:rPr>
                        <a:t>Mehrwegbecher</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algn="ctr"/>
                      <a:r>
                        <a:rPr lang="de-DE" b="0" dirty="0"/>
                        <a:t>270</a:t>
                      </a:r>
                    </a:p>
                  </a:txBody>
                  <a:tcPr/>
                </a:tc>
                <a:tc>
                  <a:txBody>
                    <a:bodyPr/>
                    <a:lstStyle/>
                    <a:p>
                      <a:pPr lvl="0" algn="ctr">
                        <a:buNone/>
                      </a:pPr>
                      <a:r>
                        <a:rPr lang="de-DE" b="0" dirty="0"/>
                        <a:t>270</a:t>
                      </a:r>
                    </a:p>
                  </a:txBody>
                  <a:tcPr/>
                </a:tc>
                <a:tc>
                  <a:txBody>
                    <a:bodyPr/>
                    <a:lstStyle/>
                    <a:p>
                      <a:pPr algn="ctr"/>
                      <a:r>
                        <a:rPr lang="de-DE" b="0" dirty="0"/>
                        <a:t>5</a:t>
                      </a:r>
                    </a:p>
                  </a:txBody>
                  <a:tcPr/>
                </a:tc>
                <a:tc>
                  <a:txBody>
                    <a:bodyPr/>
                    <a:lstStyle/>
                    <a:p>
                      <a:pPr algn="ctr"/>
                      <a:r>
                        <a:rPr lang="de-DE" b="0" dirty="0"/>
                        <a:t>1</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Bio-Kunststoff 0,33</a:t>
                      </a:r>
                    </a:p>
                  </a:txBody>
                  <a:tcPr/>
                </a:tc>
                <a:tc>
                  <a:txBody>
                    <a:bodyPr/>
                    <a:lstStyle/>
                    <a:p>
                      <a:pPr algn="ctr"/>
                      <a:r>
                        <a:rPr lang="de-DE" b="0" dirty="0"/>
                        <a:t>Papier 0,7 </a:t>
                      </a:r>
                    </a:p>
                    <a:p>
                      <a:pPr algn="ctr"/>
                      <a:r>
                        <a:rPr lang="de-DE" b="0" dirty="0"/>
                        <a:t>Kunststoff:  3,3</a:t>
                      </a:r>
                    </a:p>
                  </a:txBody>
                  <a:tcPr/>
                </a:tc>
                <a:tc>
                  <a:txBody>
                    <a:bodyPr/>
                    <a:lstStyle/>
                    <a:p>
                      <a:pPr algn="ctr"/>
                      <a:r>
                        <a:rPr lang="de-DE" b="0" dirty="0"/>
                        <a:t>Bio-Kunststoff 0,33</a:t>
                      </a:r>
                    </a:p>
                  </a:txBody>
                  <a:tcPr/>
                </a:tc>
                <a:tc>
                  <a:txBody>
                    <a:bodyPr/>
                    <a:lstStyle/>
                    <a:p>
                      <a:pPr algn="ctr"/>
                      <a:r>
                        <a:rPr lang="de-DE" b="0" dirty="0"/>
                        <a:t>Aluminium 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12 g Bio-Kunststoff</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120 g Bio-Kunststoff</a:t>
                      </a:r>
                    </a:p>
                  </a:txBody>
                  <a:tcPr/>
                </a:tc>
                <a:tc>
                  <a:txBody>
                    <a:bodyPr/>
                    <a:lstStyle/>
                    <a:p>
                      <a:pPr lvl="0" algn="ctr">
                        <a:buNone/>
                      </a:pPr>
                      <a:r>
                        <a:rPr lang="de-DE" b="0" dirty="0"/>
                        <a:t>120 g Aluminium</a:t>
                      </a:r>
                    </a:p>
                    <a:p>
                      <a:pPr lvl="0" algn="ctr">
                        <a:buNone/>
                      </a:pPr>
                      <a:r>
                        <a:rPr lang="de-DE" b="0" dirty="0"/>
                        <a:t>20 g 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endParaRPr lang="de-DE" b="0" dirty="0"/>
                    </a:p>
                  </a:txBody>
                  <a:tcPr/>
                </a:tc>
                <a:tc>
                  <a:txBody>
                    <a:bodyPr/>
                    <a:lstStyle/>
                    <a:p>
                      <a:pPr lvl="0" algn="ctr">
                        <a:buNone/>
                      </a:pPr>
                      <a:endParaRPr lang="de-DE" b="0" dirty="0"/>
                    </a:p>
                  </a:txBody>
                  <a:tcPr/>
                </a:tc>
                <a:tc>
                  <a:txBody>
                    <a:bodyPr/>
                    <a:lstStyle/>
                    <a:p>
                      <a:pPr lvl="0" algn="ctr">
                        <a:buNone/>
                      </a:pPr>
                      <a:endParaRPr lang="de-DE" b="0" dirty="0"/>
                    </a:p>
                  </a:txBody>
                  <a:tcPr/>
                </a:tc>
                <a:tc>
                  <a:txBody>
                    <a:bodyPr/>
                    <a:lstStyle/>
                    <a:p>
                      <a:pPr lvl="0" algn="ctr">
                        <a:buNone/>
                      </a:pPr>
                      <a:endParaRPr lang="de-DE" b="0" dirty="0"/>
                    </a:p>
                  </a:txBody>
                  <a:tcPr/>
                </a:tc>
                <a:extLst>
                  <a:ext uri="{0D108BD9-81ED-4DB2-BD59-A6C34878D82A}">
                    <a16:rowId xmlns:a16="http://schemas.microsoft.com/office/drawing/2014/main" val="2750815039"/>
                  </a:ext>
                </a:extLst>
              </a:tr>
            </a:tbl>
          </a:graphicData>
        </a:graphic>
      </p:graphicFrame>
      <p:sp>
        <p:nvSpPr>
          <p:cNvPr id="8" name="Inhaltsplatzhalter 3">
            <a:extLst>
              <a:ext uri="{FF2B5EF4-FFF2-40B4-BE49-F238E27FC236}">
                <a16:creationId xmlns:a16="http://schemas.microsoft.com/office/drawing/2014/main" id="{C8E5AD88-362F-F445-AE31-DE8CE514F12B}"/>
              </a:ext>
            </a:extLst>
          </p:cNvPr>
          <p:cNvSpPr txBox="1">
            <a:spLocks/>
          </p:cNvSpPr>
          <p:nvPr/>
        </p:nvSpPr>
        <p:spPr>
          <a:xfrm>
            <a:off x="106375" y="4992275"/>
            <a:ext cx="8829200" cy="9648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400"/>
              </a:spcBef>
              <a:spcAft>
                <a:spcPts val="0"/>
              </a:spcAft>
              <a:buClr>
                <a:srgbClr val="000000"/>
              </a:buClr>
              <a:buSzPts val="1200"/>
              <a:buFont typeface="Arial"/>
              <a:buChar char="•"/>
              <a:defRPr sz="1200" b="0" i="0" u="none" strike="noStrike" cap="none">
                <a:solidFill>
                  <a:srgbClr val="000000"/>
                </a:solidFill>
                <a:latin typeface="Calibri"/>
                <a:ea typeface="Calibri"/>
                <a:cs typeface="Calibri"/>
                <a:sym typeface="Calibri"/>
              </a:defRPr>
            </a:lvl7pPr>
            <a:lvl8pPr marL="3657600" marR="0" lvl="7" indent="-292100" algn="l" rtl="0">
              <a:lnSpc>
                <a:spcPct val="100000"/>
              </a:lnSpc>
              <a:spcBef>
                <a:spcPts val="400"/>
              </a:spcBef>
              <a:spcAft>
                <a:spcPts val="0"/>
              </a:spcAft>
              <a:buClr>
                <a:srgbClr val="000000"/>
              </a:buClr>
              <a:buSzPts val="1000"/>
              <a:buFont typeface="Arial"/>
              <a:buChar char="•"/>
              <a:defRPr sz="1000" b="0" i="0" u="none" strike="noStrike" cap="none">
                <a:solidFill>
                  <a:srgbClr val="000000"/>
                </a:solidFill>
                <a:latin typeface="Calibri"/>
                <a:ea typeface="Calibri"/>
                <a:cs typeface="Calibri"/>
                <a:sym typeface="Calibri"/>
              </a:defRPr>
            </a:lvl8pPr>
            <a:lvl9pPr marL="4114800" marR="0" lvl="8" indent="-285750" algn="l" rtl="0">
              <a:lnSpc>
                <a:spcPct val="100000"/>
              </a:lnSpc>
              <a:spcBef>
                <a:spcPts val="400"/>
              </a:spcBef>
              <a:spcAft>
                <a:spcPts val="0"/>
              </a:spcAft>
              <a:buClr>
                <a:srgbClr val="000000"/>
              </a:buClr>
              <a:buSzPts val="900"/>
              <a:buFont typeface="Arial"/>
              <a:buChar char="•"/>
              <a:defRPr sz="900" b="0" i="0" u="none" strike="noStrike" cap="none">
                <a:solidFill>
                  <a:srgbClr val="000000"/>
                </a:solidFill>
                <a:latin typeface="Calibri"/>
                <a:ea typeface="Calibri"/>
                <a:cs typeface="Calibri"/>
                <a:sym typeface="Calibri"/>
              </a:defRPr>
            </a:lvl9pPr>
          </a:lstStyle>
          <a:p>
            <a:pPr marL="12700" indent="0">
              <a:buFont typeface="Noto Sans Symbols"/>
              <a:buNone/>
            </a:pPr>
            <a:r>
              <a:rPr lang="de-DE" dirty="0"/>
              <a:t>Aufgabe nächste Folie: Mehrwegbecher halten aber mehrere Jahre …</a:t>
            </a:r>
          </a:p>
        </p:txBody>
      </p:sp>
    </p:spTree>
    <p:extLst>
      <p:ext uri="{BB962C8B-B14F-4D97-AF65-F5344CB8AC3E}">
        <p14:creationId xmlns:p14="http://schemas.microsoft.com/office/powerpoint/2010/main" val="41350238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a:t>
            </a:r>
            <a:r>
              <a:rPr lang="de-DE" dirty="0" err="1">
                <a:solidFill>
                  <a:schemeClr val="accent6">
                    <a:lumMod val="75000"/>
                  </a:schemeClr>
                </a:solidFill>
              </a:rPr>
              <a:t>To</a:t>
            </a:r>
            <a:r>
              <a:rPr lang="de-DE" dirty="0">
                <a:solidFill>
                  <a:schemeClr val="accent6">
                    <a:lumMod val="75000"/>
                  </a:schemeClr>
                </a:solidFill>
              </a:rPr>
              <a:t>-Go-Becher: Vergleich der Becher</a:t>
            </a:r>
            <a:br>
              <a:rPr lang="de-DE" dirty="0">
                <a:solidFill>
                  <a:schemeClr val="accent6">
                    <a:lumMod val="75000"/>
                  </a:schemeClr>
                </a:solidFill>
              </a:rPr>
            </a:br>
            <a:r>
              <a:rPr lang="de-DE" dirty="0">
                <a:solidFill>
                  <a:schemeClr val="accent6">
                    <a:lumMod val="75000"/>
                  </a:schemeClr>
                </a:solidFill>
              </a:rPr>
              <a:t>Mehrweg und Einweg</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4" name="Inhaltsplatzhalter 3">
            <a:extLst>
              <a:ext uri="{FF2B5EF4-FFF2-40B4-BE49-F238E27FC236}">
                <a16:creationId xmlns:a16="http://schemas.microsoft.com/office/drawing/2014/main" id="{E23C2F0E-5BE7-0176-97A8-E55D59401160}"/>
              </a:ext>
            </a:extLst>
          </p:cNvPr>
          <p:cNvSpPr>
            <a:spLocks noGrp="1"/>
          </p:cNvSpPr>
          <p:nvPr>
            <p:ph type="body" idx="2"/>
          </p:nvPr>
        </p:nvSpPr>
        <p:spPr>
          <a:xfrm>
            <a:off x="106375" y="1260000"/>
            <a:ext cx="9010882" cy="964808"/>
          </a:xfrm>
        </p:spPr>
        <p:txBody>
          <a:bodyPr/>
          <a:lstStyle/>
          <a:p>
            <a:pPr marL="12700" indent="0">
              <a:buNone/>
            </a:pPr>
            <a:r>
              <a:rPr lang="de-DE" dirty="0"/>
              <a:t>Der Mehrwegbecher aus Bio-Kunststoff hat die geringsten THG-Werte</a:t>
            </a:r>
          </a:p>
          <a:p>
            <a:pPr marL="12700" indent="0">
              <a:buNone/>
            </a:pPr>
            <a:r>
              <a:rPr lang="de-DE" dirty="0"/>
              <a:t>Bio-Einweg und Aluminium-Mehrweg sind nur gering unterschiedlich</a:t>
            </a:r>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88</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nvPr>
        </p:nvGraphicFramePr>
        <p:xfrm>
          <a:off x="191966" y="2303966"/>
          <a:ext cx="8925291" cy="266123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Bio-Kunststoff Einweg</a:t>
                      </a:r>
                      <a:endParaRPr lang="de-DE" b="1" dirty="0"/>
                    </a:p>
                  </a:txBody>
                  <a:tcPr/>
                </a:tc>
                <a:tc>
                  <a:txBody>
                    <a:bodyPr/>
                    <a:lstStyle/>
                    <a:p>
                      <a:pPr lvl="0" algn="ctr">
                        <a:buNone/>
                      </a:pPr>
                      <a:r>
                        <a:rPr lang="de-DE" sz="1400" b="1" i="0" u="none" strike="noStrike" noProof="0" dirty="0">
                          <a:latin typeface="Arial"/>
                        </a:rPr>
                        <a:t>Recyclingpapier</a:t>
                      </a:r>
                      <a:endParaRPr lang="de-DE" b="1" dirty="0"/>
                    </a:p>
                    <a:p>
                      <a:pPr lvl="0" algn="ctr">
                        <a:buNone/>
                      </a:pPr>
                      <a:r>
                        <a:rPr lang="de-DE" b="1" dirty="0"/>
                        <a:t>Einweg</a:t>
                      </a:r>
                    </a:p>
                  </a:txBody>
                  <a:tcPr/>
                </a:tc>
                <a:tc>
                  <a:txBody>
                    <a:bodyPr/>
                    <a:lstStyle/>
                    <a:p>
                      <a:pPr lvl="0" algn="ctr">
                        <a:buNone/>
                      </a:pPr>
                      <a:r>
                        <a:rPr lang="de-DE" sz="1400" b="1" i="0" u="none" strike="noStrike" noProof="0" dirty="0">
                          <a:latin typeface="Arial"/>
                        </a:rPr>
                        <a:t>Bio-Kunststoff</a:t>
                      </a:r>
                    </a:p>
                    <a:p>
                      <a:pPr lvl="0" algn="ctr">
                        <a:buNone/>
                      </a:pPr>
                      <a:r>
                        <a:rPr lang="de-DE" sz="1400" b="1" i="0" u="none" strike="noStrike" noProof="0" dirty="0">
                          <a:latin typeface="Arial"/>
                        </a:rPr>
                        <a:t>Mehrwegbecher</a:t>
                      </a:r>
                      <a:endParaRPr lang="de-DE" b="1" dirty="0"/>
                    </a:p>
                  </a:txBody>
                  <a:tcPr/>
                </a:tc>
                <a:tc>
                  <a:txBody>
                    <a:bodyPr/>
                    <a:lstStyle/>
                    <a:p>
                      <a:pPr lvl="0" algn="ctr">
                        <a:buNone/>
                      </a:pPr>
                      <a:r>
                        <a:rPr lang="de-DE" sz="1400" b="1" i="0" u="none" strike="noStrike" noProof="0" dirty="0">
                          <a:latin typeface="Arial"/>
                        </a:rPr>
                        <a:t>Aluminium</a:t>
                      </a:r>
                      <a:endParaRPr lang="de-DE" b="1" dirty="0"/>
                    </a:p>
                    <a:p>
                      <a:pPr lvl="0" algn="ctr">
                        <a:buNone/>
                      </a:pPr>
                      <a:r>
                        <a:rPr lang="de-DE" sz="1400" b="1" i="0" u="none" strike="noStrike" noProof="0" dirty="0">
                          <a:latin typeface="Arial"/>
                        </a:rPr>
                        <a:t>Mehrwegbecher</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algn="ctr"/>
                      <a:r>
                        <a:rPr lang="de-DE" b="0" dirty="0"/>
                        <a:t>270</a:t>
                      </a:r>
                    </a:p>
                  </a:txBody>
                  <a:tcPr/>
                </a:tc>
                <a:tc>
                  <a:txBody>
                    <a:bodyPr/>
                    <a:lstStyle/>
                    <a:p>
                      <a:pPr lvl="0" algn="ctr">
                        <a:buNone/>
                      </a:pPr>
                      <a:r>
                        <a:rPr lang="de-DE" b="0" dirty="0"/>
                        <a:t>270</a:t>
                      </a:r>
                    </a:p>
                  </a:txBody>
                  <a:tcPr/>
                </a:tc>
                <a:tc>
                  <a:txBody>
                    <a:bodyPr/>
                    <a:lstStyle/>
                    <a:p>
                      <a:pPr algn="ctr"/>
                      <a:r>
                        <a:rPr lang="de-DE" b="0" dirty="0"/>
                        <a:t>5</a:t>
                      </a:r>
                    </a:p>
                  </a:txBody>
                  <a:tcPr/>
                </a:tc>
                <a:tc>
                  <a:txBody>
                    <a:bodyPr/>
                    <a:lstStyle/>
                    <a:p>
                      <a:pPr algn="ctr"/>
                      <a:r>
                        <a:rPr lang="de-DE" b="0" dirty="0"/>
                        <a:t>1</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Bio-Kunststoff 0,33</a:t>
                      </a:r>
                    </a:p>
                  </a:txBody>
                  <a:tcPr/>
                </a:tc>
                <a:tc>
                  <a:txBody>
                    <a:bodyPr/>
                    <a:lstStyle/>
                    <a:p>
                      <a:pPr algn="ctr"/>
                      <a:r>
                        <a:rPr lang="de-DE" b="0" dirty="0"/>
                        <a:t>Papier 0,7 </a:t>
                      </a:r>
                    </a:p>
                    <a:p>
                      <a:pPr algn="ctr"/>
                      <a:r>
                        <a:rPr lang="de-DE" b="0" dirty="0"/>
                        <a:t>Kunststoff:  3,3</a:t>
                      </a:r>
                    </a:p>
                  </a:txBody>
                  <a:tcPr/>
                </a:tc>
                <a:tc>
                  <a:txBody>
                    <a:bodyPr/>
                    <a:lstStyle/>
                    <a:p>
                      <a:pPr algn="ctr"/>
                      <a:r>
                        <a:rPr lang="de-DE" b="0" dirty="0"/>
                        <a:t>Bio-Kunststoff 0,33</a:t>
                      </a:r>
                    </a:p>
                  </a:txBody>
                  <a:tcPr/>
                </a:tc>
                <a:tc>
                  <a:txBody>
                    <a:bodyPr/>
                    <a:lstStyle/>
                    <a:p>
                      <a:pPr algn="ctr"/>
                      <a:r>
                        <a:rPr lang="de-DE" b="0" dirty="0"/>
                        <a:t>Aluminium 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12 g Bio-Kunststoff</a:t>
                      </a:r>
                    </a:p>
                  </a:txBody>
                  <a:tcPr/>
                </a:tc>
                <a:tc>
                  <a:txBody>
                    <a:bodyPr/>
                    <a:lstStyle/>
                    <a:p>
                      <a:pPr lvl="0" algn="ctr">
                        <a:buNone/>
                      </a:pPr>
                      <a:r>
                        <a:rPr lang="de-DE" b="0" dirty="0"/>
                        <a:t>11 g Papier</a:t>
                      </a:r>
                    </a:p>
                    <a:p>
                      <a:pPr lvl="0" algn="ctr">
                        <a:buNone/>
                      </a:pPr>
                      <a:r>
                        <a:rPr lang="de-DE" b="0" dirty="0"/>
                        <a:t>0,6 g Kunststoff</a:t>
                      </a:r>
                    </a:p>
                  </a:txBody>
                  <a:tcPr/>
                </a:tc>
                <a:tc>
                  <a:txBody>
                    <a:bodyPr/>
                    <a:lstStyle/>
                    <a:p>
                      <a:pPr lvl="0" algn="ctr">
                        <a:buNone/>
                      </a:pPr>
                      <a:r>
                        <a:rPr lang="de-DE" b="0" dirty="0"/>
                        <a:t>120 g Bio-Kunststoff</a:t>
                      </a:r>
                    </a:p>
                  </a:txBody>
                  <a:tcPr/>
                </a:tc>
                <a:tc>
                  <a:txBody>
                    <a:bodyPr/>
                    <a:lstStyle/>
                    <a:p>
                      <a:pPr lvl="0" algn="ctr">
                        <a:buNone/>
                      </a:pPr>
                      <a:r>
                        <a:rPr lang="de-DE" b="0" dirty="0"/>
                        <a:t>120 g Aluminium</a:t>
                      </a:r>
                    </a:p>
                    <a:p>
                      <a:pPr lvl="0" algn="ctr">
                        <a:buNone/>
                      </a:pPr>
                      <a:r>
                        <a:rPr lang="de-DE" b="0" dirty="0"/>
                        <a:t>20 g 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r>
                        <a:rPr lang="de-DE" b="0" dirty="0"/>
                        <a:t>1.070 g</a:t>
                      </a:r>
                    </a:p>
                  </a:txBody>
                  <a:tcPr/>
                </a:tc>
                <a:tc>
                  <a:txBody>
                    <a:bodyPr/>
                    <a:lstStyle/>
                    <a:p>
                      <a:pPr lvl="0" algn="ctr">
                        <a:buNone/>
                      </a:pPr>
                      <a:r>
                        <a:rPr lang="de-DE" b="0" dirty="0"/>
                        <a:t>2.610 g</a:t>
                      </a:r>
                    </a:p>
                  </a:txBody>
                  <a:tcPr/>
                </a:tc>
                <a:tc>
                  <a:txBody>
                    <a:bodyPr/>
                    <a:lstStyle/>
                    <a:p>
                      <a:pPr lvl="0" algn="ctr">
                        <a:buNone/>
                      </a:pPr>
                      <a:r>
                        <a:rPr lang="de-DE" b="0" dirty="0"/>
                        <a:t>200 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1.146 g</a:t>
                      </a:r>
                    </a:p>
                  </a:txBody>
                  <a:tcPr/>
                </a:tc>
                <a:extLst>
                  <a:ext uri="{0D108BD9-81ED-4DB2-BD59-A6C34878D82A}">
                    <a16:rowId xmlns:a16="http://schemas.microsoft.com/office/drawing/2014/main" val="2750815039"/>
                  </a:ext>
                </a:extLst>
              </a:tr>
            </a:tbl>
          </a:graphicData>
        </a:graphic>
      </p:graphicFrame>
      <p:sp>
        <p:nvSpPr>
          <p:cNvPr id="8" name="Inhaltsplatzhalter 3">
            <a:extLst>
              <a:ext uri="{FF2B5EF4-FFF2-40B4-BE49-F238E27FC236}">
                <a16:creationId xmlns:a16="http://schemas.microsoft.com/office/drawing/2014/main" id="{C8E5AD88-362F-F445-AE31-DE8CE514F12B}"/>
              </a:ext>
            </a:extLst>
          </p:cNvPr>
          <p:cNvSpPr txBox="1">
            <a:spLocks/>
          </p:cNvSpPr>
          <p:nvPr/>
        </p:nvSpPr>
        <p:spPr>
          <a:xfrm>
            <a:off x="106375" y="4992275"/>
            <a:ext cx="8829200" cy="9648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400"/>
              </a:spcBef>
              <a:spcAft>
                <a:spcPts val="0"/>
              </a:spcAft>
              <a:buClr>
                <a:srgbClr val="000000"/>
              </a:buClr>
              <a:buSzPts val="1200"/>
              <a:buFont typeface="Arial"/>
              <a:buChar char="•"/>
              <a:defRPr sz="1200" b="0" i="0" u="none" strike="noStrike" cap="none">
                <a:solidFill>
                  <a:srgbClr val="000000"/>
                </a:solidFill>
                <a:latin typeface="Calibri"/>
                <a:ea typeface="Calibri"/>
                <a:cs typeface="Calibri"/>
                <a:sym typeface="Calibri"/>
              </a:defRPr>
            </a:lvl7pPr>
            <a:lvl8pPr marL="3657600" marR="0" lvl="7" indent="-292100" algn="l" rtl="0">
              <a:lnSpc>
                <a:spcPct val="100000"/>
              </a:lnSpc>
              <a:spcBef>
                <a:spcPts val="400"/>
              </a:spcBef>
              <a:spcAft>
                <a:spcPts val="0"/>
              </a:spcAft>
              <a:buClr>
                <a:srgbClr val="000000"/>
              </a:buClr>
              <a:buSzPts val="1000"/>
              <a:buFont typeface="Arial"/>
              <a:buChar char="•"/>
              <a:defRPr sz="1000" b="0" i="0" u="none" strike="noStrike" cap="none">
                <a:solidFill>
                  <a:srgbClr val="000000"/>
                </a:solidFill>
                <a:latin typeface="Calibri"/>
                <a:ea typeface="Calibri"/>
                <a:cs typeface="Calibri"/>
                <a:sym typeface="Calibri"/>
              </a:defRPr>
            </a:lvl8pPr>
            <a:lvl9pPr marL="4114800" marR="0" lvl="8" indent="-285750" algn="l" rtl="0">
              <a:lnSpc>
                <a:spcPct val="100000"/>
              </a:lnSpc>
              <a:spcBef>
                <a:spcPts val="400"/>
              </a:spcBef>
              <a:spcAft>
                <a:spcPts val="0"/>
              </a:spcAft>
              <a:buClr>
                <a:srgbClr val="000000"/>
              </a:buClr>
              <a:buSzPts val="900"/>
              <a:buFont typeface="Arial"/>
              <a:buChar char="•"/>
              <a:defRPr sz="900" b="0" i="0" u="none" strike="noStrike" cap="none">
                <a:solidFill>
                  <a:srgbClr val="000000"/>
                </a:solidFill>
                <a:latin typeface="Calibri"/>
                <a:ea typeface="Calibri"/>
                <a:cs typeface="Calibri"/>
                <a:sym typeface="Calibri"/>
              </a:defRPr>
            </a:lvl9pPr>
          </a:lstStyle>
          <a:p>
            <a:pPr marL="12700" indent="0">
              <a:buFont typeface="Noto Sans Symbols"/>
              <a:buNone/>
            </a:pPr>
            <a:r>
              <a:rPr lang="de-DE" dirty="0"/>
              <a:t>Aufgabe nächste Folie: Nutzung von Recycling-Aluminium</a:t>
            </a:r>
          </a:p>
        </p:txBody>
      </p:sp>
    </p:spTree>
    <p:extLst>
      <p:ext uri="{BB962C8B-B14F-4D97-AF65-F5344CB8AC3E}">
        <p14:creationId xmlns:p14="http://schemas.microsoft.com/office/powerpoint/2010/main" val="42117904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a:t>
            </a:r>
            <a:r>
              <a:rPr lang="de-DE" dirty="0" err="1">
                <a:solidFill>
                  <a:schemeClr val="accent6">
                    <a:lumMod val="75000"/>
                  </a:schemeClr>
                </a:solidFill>
              </a:rPr>
              <a:t>To</a:t>
            </a:r>
            <a:r>
              <a:rPr lang="de-DE" dirty="0">
                <a:solidFill>
                  <a:schemeClr val="accent6">
                    <a:lumMod val="75000"/>
                  </a:schemeClr>
                </a:solidFill>
              </a:rPr>
              <a:t>-Go-Becher: Vergleich der Becher</a:t>
            </a:r>
            <a:br>
              <a:rPr lang="de-DE" dirty="0">
                <a:solidFill>
                  <a:schemeClr val="accent6">
                    <a:lumMod val="75000"/>
                  </a:schemeClr>
                </a:solidFill>
              </a:rPr>
            </a:br>
            <a:r>
              <a:rPr lang="de-DE" dirty="0">
                <a:solidFill>
                  <a:schemeClr val="accent6">
                    <a:lumMod val="75000"/>
                  </a:schemeClr>
                </a:solidFill>
              </a:rPr>
              <a:t>Mehrweg und Bio-Kunststoffe</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4" name="Inhaltsplatzhalter 3">
            <a:extLst>
              <a:ext uri="{FF2B5EF4-FFF2-40B4-BE49-F238E27FC236}">
                <a16:creationId xmlns:a16="http://schemas.microsoft.com/office/drawing/2014/main" id="{E23C2F0E-5BE7-0176-97A8-E55D59401160}"/>
              </a:ext>
            </a:extLst>
          </p:cNvPr>
          <p:cNvSpPr>
            <a:spLocks noGrp="1"/>
          </p:cNvSpPr>
          <p:nvPr>
            <p:ph type="body" idx="2"/>
          </p:nvPr>
        </p:nvSpPr>
        <p:spPr>
          <a:xfrm>
            <a:off x="106375" y="1260000"/>
            <a:ext cx="8829200" cy="964808"/>
          </a:xfrm>
        </p:spPr>
        <p:txBody>
          <a:bodyPr/>
          <a:lstStyle/>
          <a:p>
            <a:pPr marL="12700" indent="0">
              <a:buNone/>
            </a:pPr>
            <a:r>
              <a:rPr lang="de-DE" dirty="0"/>
              <a:t>Annahmen: Es werden 75% Sekundär-Aluminium verwendet, </a:t>
            </a:r>
            <a:br>
              <a:rPr lang="de-DE" dirty="0"/>
            </a:br>
            <a:r>
              <a:rPr lang="de-DE" dirty="0"/>
              <a:t>welches nur ein Zehntel der THG-Emissionen verursacht</a:t>
            </a:r>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89</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ext uri="{D42A27DB-BD31-4B8C-83A1-F6EECF244321}">
                <p14:modId xmlns:p14="http://schemas.microsoft.com/office/powerpoint/2010/main" val="1776138951"/>
              </p:ext>
            </p:extLst>
          </p:nvPr>
        </p:nvGraphicFramePr>
        <p:xfrm>
          <a:off x="191966" y="2303966"/>
          <a:ext cx="8925291" cy="308795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Bio-Kunststoff Einweg</a:t>
                      </a:r>
                      <a:endParaRPr lang="de-DE" b="1" dirty="0"/>
                    </a:p>
                  </a:txBody>
                  <a:tcPr/>
                </a:tc>
                <a:tc>
                  <a:txBody>
                    <a:bodyPr/>
                    <a:lstStyle/>
                    <a:p>
                      <a:pPr lvl="0" algn="ctr">
                        <a:buNone/>
                      </a:pPr>
                      <a:r>
                        <a:rPr lang="de-DE" sz="1400" b="1" i="0" u="none" strike="noStrike" noProof="0" dirty="0">
                          <a:latin typeface="Arial"/>
                        </a:rPr>
                        <a:t>Aluminium Mehrwegbecher</a:t>
                      </a:r>
                      <a:endParaRPr lang="de-DE" b="1" dirty="0"/>
                    </a:p>
                  </a:txBody>
                  <a:tcPr/>
                </a:tc>
                <a:tc>
                  <a:txBody>
                    <a:bodyPr/>
                    <a:lstStyle/>
                    <a:p>
                      <a:pPr lvl="0" algn="ctr">
                        <a:buNone/>
                      </a:pPr>
                      <a:r>
                        <a:rPr lang="de-DE" sz="1400" b="1" i="0" u="none" strike="noStrike" noProof="0" dirty="0">
                          <a:latin typeface="Arial"/>
                        </a:rPr>
                        <a:t>Bio-Kunststoff</a:t>
                      </a:r>
                    </a:p>
                    <a:p>
                      <a:pPr lvl="0" algn="ctr">
                        <a:buNone/>
                      </a:pPr>
                      <a:r>
                        <a:rPr lang="de-DE" sz="1400" b="1" i="0" u="none" strike="noStrike" noProof="0" dirty="0">
                          <a:latin typeface="Arial"/>
                        </a:rPr>
                        <a:t>Mehrwegbecher</a:t>
                      </a:r>
                      <a:endParaRPr lang="de-DE" b="1" dirty="0"/>
                    </a:p>
                  </a:txBody>
                  <a:tcPr/>
                </a:tc>
                <a:tc>
                  <a:txBody>
                    <a:bodyPr/>
                    <a:lstStyle/>
                    <a:p>
                      <a:pPr lvl="0" algn="ctr">
                        <a:buNone/>
                      </a:pPr>
                      <a:r>
                        <a:rPr lang="de-DE" sz="1400" b="1" i="0" u="none" strike="noStrike" noProof="0" dirty="0">
                          <a:latin typeface="Arial"/>
                        </a:rPr>
                        <a:t>Aluminium</a:t>
                      </a:r>
                      <a:endParaRPr lang="de-DE" b="1" dirty="0"/>
                    </a:p>
                    <a:p>
                      <a:pPr lvl="0" algn="ctr">
                        <a:buNone/>
                      </a:pPr>
                      <a:r>
                        <a:rPr lang="de-DE" sz="1400" b="1" i="0" u="none" strike="noStrike" noProof="0" dirty="0">
                          <a:latin typeface="Arial"/>
                        </a:rPr>
                        <a:t>Mehrwegbecher</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algn="ctr"/>
                      <a:r>
                        <a:rPr lang="de-DE" b="0" dirty="0"/>
                        <a:t>270</a:t>
                      </a:r>
                    </a:p>
                  </a:txBody>
                  <a:tcPr/>
                </a:tc>
                <a:tc>
                  <a:txBody>
                    <a:bodyPr/>
                    <a:lstStyle/>
                    <a:p>
                      <a:pPr lvl="0" algn="ctr">
                        <a:buNone/>
                      </a:pPr>
                      <a:r>
                        <a:rPr lang="de-DE" b="0" dirty="0"/>
                        <a:t>1</a:t>
                      </a:r>
                    </a:p>
                  </a:txBody>
                  <a:tcPr/>
                </a:tc>
                <a:tc>
                  <a:txBody>
                    <a:bodyPr/>
                    <a:lstStyle/>
                    <a:p>
                      <a:pPr algn="ctr"/>
                      <a:r>
                        <a:rPr lang="de-DE" b="0" dirty="0"/>
                        <a:t>5</a:t>
                      </a:r>
                    </a:p>
                  </a:txBody>
                  <a:tcPr/>
                </a:tc>
                <a:tc>
                  <a:txBody>
                    <a:bodyPr/>
                    <a:lstStyle/>
                    <a:p>
                      <a:pPr algn="ctr"/>
                      <a:r>
                        <a:rPr lang="de-DE" b="0" dirty="0"/>
                        <a:t>1</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Bio-Kunststoff 0,33</a:t>
                      </a:r>
                    </a:p>
                  </a:txBody>
                  <a:tcPr/>
                </a:tc>
                <a:tc>
                  <a:txBody>
                    <a:bodyPr/>
                    <a:lstStyle/>
                    <a:p>
                      <a:pPr algn="ctr"/>
                      <a:r>
                        <a:rPr lang="de-DE" b="0" dirty="0"/>
                        <a:t>Primär Al 9</a:t>
                      </a:r>
                    </a:p>
                    <a:p>
                      <a:pPr algn="ctr"/>
                      <a:r>
                        <a:rPr lang="de-DE" b="0" dirty="0"/>
                        <a:t>Sekundär-Al 0,9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tc>
                  <a:txBody>
                    <a:bodyPr/>
                    <a:lstStyle/>
                    <a:p>
                      <a:pPr algn="ctr"/>
                      <a:r>
                        <a:rPr lang="de-DE" b="0" dirty="0"/>
                        <a:t>Bio-Kunststoff 0,33</a:t>
                      </a:r>
                    </a:p>
                  </a:txBody>
                  <a:tcPr/>
                </a:tc>
                <a:tc>
                  <a:txBody>
                    <a:bodyPr/>
                    <a:lstStyle/>
                    <a:p>
                      <a:pPr algn="ctr"/>
                      <a:r>
                        <a:rPr lang="de-DE" b="0" dirty="0"/>
                        <a:t>Aluminium 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12 g Bio-Kunststoff</a:t>
                      </a:r>
                    </a:p>
                  </a:txBody>
                  <a:tcPr/>
                </a:tc>
                <a:tc>
                  <a:txBody>
                    <a:bodyPr/>
                    <a:lstStyle/>
                    <a:p>
                      <a:pPr lvl="0" algn="ctr">
                        <a:buNone/>
                      </a:pPr>
                      <a:r>
                        <a:rPr lang="de-DE" b="0" dirty="0"/>
                        <a:t>90 g Sekundär-Al</a:t>
                      </a:r>
                    </a:p>
                    <a:p>
                      <a:pPr lvl="0" algn="ctr">
                        <a:buNone/>
                      </a:pPr>
                      <a:r>
                        <a:rPr lang="de-DE" b="0" dirty="0"/>
                        <a:t>30 g Primär-Al</a:t>
                      </a:r>
                    </a:p>
                    <a:p>
                      <a:pPr lvl="0" algn="ctr">
                        <a:buNone/>
                      </a:pPr>
                      <a:r>
                        <a:rPr lang="de-DE" b="0" dirty="0"/>
                        <a:t>20 g Kunststoff</a:t>
                      </a:r>
                    </a:p>
                  </a:txBody>
                  <a:tcPr/>
                </a:tc>
                <a:tc>
                  <a:txBody>
                    <a:bodyPr/>
                    <a:lstStyle/>
                    <a:p>
                      <a:pPr lvl="0" algn="ctr">
                        <a:buNone/>
                      </a:pPr>
                      <a:r>
                        <a:rPr lang="de-DE" b="0" dirty="0"/>
                        <a:t>120 g Bio-Kunststoff</a:t>
                      </a:r>
                    </a:p>
                  </a:txBody>
                  <a:tcPr/>
                </a:tc>
                <a:tc>
                  <a:txBody>
                    <a:bodyPr/>
                    <a:lstStyle/>
                    <a:p>
                      <a:pPr lvl="0" algn="ctr">
                        <a:buNone/>
                      </a:pPr>
                      <a:r>
                        <a:rPr lang="de-DE" b="0" dirty="0"/>
                        <a:t>120 g Aluminium</a:t>
                      </a:r>
                    </a:p>
                    <a:p>
                      <a:pPr lvl="0" algn="ctr">
                        <a:buNone/>
                      </a:pPr>
                      <a:r>
                        <a:rPr lang="de-DE" b="0" dirty="0"/>
                        <a:t>20 g 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r>
                        <a:rPr lang="de-DE" b="0" dirty="0"/>
                        <a:t>1.070 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de-DE" b="0" dirty="0"/>
                    </a:p>
                  </a:txBody>
                  <a:tcPr/>
                </a:tc>
                <a:tc>
                  <a:txBody>
                    <a:bodyPr/>
                    <a:lstStyle/>
                    <a:p>
                      <a:pPr lvl="0" algn="ctr">
                        <a:buNone/>
                      </a:pPr>
                      <a:r>
                        <a:rPr lang="de-DE" b="0" dirty="0"/>
                        <a:t>200 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1.146 g</a:t>
                      </a:r>
                    </a:p>
                  </a:txBody>
                  <a:tcPr/>
                </a:tc>
                <a:extLst>
                  <a:ext uri="{0D108BD9-81ED-4DB2-BD59-A6C34878D82A}">
                    <a16:rowId xmlns:a16="http://schemas.microsoft.com/office/drawing/2014/main" val="2750815039"/>
                  </a:ext>
                </a:extLst>
              </a:tr>
            </a:tbl>
          </a:graphicData>
        </a:graphic>
      </p:graphicFrame>
      <p:sp>
        <p:nvSpPr>
          <p:cNvPr id="8" name="Inhaltsplatzhalter 3">
            <a:extLst>
              <a:ext uri="{FF2B5EF4-FFF2-40B4-BE49-F238E27FC236}">
                <a16:creationId xmlns:a16="http://schemas.microsoft.com/office/drawing/2014/main" id="{C8E5AD88-362F-F445-AE31-DE8CE514F12B}"/>
              </a:ext>
            </a:extLst>
          </p:cNvPr>
          <p:cNvSpPr txBox="1">
            <a:spLocks/>
          </p:cNvSpPr>
          <p:nvPr/>
        </p:nvSpPr>
        <p:spPr>
          <a:xfrm>
            <a:off x="106375" y="5333701"/>
            <a:ext cx="8829200" cy="9648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400"/>
              </a:spcBef>
              <a:spcAft>
                <a:spcPts val="0"/>
              </a:spcAft>
              <a:buClr>
                <a:srgbClr val="000000"/>
              </a:buClr>
              <a:buSzPts val="1200"/>
              <a:buFont typeface="Arial"/>
              <a:buChar char="•"/>
              <a:defRPr sz="1200" b="0" i="0" u="none" strike="noStrike" cap="none">
                <a:solidFill>
                  <a:srgbClr val="000000"/>
                </a:solidFill>
                <a:latin typeface="Calibri"/>
                <a:ea typeface="Calibri"/>
                <a:cs typeface="Calibri"/>
                <a:sym typeface="Calibri"/>
              </a:defRPr>
            </a:lvl7pPr>
            <a:lvl8pPr marL="3657600" marR="0" lvl="7" indent="-292100" algn="l" rtl="0">
              <a:lnSpc>
                <a:spcPct val="100000"/>
              </a:lnSpc>
              <a:spcBef>
                <a:spcPts val="400"/>
              </a:spcBef>
              <a:spcAft>
                <a:spcPts val="0"/>
              </a:spcAft>
              <a:buClr>
                <a:srgbClr val="000000"/>
              </a:buClr>
              <a:buSzPts val="1000"/>
              <a:buFont typeface="Arial"/>
              <a:buChar char="•"/>
              <a:defRPr sz="1000" b="0" i="0" u="none" strike="noStrike" cap="none">
                <a:solidFill>
                  <a:srgbClr val="000000"/>
                </a:solidFill>
                <a:latin typeface="Calibri"/>
                <a:ea typeface="Calibri"/>
                <a:cs typeface="Calibri"/>
                <a:sym typeface="Calibri"/>
              </a:defRPr>
            </a:lvl8pPr>
            <a:lvl9pPr marL="4114800" marR="0" lvl="8" indent="-285750" algn="l" rtl="0">
              <a:lnSpc>
                <a:spcPct val="100000"/>
              </a:lnSpc>
              <a:spcBef>
                <a:spcPts val="400"/>
              </a:spcBef>
              <a:spcAft>
                <a:spcPts val="0"/>
              </a:spcAft>
              <a:buClr>
                <a:srgbClr val="000000"/>
              </a:buClr>
              <a:buSzPts val="900"/>
              <a:buFont typeface="Arial"/>
              <a:buChar char="•"/>
              <a:defRPr sz="900" b="0" i="0" u="none" strike="noStrike" cap="none">
                <a:solidFill>
                  <a:srgbClr val="000000"/>
                </a:solidFill>
                <a:latin typeface="Calibri"/>
                <a:ea typeface="Calibri"/>
                <a:cs typeface="Calibri"/>
                <a:sym typeface="Calibri"/>
              </a:defRPr>
            </a:lvl9pPr>
          </a:lstStyle>
          <a:p>
            <a:pPr marL="12700" indent="0">
              <a:buFont typeface="Noto Sans Symbols"/>
              <a:buNone/>
            </a:pPr>
            <a:r>
              <a:rPr lang="de-DE" dirty="0"/>
              <a:t>Aufgabe: Berechnen Sie die THG-Emissionen</a:t>
            </a:r>
          </a:p>
        </p:txBody>
      </p:sp>
    </p:spTree>
    <p:extLst>
      <p:ext uri="{BB962C8B-B14F-4D97-AF65-F5344CB8AC3E}">
        <p14:creationId xmlns:p14="http://schemas.microsoft.com/office/powerpoint/2010/main" val="6627017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Coffee-To-Go-Becher: Vergleich der Becher</a:t>
            </a:r>
            <a:br>
              <a:rPr lang="de-DE" dirty="0">
                <a:solidFill>
                  <a:schemeClr val="accent6">
                    <a:lumMod val="75000"/>
                  </a:schemeClr>
                </a:solidFill>
              </a:rPr>
            </a:br>
            <a:r>
              <a:rPr lang="de-DE" dirty="0">
                <a:solidFill>
                  <a:schemeClr val="accent6">
                    <a:lumMod val="75000"/>
                  </a:schemeClr>
                </a:solidFill>
              </a:rPr>
              <a:t>Mehrweg und Bio-Kunststoffe</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90</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ext uri="{D42A27DB-BD31-4B8C-83A1-F6EECF244321}">
                <p14:modId xmlns:p14="http://schemas.microsoft.com/office/powerpoint/2010/main" val="1730915812"/>
              </p:ext>
            </p:extLst>
          </p:nvPr>
        </p:nvGraphicFramePr>
        <p:xfrm>
          <a:off x="191966" y="2303966"/>
          <a:ext cx="8925291" cy="308795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Bio-Kunststoff Einweg</a:t>
                      </a:r>
                      <a:endParaRPr lang="de-DE" b="1" dirty="0"/>
                    </a:p>
                  </a:txBody>
                  <a:tcPr/>
                </a:tc>
                <a:tc>
                  <a:txBody>
                    <a:bodyPr/>
                    <a:lstStyle/>
                    <a:p>
                      <a:pPr lvl="0" algn="ctr">
                        <a:buNone/>
                      </a:pPr>
                      <a:r>
                        <a:rPr lang="de-DE" sz="1400" b="1" i="0" u="none" strike="noStrike" noProof="0" dirty="0">
                          <a:latin typeface="Arial"/>
                        </a:rPr>
                        <a:t>Aluminium Mehrwegbecher</a:t>
                      </a:r>
                      <a:endParaRPr lang="de-DE" b="1" dirty="0"/>
                    </a:p>
                  </a:txBody>
                  <a:tcPr/>
                </a:tc>
                <a:tc>
                  <a:txBody>
                    <a:bodyPr/>
                    <a:lstStyle/>
                    <a:p>
                      <a:pPr lvl="0" algn="ctr">
                        <a:buNone/>
                      </a:pPr>
                      <a:r>
                        <a:rPr lang="de-DE" sz="1400" b="1" i="0" u="none" strike="noStrike" noProof="0" dirty="0">
                          <a:latin typeface="Arial"/>
                        </a:rPr>
                        <a:t>Bio-Kunststoff</a:t>
                      </a:r>
                    </a:p>
                    <a:p>
                      <a:pPr lvl="0" algn="ctr">
                        <a:buNone/>
                      </a:pPr>
                      <a:r>
                        <a:rPr lang="de-DE" sz="1400" b="1" i="0" u="none" strike="noStrike" noProof="0" dirty="0">
                          <a:latin typeface="Arial"/>
                        </a:rPr>
                        <a:t>Mehrwegbecher</a:t>
                      </a:r>
                      <a:endParaRPr lang="de-DE" b="1" dirty="0"/>
                    </a:p>
                  </a:txBody>
                  <a:tcPr/>
                </a:tc>
                <a:tc>
                  <a:txBody>
                    <a:bodyPr/>
                    <a:lstStyle/>
                    <a:p>
                      <a:pPr lvl="0" algn="ctr">
                        <a:buNone/>
                      </a:pPr>
                      <a:r>
                        <a:rPr lang="de-DE" sz="1400" b="1" i="0" u="none" strike="noStrike" noProof="0" dirty="0">
                          <a:latin typeface="Arial"/>
                        </a:rPr>
                        <a:t>Aluminium</a:t>
                      </a:r>
                      <a:endParaRPr lang="de-DE" b="1" dirty="0"/>
                    </a:p>
                    <a:p>
                      <a:pPr lvl="0" algn="ctr">
                        <a:buNone/>
                      </a:pPr>
                      <a:r>
                        <a:rPr lang="de-DE" sz="1400" b="1" i="0" u="none" strike="noStrike" noProof="0" dirty="0">
                          <a:latin typeface="Arial"/>
                        </a:rPr>
                        <a:t>Mehrwegbecher</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algn="ctr"/>
                      <a:r>
                        <a:rPr lang="de-DE" b="0" dirty="0"/>
                        <a:t>270</a:t>
                      </a:r>
                    </a:p>
                  </a:txBody>
                  <a:tcPr/>
                </a:tc>
                <a:tc>
                  <a:txBody>
                    <a:bodyPr/>
                    <a:lstStyle/>
                    <a:p>
                      <a:pPr lvl="0" algn="ctr">
                        <a:buNone/>
                      </a:pPr>
                      <a:r>
                        <a:rPr lang="de-DE" b="0" dirty="0"/>
                        <a:t>1</a:t>
                      </a:r>
                    </a:p>
                  </a:txBody>
                  <a:tcPr/>
                </a:tc>
                <a:tc>
                  <a:txBody>
                    <a:bodyPr/>
                    <a:lstStyle/>
                    <a:p>
                      <a:pPr algn="ctr"/>
                      <a:r>
                        <a:rPr lang="de-DE" b="0" dirty="0"/>
                        <a:t>5</a:t>
                      </a:r>
                    </a:p>
                  </a:txBody>
                  <a:tcPr/>
                </a:tc>
                <a:tc>
                  <a:txBody>
                    <a:bodyPr/>
                    <a:lstStyle/>
                    <a:p>
                      <a:pPr algn="ctr"/>
                      <a:r>
                        <a:rPr lang="de-DE" b="0" dirty="0"/>
                        <a:t>1</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Bio-Kunststoff 0,33</a:t>
                      </a:r>
                    </a:p>
                  </a:txBody>
                  <a:tcPr/>
                </a:tc>
                <a:tc>
                  <a:txBody>
                    <a:bodyPr/>
                    <a:lstStyle/>
                    <a:p>
                      <a:pPr algn="ctr"/>
                      <a:r>
                        <a:rPr lang="de-DE" b="0" dirty="0"/>
                        <a:t>Primär Al 9</a:t>
                      </a:r>
                    </a:p>
                    <a:p>
                      <a:pPr algn="ctr"/>
                      <a:r>
                        <a:rPr lang="de-DE" b="0" dirty="0"/>
                        <a:t>Sekundär-Al 0,9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tc>
                  <a:txBody>
                    <a:bodyPr/>
                    <a:lstStyle/>
                    <a:p>
                      <a:pPr algn="ctr"/>
                      <a:r>
                        <a:rPr lang="de-DE" b="0" dirty="0"/>
                        <a:t>Bio-Kunststoff 0,33</a:t>
                      </a:r>
                    </a:p>
                  </a:txBody>
                  <a:tcPr/>
                </a:tc>
                <a:tc>
                  <a:txBody>
                    <a:bodyPr/>
                    <a:lstStyle/>
                    <a:p>
                      <a:pPr algn="ctr"/>
                      <a:r>
                        <a:rPr lang="de-DE" b="0" dirty="0"/>
                        <a:t>Aluminium 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12 g Bio-Kunststoff</a:t>
                      </a:r>
                    </a:p>
                  </a:txBody>
                  <a:tcPr/>
                </a:tc>
                <a:tc>
                  <a:txBody>
                    <a:bodyPr/>
                    <a:lstStyle/>
                    <a:p>
                      <a:pPr lvl="0" algn="ctr">
                        <a:buNone/>
                      </a:pPr>
                      <a:r>
                        <a:rPr lang="de-DE" b="0" dirty="0"/>
                        <a:t>90 g Sekundär-Al</a:t>
                      </a:r>
                    </a:p>
                    <a:p>
                      <a:pPr lvl="0" algn="ctr">
                        <a:buNone/>
                      </a:pPr>
                      <a:r>
                        <a:rPr lang="de-DE" b="0" dirty="0"/>
                        <a:t>30 g Primär-Al</a:t>
                      </a:r>
                    </a:p>
                    <a:p>
                      <a:pPr lvl="0" algn="ctr">
                        <a:buNone/>
                      </a:pPr>
                      <a:r>
                        <a:rPr lang="de-DE" b="0" dirty="0"/>
                        <a:t>20 g Kunststoff</a:t>
                      </a:r>
                    </a:p>
                  </a:txBody>
                  <a:tcPr/>
                </a:tc>
                <a:tc>
                  <a:txBody>
                    <a:bodyPr/>
                    <a:lstStyle/>
                    <a:p>
                      <a:pPr lvl="0" algn="ctr">
                        <a:buNone/>
                      </a:pPr>
                      <a:r>
                        <a:rPr lang="de-DE" b="0" dirty="0"/>
                        <a:t>120 g Bio-Kunststoff</a:t>
                      </a:r>
                    </a:p>
                  </a:txBody>
                  <a:tcPr/>
                </a:tc>
                <a:tc>
                  <a:txBody>
                    <a:bodyPr/>
                    <a:lstStyle/>
                    <a:p>
                      <a:pPr lvl="0" algn="ctr">
                        <a:buNone/>
                      </a:pPr>
                      <a:r>
                        <a:rPr lang="de-DE" b="0" dirty="0"/>
                        <a:t>120 g Aluminium</a:t>
                      </a:r>
                    </a:p>
                    <a:p>
                      <a:pPr lvl="0" algn="ctr">
                        <a:buNone/>
                      </a:pPr>
                      <a:r>
                        <a:rPr lang="de-DE" b="0" dirty="0"/>
                        <a:t>20 g 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r>
                        <a:rPr lang="de-DE" b="0" dirty="0"/>
                        <a:t>1.070 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351 g</a:t>
                      </a:r>
                    </a:p>
                  </a:txBody>
                  <a:tcPr/>
                </a:tc>
                <a:tc>
                  <a:txBody>
                    <a:bodyPr/>
                    <a:lstStyle/>
                    <a:p>
                      <a:pPr lvl="0" algn="ctr">
                        <a:buNone/>
                      </a:pPr>
                      <a:r>
                        <a:rPr lang="de-DE" b="0" dirty="0"/>
                        <a:t>200 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1.146 g</a:t>
                      </a:r>
                    </a:p>
                  </a:txBody>
                  <a:tcPr/>
                </a:tc>
                <a:extLst>
                  <a:ext uri="{0D108BD9-81ED-4DB2-BD59-A6C34878D82A}">
                    <a16:rowId xmlns:a16="http://schemas.microsoft.com/office/drawing/2014/main" val="2750815039"/>
                  </a:ext>
                </a:extLst>
              </a:tr>
            </a:tbl>
          </a:graphicData>
        </a:graphic>
      </p:graphicFrame>
      <p:sp>
        <p:nvSpPr>
          <p:cNvPr id="8" name="Inhaltsplatzhalter 3">
            <a:extLst>
              <a:ext uri="{FF2B5EF4-FFF2-40B4-BE49-F238E27FC236}">
                <a16:creationId xmlns:a16="http://schemas.microsoft.com/office/drawing/2014/main" id="{C8E5AD88-362F-F445-AE31-DE8CE514F12B}"/>
              </a:ext>
            </a:extLst>
          </p:cNvPr>
          <p:cNvSpPr txBox="1">
            <a:spLocks/>
          </p:cNvSpPr>
          <p:nvPr/>
        </p:nvSpPr>
        <p:spPr>
          <a:xfrm>
            <a:off x="106375" y="5333701"/>
            <a:ext cx="8829200" cy="9648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400"/>
              </a:spcBef>
              <a:spcAft>
                <a:spcPts val="0"/>
              </a:spcAft>
              <a:buClr>
                <a:srgbClr val="000000"/>
              </a:buClr>
              <a:buSzPts val="1200"/>
              <a:buFont typeface="Arial"/>
              <a:buChar char="•"/>
              <a:defRPr sz="1200" b="0" i="0" u="none" strike="noStrike" cap="none">
                <a:solidFill>
                  <a:srgbClr val="000000"/>
                </a:solidFill>
                <a:latin typeface="Calibri"/>
                <a:ea typeface="Calibri"/>
                <a:cs typeface="Calibri"/>
                <a:sym typeface="Calibri"/>
              </a:defRPr>
            </a:lvl7pPr>
            <a:lvl8pPr marL="3657600" marR="0" lvl="7" indent="-292100" algn="l" rtl="0">
              <a:lnSpc>
                <a:spcPct val="100000"/>
              </a:lnSpc>
              <a:spcBef>
                <a:spcPts val="400"/>
              </a:spcBef>
              <a:spcAft>
                <a:spcPts val="0"/>
              </a:spcAft>
              <a:buClr>
                <a:srgbClr val="000000"/>
              </a:buClr>
              <a:buSzPts val="1000"/>
              <a:buFont typeface="Arial"/>
              <a:buChar char="•"/>
              <a:defRPr sz="1000" b="0" i="0" u="none" strike="noStrike" cap="none">
                <a:solidFill>
                  <a:srgbClr val="000000"/>
                </a:solidFill>
                <a:latin typeface="Calibri"/>
                <a:ea typeface="Calibri"/>
                <a:cs typeface="Calibri"/>
                <a:sym typeface="Calibri"/>
              </a:defRPr>
            </a:lvl8pPr>
            <a:lvl9pPr marL="4114800" marR="0" lvl="8" indent="-285750" algn="l" rtl="0">
              <a:lnSpc>
                <a:spcPct val="100000"/>
              </a:lnSpc>
              <a:spcBef>
                <a:spcPts val="400"/>
              </a:spcBef>
              <a:spcAft>
                <a:spcPts val="0"/>
              </a:spcAft>
              <a:buClr>
                <a:srgbClr val="000000"/>
              </a:buClr>
              <a:buSzPts val="900"/>
              <a:buFont typeface="Arial"/>
              <a:buChar char="•"/>
              <a:defRPr sz="900" b="0" i="0" u="none" strike="noStrike" cap="none">
                <a:solidFill>
                  <a:srgbClr val="000000"/>
                </a:solidFill>
                <a:latin typeface="Calibri"/>
                <a:ea typeface="Calibri"/>
                <a:cs typeface="Calibri"/>
                <a:sym typeface="Calibri"/>
              </a:defRPr>
            </a:lvl9pPr>
          </a:lstStyle>
          <a:p>
            <a:pPr marL="12700" indent="0">
              <a:buFont typeface="Noto Sans Symbols"/>
              <a:buNone/>
            </a:pPr>
            <a:r>
              <a:rPr lang="de-DE" dirty="0"/>
              <a:t>Durch die Nutzung von Sekundär-Aluminium reduzieren sich die THG-Emissionen deutlich, sie nähern sich dem Bio-Mehrwegbecher an</a:t>
            </a:r>
          </a:p>
        </p:txBody>
      </p:sp>
      <p:sp>
        <p:nvSpPr>
          <p:cNvPr id="9" name="Textplatzhalter 8">
            <a:extLst>
              <a:ext uri="{FF2B5EF4-FFF2-40B4-BE49-F238E27FC236}">
                <a16:creationId xmlns:a16="http://schemas.microsoft.com/office/drawing/2014/main" id="{B8DD9F5A-3A26-B741-BF80-387912BD932B}"/>
              </a:ext>
            </a:extLst>
          </p:cNvPr>
          <p:cNvSpPr>
            <a:spLocks noGrp="1"/>
          </p:cNvSpPr>
          <p:nvPr>
            <p:ph type="body" idx="2"/>
          </p:nvPr>
        </p:nvSpPr>
        <p:spPr>
          <a:xfrm>
            <a:off x="106375" y="1260000"/>
            <a:ext cx="8829200" cy="927375"/>
          </a:xfrm>
        </p:spPr>
        <p:txBody>
          <a:bodyPr/>
          <a:lstStyle/>
          <a:p>
            <a:pPr marL="76200" indent="0">
              <a:buNone/>
            </a:pPr>
            <a:r>
              <a:rPr lang="de-DE" dirty="0"/>
              <a:t>Annahmen: Es werden 75% Sekundär-Aluminium verwendet, welches nur ein Zehntel der THG-Emissionen verursacht</a:t>
            </a:r>
          </a:p>
        </p:txBody>
      </p:sp>
    </p:spTree>
    <p:extLst>
      <p:ext uri="{BB962C8B-B14F-4D97-AF65-F5344CB8AC3E}">
        <p14:creationId xmlns:p14="http://schemas.microsoft.com/office/powerpoint/2010/main" val="35863186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78CFC-85C3-6CE3-E132-8CC0AD7B6229}"/>
              </a:ext>
            </a:extLst>
          </p:cNvPr>
          <p:cNvSpPr>
            <a:spLocks noGrp="1"/>
          </p:cNvSpPr>
          <p:nvPr>
            <p:ph type="title"/>
          </p:nvPr>
        </p:nvSpPr>
        <p:spPr/>
        <p:txBody>
          <a:bodyPr/>
          <a:lstStyle/>
          <a:p>
            <a:r>
              <a:rPr lang="de-DE" dirty="0"/>
              <a:t>THG-Bewertungen &amp; Wertschöpfungsketten:</a:t>
            </a:r>
            <a:br>
              <a:rPr lang="de-DE" dirty="0"/>
            </a:br>
            <a:r>
              <a:rPr lang="de-DE" dirty="0">
                <a:solidFill>
                  <a:schemeClr val="accent6">
                    <a:lumMod val="75000"/>
                  </a:schemeClr>
                </a:solidFill>
              </a:rPr>
              <a:t>Coffee-To-Go-Becher: Vergleich der Becher</a:t>
            </a:r>
            <a:br>
              <a:rPr lang="de-DE" dirty="0">
                <a:solidFill>
                  <a:schemeClr val="accent6">
                    <a:lumMod val="75000"/>
                  </a:schemeClr>
                </a:solidFill>
              </a:rPr>
            </a:br>
            <a:r>
              <a:rPr lang="de-DE" dirty="0">
                <a:solidFill>
                  <a:schemeClr val="accent6">
                    <a:lumMod val="75000"/>
                  </a:schemeClr>
                </a:solidFill>
              </a:rPr>
              <a:t>Herausforderungen</a:t>
            </a:r>
          </a:p>
        </p:txBody>
      </p:sp>
      <p:sp>
        <p:nvSpPr>
          <p:cNvPr id="3" name="Untertitel 2">
            <a:extLst>
              <a:ext uri="{FF2B5EF4-FFF2-40B4-BE49-F238E27FC236}">
                <a16:creationId xmlns:a16="http://schemas.microsoft.com/office/drawing/2014/main" id="{EE12DDCD-F4EA-3C5E-4F70-F53F8CE055FE}"/>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69B6B08D-5658-C740-45B5-694CEBA918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91</a:t>
            </a:fld>
            <a:endParaRPr lang="de-DE" dirty="0"/>
          </a:p>
        </p:txBody>
      </p:sp>
      <p:graphicFrame>
        <p:nvGraphicFramePr>
          <p:cNvPr id="7" name="Tabelle 7">
            <a:extLst>
              <a:ext uri="{FF2B5EF4-FFF2-40B4-BE49-F238E27FC236}">
                <a16:creationId xmlns:a16="http://schemas.microsoft.com/office/drawing/2014/main" id="{E282C13A-CF40-57BA-7C8B-3D26259037EA}"/>
              </a:ext>
            </a:extLst>
          </p:cNvPr>
          <p:cNvGraphicFramePr>
            <a:graphicFrameLocks noGrp="1"/>
          </p:cNvGraphicFramePr>
          <p:nvPr>
            <p:extLst>
              <p:ext uri="{D42A27DB-BD31-4B8C-83A1-F6EECF244321}">
                <p14:modId xmlns:p14="http://schemas.microsoft.com/office/powerpoint/2010/main" val="3393350155"/>
              </p:ext>
            </p:extLst>
          </p:nvPr>
        </p:nvGraphicFramePr>
        <p:xfrm>
          <a:off x="191966" y="2303966"/>
          <a:ext cx="8925291" cy="3087954"/>
        </p:xfrm>
        <a:graphic>
          <a:graphicData uri="http://schemas.openxmlformats.org/drawingml/2006/table">
            <a:tbl>
              <a:tblPr firstRow="1" bandRow="1">
                <a:tableStyleId>{10A1B5D5-9B99-4C35-A422-299274C87663}</a:tableStyleId>
              </a:tblPr>
              <a:tblGrid>
                <a:gridCol w="2387461">
                  <a:extLst>
                    <a:ext uri="{9D8B030D-6E8A-4147-A177-3AD203B41FA5}">
                      <a16:colId xmlns:a16="http://schemas.microsoft.com/office/drawing/2014/main" val="2618722669"/>
                    </a:ext>
                  </a:extLst>
                </a:gridCol>
                <a:gridCol w="1719618">
                  <a:extLst>
                    <a:ext uri="{9D8B030D-6E8A-4147-A177-3AD203B41FA5}">
                      <a16:colId xmlns:a16="http://schemas.microsoft.com/office/drawing/2014/main" val="2411398064"/>
                    </a:ext>
                  </a:extLst>
                </a:gridCol>
                <a:gridCol w="1678674">
                  <a:extLst>
                    <a:ext uri="{9D8B030D-6E8A-4147-A177-3AD203B41FA5}">
                      <a16:colId xmlns:a16="http://schemas.microsoft.com/office/drawing/2014/main" val="1397973021"/>
                    </a:ext>
                  </a:extLst>
                </a:gridCol>
                <a:gridCol w="1596788">
                  <a:extLst>
                    <a:ext uri="{9D8B030D-6E8A-4147-A177-3AD203B41FA5}">
                      <a16:colId xmlns:a16="http://schemas.microsoft.com/office/drawing/2014/main" val="2093322441"/>
                    </a:ext>
                  </a:extLst>
                </a:gridCol>
                <a:gridCol w="1542750">
                  <a:extLst>
                    <a:ext uri="{9D8B030D-6E8A-4147-A177-3AD203B41FA5}">
                      <a16:colId xmlns:a16="http://schemas.microsoft.com/office/drawing/2014/main" val="3153277217"/>
                    </a:ext>
                  </a:extLst>
                </a:gridCol>
              </a:tblGrid>
              <a:tr h="370840">
                <a:tc>
                  <a:txBody>
                    <a:bodyPr/>
                    <a:lstStyle/>
                    <a:p>
                      <a:r>
                        <a:rPr lang="de-DE" b="1" dirty="0"/>
                        <a:t>Becher</a:t>
                      </a:r>
                    </a:p>
                  </a:txBody>
                  <a:tcPr/>
                </a:tc>
                <a:tc>
                  <a:txBody>
                    <a:bodyPr/>
                    <a:lstStyle/>
                    <a:p>
                      <a:pPr lvl="0" algn="ctr">
                        <a:buNone/>
                      </a:pPr>
                      <a:r>
                        <a:rPr lang="de-DE" sz="1400" b="1" i="0" u="none" strike="noStrike" noProof="0" dirty="0">
                          <a:latin typeface="Arial"/>
                        </a:rPr>
                        <a:t>Bio-Kunststoff Einweg</a:t>
                      </a:r>
                      <a:endParaRPr lang="de-DE" b="1" dirty="0"/>
                    </a:p>
                  </a:txBody>
                  <a:tcPr/>
                </a:tc>
                <a:tc>
                  <a:txBody>
                    <a:bodyPr/>
                    <a:lstStyle/>
                    <a:p>
                      <a:pPr lvl="0" algn="ctr">
                        <a:buNone/>
                      </a:pPr>
                      <a:r>
                        <a:rPr lang="de-DE" sz="1400" b="1" i="0" u="none" strike="noStrike" noProof="0" dirty="0">
                          <a:latin typeface="Arial"/>
                        </a:rPr>
                        <a:t>Aluminium Mehrwegbecher</a:t>
                      </a:r>
                      <a:endParaRPr lang="de-DE" b="1" dirty="0"/>
                    </a:p>
                  </a:txBody>
                  <a:tcPr/>
                </a:tc>
                <a:tc>
                  <a:txBody>
                    <a:bodyPr/>
                    <a:lstStyle/>
                    <a:p>
                      <a:pPr lvl="0" algn="ctr">
                        <a:buNone/>
                      </a:pPr>
                      <a:r>
                        <a:rPr lang="de-DE" sz="1400" b="1" i="0" u="none" strike="noStrike" noProof="0" dirty="0">
                          <a:latin typeface="Arial"/>
                        </a:rPr>
                        <a:t>Bio-Kunststoff</a:t>
                      </a:r>
                    </a:p>
                    <a:p>
                      <a:pPr lvl="0" algn="ctr">
                        <a:buNone/>
                      </a:pPr>
                      <a:r>
                        <a:rPr lang="de-DE" sz="1400" b="1" i="0" u="none" strike="noStrike" noProof="0" dirty="0">
                          <a:latin typeface="Arial"/>
                        </a:rPr>
                        <a:t>Mehrwegbecher</a:t>
                      </a:r>
                      <a:endParaRPr lang="de-DE" b="1" dirty="0"/>
                    </a:p>
                  </a:txBody>
                  <a:tcPr/>
                </a:tc>
                <a:tc>
                  <a:txBody>
                    <a:bodyPr/>
                    <a:lstStyle/>
                    <a:p>
                      <a:pPr lvl="0" algn="ctr">
                        <a:buNone/>
                      </a:pPr>
                      <a:r>
                        <a:rPr lang="de-DE" sz="1400" b="1" i="0" u="none" strike="noStrike" noProof="0" dirty="0">
                          <a:latin typeface="Arial"/>
                        </a:rPr>
                        <a:t>Aluminium</a:t>
                      </a:r>
                      <a:endParaRPr lang="de-DE" b="1" dirty="0"/>
                    </a:p>
                    <a:p>
                      <a:pPr lvl="0" algn="ctr">
                        <a:buNone/>
                      </a:pPr>
                      <a:r>
                        <a:rPr lang="de-DE" sz="1400" b="1" i="0" u="none" strike="noStrike" noProof="0" dirty="0">
                          <a:latin typeface="Arial"/>
                        </a:rPr>
                        <a:t>Mehrwegbecher</a:t>
                      </a:r>
                      <a:endParaRPr lang="de-DE" b="1" dirty="0"/>
                    </a:p>
                  </a:txBody>
                  <a:tcPr/>
                </a:tc>
                <a:extLst>
                  <a:ext uri="{0D108BD9-81ED-4DB2-BD59-A6C34878D82A}">
                    <a16:rowId xmlns:a16="http://schemas.microsoft.com/office/drawing/2014/main" val="390069571"/>
                  </a:ext>
                </a:extLst>
              </a:tr>
              <a:tr h="365076">
                <a:tc>
                  <a:txBody>
                    <a:bodyPr/>
                    <a:lstStyle/>
                    <a:p>
                      <a:r>
                        <a:rPr lang="de-DE" b="1" dirty="0"/>
                        <a:t>Anzahl der Becher p.a.</a:t>
                      </a:r>
                    </a:p>
                  </a:txBody>
                  <a:tcPr/>
                </a:tc>
                <a:tc>
                  <a:txBody>
                    <a:bodyPr/>
                    <a:lstStyle/>
                    <a:p>
                      <a:pPr algn="ctr"/>
                      <a:r>
                        <a:rPr lang="de-DE" b="0" dirty="0"/>
                        <a:t>270</a:t>
                      </a:r>
                    </a:p>
                  </a:txBody>
                  <a:tcPr/>
                </a:tc>
                <a:tc>
                  <a:txBody>
                    <a:bodyPr/>
                    <a:lstStyle/>
                    <a:p>
                      <a:pPr lvl="0" algn="ctr">
                        <a:buNone/>
                      </a:pPr>
                      <a:r>
                        <a:rPr lang="de-DE" b="0" dirty="0"/>
                        <a:t>1</a:t>
                      </a:r>
                    </a:p>
                  </a:txBody>
                  <a:tcPr/>
                </a:tc>
                <a:tc>
                  <a:txBody>
                    <a:bodyPr/>
                    <a:lstStyle/>
                    <a:p>
                      <a:pPr algn="ctr"/>
                      <a:r>
                        <a:rPr lang="de-DE" b="0" dirty="0"/>
                        <a:t>5</a:t>
                      </a:r>
                    </a:p>
                  </a:txBody>
                  <a:tcPr/>
                </a:tc>
                <a:tc>
                  <a:txBody>
                    <a:bodyPr/>
                    <a:lstStyle/>
                    <a:p>
                      <a:pPr algn="ctr"/>
                      <a:r>
                        <a:rPr lang="de-DE" b="0" dirty="0"/>
                        <a:t>1</a:t>
                      </a:r>
                    </a:p>
                  </a:txBody>
                  <a:tcPr/>
                </a:tc>
                <a:extLst>
                  <a:ext uri="{0D108BD9-81ED-4DB2-BD59-A6C34878D82A}">
                    <a16:rowId xmlns:a16="http://schemas.microsoft.com/office/drawing/2014/main" val="199851542"/>
                  </a:ext>
                </a:extLst>
              </a:tr>
              <a:tr h="370840">
                <a:tc>
                  <a:txBody>
                    <a:bodyPr/>
                    <a:lstStyle/>
                    <a:p>
                      <a:r>
                        <a:rPr lang="de-DE" b="1" dirty="0"/>
                        <a:t>THG [g CO</a:t>
                      </a:r>
                      <a:r>
                        <a:rPr lang="de-DE" b="1" baseline="-25000" dirty="0"/>
                        <a:t>2</a:t>
                      </a:r>
                      <a:r>
                        <a:rPr lang="de-DE" b="1" baseline="0" dirty="0"/>
                        <a:t>-</a:t>
                      </a:r>
                      <a:r>
                        <a:rPr lang="de-DE" b="1" dirty="0"/>
                        <a:t>Äq/g Rohstoff]</a:t>
                      </a:r>
                    </a:p>
                  </a:txBody>
                  <a:tcPr/>
                </a:tc>
                <a:tc>
                  <a:txBody>
                    <a:bodyPr/>
                    <a:lstStyle/>
                    <a:p>
                      <a:pPr algn="ctr"/>
                      <a:r>
                        <a:rPr lang="de-DE" b="0" dirty="0"/>
                        <a:t>Bio-Kunststoff 0,33</a:t>
                      </a:r>
                    </a:p>
                  </a:txBody>
                  <a:tcPr/>
                </a:tc>
                <a:tc>
                  <a:txBody>
                    <a:bodyPr/>
                    <a:lstStyle/>
                    <a:p>
                      <a:pPr algn="ctr"/>
                      <a:r>
                        <a:rPr lang="de-DE" b="0" dirty="0"/>
                        <a:t>Primär Al 9</a:t>
                      </a:r>
                    </a:p>
                    <a:p>
                      <a:pPr algn="ctr"/>
                      <a:r>
                        <a:rPr lang="de-DE" b="0" dirty="0"/>
                        <a:t>Sekundär-Al 0,9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tc>
                  <a:txBody>
                    <a:bodyPr/>
                    <a:lstStyle/>
                    <a:p>
                      <a:pPr algn="ctr"/>
                      <a:r>
                        <a:rPr lang="de-DE" b="0" dirty="0"/>
                        <a:t>Bio-Kunststoff 0,33</a:t>
                      </a:r>
                    </a:p>
                  </a:txBody>
                  <a:tcPr/>
                </a:tc>
                <a:tc>
                  <a:txBody>
                    <a:bodyPr/>
                    <a:lstStyle/>
                    <a:p>
                      <a:pPr algn="ctr"/>
                      <a:r>
                        <a:rPr lang="de-DE" b="0" dirty="0"/>
                        <a:t>Aluminium 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Kunststoff:  3,3</a:t>
                      </a:r>
                    </a:p>
                  </a:txBody>
                  <a:tcPr/>
                </a:tc>
                <a:extLst>
                  <a:ext uri="{0D108BD9-81ED-4DB2-BD59-A6C34878D82A}">
                    <a16:rowId xmlns:a16="http://schemas.microsoft.com/office/drawing/2014/main" val="3084671925"/>
                  </a:ext>
                </a:extLst>
              </a:tr>
              <a:tr h="370839">
                <a:tc>
                  <a:txBody>
                    <a:bodyPr/>
                    <a:lstStyle/>
                    <a:p>
                      <a:pPr lvl="0">
                        <a:buNone/>
                      </a:pPr>
                      <a:r>
                        <a:rPr lang="de-DE" b="1" dirty="0"/>
                        <a:t>Material pro Becher [g]</a:t>
                      </a:r>
                    </a:p>
                  </a:txBody>
                  <a:tcPr/>
                </a:tc>
                <a:tc>
                  <a:txBody>
                    <a:bodyPr/>
                    <a:lstStyle/>
                    <a:p>
                      <a:pPr lvl="0" algn="ctr">
                        <a:buNone/>
                      </a:pPr>
                      <a:r>
                        <a:rPr lang="de-DE" b="0" dirty="0"/>
                        <a:t>12 g Bio-Kunststoff</a:t>
                      </a:r>
                    </a:p>
                  </a:txBody>
                  <a:tcPr/>
                </a:tc>
                <a:tc>
                  <a:txBody>
                    <a:bodyPr/>
                    <a:lstStyle/>
                    <a:p>
                      <a:pPr lvl="0" algn="ctr">
                        <a:buNone/>
                      </a:pPr>
                      <a:r>
                        <a:rPr lang="de-DE" b="0" dirty="0"/>
                        <a:t>90 g Sekundär-Al</a:t>
                      </a:r>
                    </a:p>
                    <a:p>
                      <a:pPr lvl="0" algn="ctr">
                        <a:buNone/>
                      </a:pPr>
                      <a:r>
                        <a:rPr lang="de-DE" b="0" dirty="0"/>
                        <a:t>30 g P=rimär-Al</a:t>
                      </a:r>
                    </a:p>
                    <a:p>
                      <a:pPr lvl="0" algn="ctr">
                        <a:buNone/>
                      </a:pPr>
                      <a:r>
                        <a:rPr lang="de-DE" b="0" dirty="0"/>
                        <a:t>20 g Kunststoff</a:t>
                      </a:r>
                    </a:p>
                  </a:txBody>
                  <a:tcPr/>
                </a:tc>
                <a:tc>
                  <a:txBody>
                    <a:bodyPr/>
                    <a:lstStyle/>
                    <a:p>
                      <a:pPr lvl="0" algn="ctr">
                        <a:buNone/>
                      </a:pPr>
                      <a:r>
                        <a:rPr lang="de-DE" b="0" dirty="0"/>
                        <a:t>120 g Bio-Kunststoff</a:t>
                      </a:r>
                    </a:p>
                  </a:txBody>
                  <a:tcPr/>
                </a:tc>
                <a:tc>
                  <a:txBody>
                    <a:bodyPr/>
                    <a:lstStyle/>
                    <a:p>
                      <a:pPr lvl="0" algn="ctr">
                        <a:buNone/>
                      </a:pPr>
                      <a:r>
                        <a:rPr lang="de-DE" b="0" dirty="0"/>
                        <a:t>120 g Aluminium</a:t>
                      </a:r>
                    </a:p>
                    <a:p>
                      <a:pPr lvl="0" algn="ctr">
                        <a:buNone/>
                      </a:pPr>
                      <a:r>
                        <a:rPr lang="de-DE" b="0" dirty="0"/>
                        <a:t>20 g Kunststoff</a:t>
                      </a:r>
                    </a:p>
                  </a:txBody>
                  <a:tcPr/>
                </a:tc>
                <a:extLst>
                  <a:ext uri="{0D108BD9-81ED-4DB2-BD59-A6C34878D82A}">
                    <a16:rowId xmlns:a16="http://schemas.microsoft.com/office/drawing/2014/main" val="3392601063"/>
                  </a:ext>
                </a:extLst>
              </a:tr>
              <a:tr h="370839">
                <a:tc>
                  <a:txBody>
                    <a:bodyPr/>
                    <a:lstStyle/>
                    <a:p>
                      <a:pPr lvl="0">
                        <a:buNone/>
                      </a:pPr>
                      <a:r>
                        <a:rPr lang="de-DE" b="1" dirty="0"/>
                        <a:t>Charakteristika</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tc>
                  <a:txBody>
                    <a:bodyPr/>
                    <a:lstStyle/>
                    <a:p>
                      <a:pPr lvl="0" algn="ctr">
                        <a:buNone/>
                      </a:pPr>
                      <a:r>
                        <a:rPr lang="de-DE" b="0" dirty="0"/>
                        <a:t>Einwandig</a:t>
                      </a:r>
                    </a:p>
                  </a:txBody>
                  <a:tcPr/>
                </a:tc>
                <a:tc>
                  <a:txBody>
                    <a:bodyPr/>
                    <a:lstStyle/>
                    <a:p>
                      <a:pPr lvl="0" algn="ctr">
                        <a:buNone/>
                      </a:pPr>
                      <a:r>
                        <a:rPr lang="de-DE" b="0" dirty="0"/>
                        <a:t>Doppelwandig</a:t>
                      </a:r>
                    </a:p>
                  </a:txBody>
                  <a:tcPr/>
                </a:tc>
                <a:extLst>
                  <a:ext uri="{0D108BD9-81ED-4DB2-BD59-A6C34878D82A}">
                    <a16:rowId xmlns:a16="http://schemas.microsoft.com/office/drawing/2014/main" val="655894677"/>
                  </a:ext>
                </a:extLst>
              </a:tr>
              <a:tr h="370839">
                <a:tc>
                  <a:txBody>
                    <a:bodyPr/>
                    <a:lstStyle/>
                    <a:p>
                      <a:pPr lvl="0">
                        <a:buNone/>
                      </a:pPr>
                      <a:r>
                        <a:rPr lang="de-DE" b="1" dirty="0"/>
                        <a:t>THG Produkt  [g CO</a:t>
                      </a:r>
                      <a:r>
                        <a:rPr lang="de-DE" b="1" baseline="-25000" dirty="0"/>
                        <a:t>2</a:t>
                      </a:r>
                      <a:r>
                        <a:rPr lang="de-DE" b="1" baseline="0" dirty="0"/>
                        <a:t>-</a:t>
                      </a:r>
                      <a:r>
                        <a:rPr lang="de-DE" b="1" dirty="0"/>
                        <a:t>Äq]</a:t>
                      </a:r>
                    </a:p>
                  </a:txBody>
                  <a:tcPr/>
                </a:tc>
                <a:tc>
                  <a:txBody>
                    <a:bodyPr/>
                    <a:lstStyle/>
                    <a:p>
                      <a:pPr lvl="0" algn="ctr">
                        <a:buNone/>
                      </a:pPr>
                      <a:r>
                        <a:rPr lang="de-DE" b="0" dirty="0"/>
                        <a:t>1.070 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351 g</a:t>
                      </a:r>
                    </a:p>
                  </a:txBody>
                  <a:tcPr/>
                </a:tc>
                <a:tc>
                  <a:txBody>
                    <a:bodyPr/>
                    <a:lstStyle/>
                    <a:p>
                      <a:pPr lvl="0" algn="ctr">
                        <a:buNone/>
                      </a:pPr>
                      <a:r>
                        <a:rPr lang="de-DE" b="0" dirty="0"/>
                        <a:t>200 g</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b="0" dirty="0"/>
                        <a:t>1.146 g</a:t>
                      </a:r>
                    </a:p>
                  </a:txBody>
                  <a:tcPr/>
                </a:tc>
                <a:extLst>
                  <a:ext uri="{0D108BD9-81ED-4DB2-BD59-A6C34878D82A}">
                    <a16:rowId xmlns:a16="http://schemas.microsoft.com/office/drawing/2014/main" val="2750815039"/>
                  </a:ext>
                </a:extLst>
              </a:tr>
            </a:tbl>
          </a:graphicData>
        </a:graphic>
      </p:graphicFrame>
      <p:sp>
        <p:nvSpPr>
          <p:cNvPr id="9" name="Textplatzhalter 8">
            <a:extLst>
              <a:ext uri="{FF2B5EF4-FFF2-40B4-BE49-F238E27FC236}">
                <a16:creationId xmlns:a16="http://schemas.microsoft.com/office/drawing/2014/main" id="{B8DD9F5A-3A26-B741-BF80-387912BD932B}"/>
              </a:ext>
            </a:extLst>
          </p:cNvPr>
          <p:cNvSpPr>
            <a:spLocks noGrp="1"/>
          </p:cNvSpPr>
          <p:nvPr>
            <p:ph type="body" idx="2"/>
          </p:nvPr>
        </p:nvSpPr>
        <p:spPr>
          <a:xfrm>
            <a:off x="106375" y="1260000"/>
            <a:ext cx="8829200" cy="927375"/>
          </a:xfrm>
        </p:spPr>
        <p:txBody>
          <a:bodyPr/>
          <a:lstStyle/>
          <a:p>
            <a:pPr marL="76200" indent="0">
              <a:buNone/>
            </a:pPr>
            <a:r>
              <a:rPr lang="de-DE" dirty="0"/>
              <a:t>Aber: Mehrweg hat aber auch Nachteile:</a:t>
            </a:r>
          </a:p>
        </p:txBody>
      </p:sp>
      <p:graphicFrame>
        <p:nvGraphicFramePr>
          <p:cNvPr id="4" name="Diagramm 3">
            <a:extLst>
              <a:ext uri="{FF2B5EF4-FFF2-40B4-BE49-F238E27FC236}">
                <a16:creationId xmlns:a16="http://schemas.microsoft.com/office/drawing/2014/main" id="{73E8A322-24B5-704D-A488-17A59AE98C42}"/>
              </a:ext>
            </a:extLst>
          </p:cNvPr>
          <p:cNvGraphicFramePr/>
          <p:nvPr/>
        </p:nvGraphicFramePr>
        <p:xfrm>
          <a:off x="1606611" y="182597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89163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C4DE4-29A2-714B-8A31-F3FB772F113B}"/>
              </a:ext>
            </a:extLst>
          </p:cNvPr>
          <p:cNvSpPr>
            <a:spLocks noGrp="1"/>
          </p:cNvSpPr>
          <p:nvPr>
            <p:ph type="title"/>
          </p:nvPr>
        </p:nvSpPr>
        <p:spPr/>
        <p:txBody>
          <a:bodyPr/>
          <a:lstStyle/>
          <a:p>
            <a:r>
              <a:rPr lang="de-DE" dirty="0"/>
              <a:t>Wertschöpfungskettenanalysen</a:t>
            </a:r>
          </a:p>
        </p:txBody>
      </p:sp>
      <p:sp>
        <p:nvSpPr>
          <p:cNvPr id="3" name="Untertitel 2">
            <a:extLst>
              <a:ext uri="{FF2B5EF4-FFF2-40B4-BE49-F238E27FC236}">
                <a16:creationId xmlns:a16="http://schemas.microsoft.com/office/drawing/2014/main" id="{9B9CA1E2-DC66-E412-3007-833630722EEB}"/>
              </a:ext>
            </a:extLst>
          </p:cNvPr>
          <p:cNvSpPr>
            <a:spLocks noGrp="1"/>
          </p:cNvSpPr>
          <p:nvPr>
            <p:ph type="subTitle" idx="1"/>
          </p:nvPr>
        </p:nvSpPr>
        <p:spPr/>
        <p:txBody>
          <a:bodyPr/>
          <a:lstStyle/>
          <a:p>
            <a:r>
              <a:rPr lang="de-DE" dirty="0"/>
              <a:t>Bilder: MyClimate und Agora Energiewende</a:t>
            </a:r>
          </a:p>
        </p:txBody>
      </p:sp>
      <p:sp>
        <p:nvSpPr>
          <p:cNvPr id="5" name="Foliennummernplatzhalter 4">
            <a:extLst>
              <a:ext uri="{FF2B5EF4-FFF2-40B4-BE49-F238E27FC236}">
                <a16:creationId xmlns:a16="http://schemas.microsoft.com/office/drawing/2014/main" id="{5F965416-F370-1353-7D41-781A768F4E8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92</a:t>
            </a:fld>
            <a:endParaRPr lang="de-DE" dirty="0"/>
          </a:p>
        </p:txBody>
      </p:sp>
      <p:sp>
        <p:nvSpPr>
          <p:cNvPr id="4" name="Textplatzhalter 3">
            <a:extLst>
              <a:ext uri="{FF2B5EF4-FFF2-40B4-BE49-F238E27FC236}">
                <a16:creationId xmlns:a16="http://schemas.microsoft.com/office/drawing/2014/main" id="{D133A0CE-65BF-0FFD-7CAE-4F152D3D2FB8}"/>
              </a:ext>
            </a:extLst>
          </p:cNvPr>
          <p:cNvSpPr>
            <a:spLocks noGrp="1"/>
          </p:cNvSpPr>
          <p:nvPr>
            <p:ph type="body" sz="quarter" idx="13"/>
          </p:nvPr>
        </p:nvSpPr>
        <p:spPr/>
        <p:txBody>
          <a:bodyPr/>
          <a:lstStyle/>
          <a:p>
            <a:r>
              <a:rPr lang="de-DE" dirty="0"/>
              <a:t>Klimaschutz: Beste verfügbare Technologie, Strommix und Transporte</a:t>
            </a:r>
          </a:p>
        </p:txBody>
      </p:sp>
      <p:pic>
        <p:nvPicPr>
          <p:cNvPr id="10" name="Grafik 9">
            <a:extLst>
              <a:ext uri="{FF2B5EF4-FFF2-40B4-BE49-F238E27FC236}">
                <a16:creationId xmlns:a16="http://schemas.microsoft.com/office/drawing/2014/main" id="{F09908EB-2C2F-8A46-A987-B4ADA7B247F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17658" y="1809345"/>
            <a:ext cx="4258101" cy="1867941"/>
          </a:xfrm>
          <a:prstGeom prst="rect">
            <a:avLst/>
          </a:prstGeom>
        </p:spPr>
      </p:pic>
      <p:pic>
        <p:nvPicPr>
          <p:cNvPr id="12" name="Grafik 11">
            <a:extLst>
              <a:ext uri="{FF2B5EF4-FFF2-40B4-BE49-F238E27FC236}">
                <a16:creationId xmlns:a16="http://schemas.microsoft.com/office/drawing/2014/main" id="{64278189-2F06-F049-81C0-4FCBF39587E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17658" y="4163282"/>
            <a:ext cx="4258101" cy="1842366"/>
          </a:xfrm>
          <a:prstGeom prst="rect">
            <a:avLst/>
          </a:prstGeom>
        </p:spPr>
      </p:pic>
    </p:spTree>
    <p:extLst>
      <p:ext uri="{BB962C8B-B14F-4D97-AF65-F5344CB8AC3E}">
        <p14:creationId xmlns:p14="http://schemas.microsoft.com/office/powerpoint/2010/main" val="25102717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984AE-A2E7-9FE5-7BFE-60153EC9212B}"/>
              </a:ext>
            </a:extLst>
          </p:cNvPr>
          <p:cNvSpPr>
            <a:spLocks noGrp="1"/>
          </p:cNvSpPr>
          <p:nvPr>
            <p:ph type="title"/>
          </p:nvPr>
        </p:nvSpPr>
        <p:spPr/>
        <p:txBody>
          <a:bodyPr/>
          <a:lstStyle/>
          <a:p>
            <a:r>
              <a:rPr lang="de-DE" dirty="0"/>
              <a:t>Energieverbrauch der Produktion:</a:t>
            </a:r>
            <a:br>
              <a:rPr lang="de-DE" dirty="0"/>
            </a:br>
            <a:r>
              <a:rPr lang="de-DE" dirty="0">
                <a:solidFill>
                  <a:schemeClr val="accent6">
                    <a:lumMod val="75000"/>
                  </a:schemeClr>
                </a:solidFill>
              </a:rPr>
              <a:t>Klimaschutz: Beste Technologien</a:t>
            </a:r>
          </a:p>
        </p:txBody>
      </p:sp>
      <p:sp>
        <p:nvSpPr>
          <p:cNvPr id="5" name="Foliennummernplatzhalter 4">
            <a:extLst>
              <a:ext uri="{FF2B5EF4-FFF2-40B4-BE49-F238E27FC236}">
                <a16:creationId xmlns:a16="http://schemas.microsoft.com/office/drawing/2014/main" id="{1D834FAE-ED8A-94CD-E309-6C298C1BCFAD}"/>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93</a:t>
            </a:fld>
            <a:endParaRPr lang="de-DE" dirty="0"/>
          </a:p>
        </p:txBody>
      </p:sp>
      <p:sp>
        <p:nvSpPr>
          <p:cNvPr id="6" name="Untertitel 5">
            <a:extLst>
              <a:ext uri="{FF2B5EF4-FFF2-40B4-BE49-F238E27FC236}">
                <a16:creationId xmlns:a16="http://schemas.microsoft.com/office/drawing/2014/main" id="{4FEA5839-CACB-49BD-9A54-6DF1EE8B4595}"/>
              </a:ext>
            </a:extLst>
          </p:cNvPr>
          <p:cNvSpPr>
            <a:spLocks noGrp="1"/>
          </p:cNvSpPr>
          <p:nvPr>
            <p:ph type="subTitle" idx="1"/>
          </p:nvPr>
        </p:nvSpPr>
        <p:spPr/>
        <p:txBody>
          <a:bodyPr/>
          <a:lstStyle/>
          <a:p>
            <a:r>
              <a:rPr lang="de-DE" dirty="0"/>
              <a:t>Daten: DERA 2020, Piria et al. 2017, Agora (2020)</a:t>
            </a:r>
          </a:p>
        </p:txBody>
      </p:sp>
      <p:graphicFrame>
        <p:nvGraphicFramePr>
          <p:cNvPr id="12" name="Tabelle 12">
            <a:extLst>
              <a:ext uri="{FF2B5EF4-FFF2-40B4-BE49-F238E27FC236}">
                <a16:creationId xmlns:a16="http://schemas.microsoft.com/office/drawing/2014/main" id="{3635C3AB-D497-3CAB-0672-E501039F949C}"/>
              </a:ext>
            </a:extLst>
          </p:cNvPr>
          <p:cNvGraphicFramePr>
            <a:graphicFrameLocks noGrp="1"/>
          </p:cNvGraphicFramePr>
          <p:nvPr>
            <p:extLst>
              <p:ext uri="{D42A27DB-BD31-4B8C-83A1-F6EECF244321}">
                <p14:modId xmlns:p14="http://schemas.microsoft.com/office/powerpoint/2010/main" val="3809791641"/>
              </p:ext>
            </p:extLst>
          </p:nvPr>
        </p:nvGraphicFramePr>
        <p:xfrm>
          <a:off x="444500" y="1559277"/>
          <a:ext cx="8243495" cy="1725930"/>
        </p:xfrm>
        <a:graphic>
          <a:graphicData uri="http://schemas.openxmlformats.org/drawingml/2006/table">
            <a:tbl>
              <a:tblPr firstRow="1" bandRow="1">
                <a:tableStyleId>{10A1B5D5-9B99-4C35-A422-299274C87663}</a:tableStyleId>
              </a:tblPr>
              <a:tblGrid>
                <a:gridCol w="2583656">
                  <a:extLst>
                    <a:ext uri="{9D8B030D-6E8A-4147-A177-3AD203B41FA5}">
                      <a16:colId xmlns:a16="http://schemas.microsoft.com/office/drawing/2014/main" val="2541968206"/>
                    </a:ext>
                  </a:extLst>
                </a:gridCol>
                <a:gridCol w="2912007">
                  <a:extLst>
                    <a:ext uri="{9D8B030D-6E8A-4147-A177-3AD203B41FA5}">
                      <a16:colId xmlns:a16="http://schemas.microsoft.com/office/drawing/2014/main" val="2911873191"/>
                    </a:ext>
                  </a:extLst>
                </a:gridCol>
                <a:gridCol w="2747832">
                  <a:extLst>
                    <a:ext uri="{9D8B030D-6E8A-4147-A177-3AD203B41FA5}">
                      <a16:colId xmlns:a16="http://schemas.microsoft.com/office/drawing/2014/main" val="1654298301"/>
                    </a:ext>
                  </a:extLst>
                </a:gridCol>
              </a:tblGrid>
              <a:tr h="597069">
                <a:tc>
                  <a:txBody>
                    <a:bodyPr/>
                    <a:lstStyle/>
                    <a:p>
                      <a:pPr lvl="0">
                        <a:buNone/>
                      </a:pPr>
                      <a:endParaRPr lang="de-DE" sz="1800" b="0" dirty="0"/>
                    </a:p>
                  </a:txBody>
                  <a:tcPr/>
                </a:tc>
                <a:tc>
                  <a:txBody>
                    <a:bodyPr/>
                    <a:lstStyle/>
                    <a:p>
                      <a:pPr algn="ctr"/>
                      <a:r>
                        <a:rPr lang="de-DE" sz="1800" b="1" dirty="0"/>
                        <a:t>Standardtechnologie</a:t>
                      </a:r>
                    </a:p>
                  </a:txBody>
                  <a:tcPr/>
                </a:tc>
                <a:tc>
                  <a:txBody>
                    <a:bodyPr/>
                    <a:lstStyle/>
                    <a:p>
                      <a:pPr algn="ctr"/>
                      <a:r>
                        <a:rPr lang="de-DE" sz="1800" b="1" dirty="0"/>
                        <a:t>Fortschrittliche Technologie</a:t>
                      </a:r>
                    </a:p>
                  </a:txBody>
                  <a:tcPr/>
                </a:tc>
                <a:extLst>
                  <a:ext uri="{0D108BD9-81ED-4DB2-BD59-A6C34878D82A}">
                    <a16:rowId xmlns:a16="http://schemas.microsoft.com/office/drawing/2014/main" val="2902112811"/>
                  </a:ext>
                </a:extLst>
              </a:tr>
              <a:tr h="552450">
                <a:tc>
                  <a:txBody>
                    <a:bodyPr/>
                    <a:lstStyle/>
                    <a:p>
                      <a:pPr lvl="0">
                        <a:buNone/>
                      </a:pPr>
                      <a:r>
                        <a:rPr lang="de-DE" sz="2000" b="0" dirty="0"/>
                        <a:t>Strom [kWh / t Al]</a:t>
                      </a:r>
                    </a:p>
                  </a:txBody>
                  <a:tcPr/>
                </a:tc>
                <a:tc>
                  <a:txBody>
                    <a:bodyPr/>
                    <a:lstStyle/>
                    <a:p>
                      <a:pPr algn="ctr"/>
                      <a:r>
                        <a:rPr lang="de-DE" sz="2000" b="0" dirty="0"/>
                        <a:t>14 685</a:t>
                      </a:r>
                    </a:p>
                  </a:txBody>
                  <a:tcPr/>
                </a:tc>
                <a:tc>
                  <a:txBody>
                    <a:bodyPr/>
                    <a:lstStyle/>
                    <a:p>
                      <a:pPr algn="ctr"/>
                      <a:r>
                        <a:rPr lang="de-DE" sz="2000" b="0" dirty="0"/>
                        <a:t>13 885</a:t>
                      </a:r>
                    </a:p>
                  </a:txBody>
                  <a:tcPr/>
                </a:tc>
                <a:extLst>
                  <a:ext uri="{0D108BD9-81ED-4DB2-BD59-A6C34878D82A}">
                    <a16:rowId xmlns:a16="http://schemas.microsoft.com/office/drawing/2014/main" val="463553679"/>
                  </a:ext>
                </a:extLst>
              </a:tr>
              <a:tr h="533400">
                <a:tc>
                  <a:txBody>
                    <a:bodyPr/>
                    <a:lstStyle/>
                    <a:p>
                      <a:pPr lvl="0">
                        <a:buNone/>
                      </a:pPr>
                      <a:r>
                        <a:rPr lang="de-DE" sz="2000" b="0" dirty="0"/>
                        <a:t>Erdgas [m</a:t>
                      </a:r>
                      <a:r>
                        <a:rPr lang="de-DE" sz="2000" b="0" baseline="30000" dirty="0"/>
                        <a:t>3</a:t>
                      </a:r>
                      <a:r>
                        <a:rPr lang="de-DE" sz="2000" b="0" baseline="-25000" dirty="0"/>
                        <a:t>N</a:t>
                      </a:r>
                      <a:r>
                        <a:rPr lang="de-DE" sz="2000" b="0" dirty="0"/>
                        <a:t> / t Al]</a:t>
                      </a:r>
                    </a:p>
                  </a:txBody>
                  <a:tcPr/>
                </a:tc>
                <a:tc>
                  <a:txBody>
                    <a:bodyPr/>
                    <a:lstStyle/>
                    <a:p>
                      <a:pPr algn="ctr"/>
                      <a:r>
                        <a:rPr lang="de-DE" sz="2000" b="0" dirty="0"/>
                        <a:t>734</a:t>
                      </a:r>
                    </a:p>
                  </a:txBody>
                  <a:tcPr/>
                </a:tc>
                <a:tc>
                  <a:txBody>
                    <a:bodyPr/>
                    <a:lstStyle/>
                    <a:p>
                      <a:pPr algn="ctr"/>
                      <a:r>
                        <a:rPr lang="de-DE" sz="2000" b="0" dirty="0"/>
                        <a:t>558</a:t>
                      </a:r>
                    </a:p>
                  </a:txBody>
                  <a:tcPr/>
                </a:tc>
                <a:extLst>
                  <a:ext uri="{0D108BD9-81ED-4DB2-BD59-A6C34878D82A}">
                    <a16:rowId xmlns:a16="http://schemas.microsoft.com/office/drawing/2014/main" val="4229771847"/>
                  </a:ext>
                </a:extLst>
              </a:tr>
            </a:tbl>
          </a:graphicData>
        </a:graphic>
      </p:graphicFrame>
      <p:sp>
        <p:nvSpPr>
          <p:cNvPr id="4" name="Textfeld 3">
            <a:extLst>
              <a:ext uri="{FF2B5EF4-FFF2-40B4-BE49-F238E27FC236}">
                <a16:creationId xmlns:a16="http://schemas.microsoft.com/office/drawing/2014/main" id="{99C21CC3-E04D-F414-86EB-DEF0D676011C}"/>
              </a:ext>
            </a:extLst>
          </p:cNvPr>
          <p:cNvSpPr txBox="1"/>
          <p:nvPr/>
        </p:nvSpPr>
        <p:spPr>
          <a:xfrm>
            <a:off x="406185" y="3545806"/>
            <a:ext cx="828181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solidFill>
                  <a:schemeClr val="accent5">
                    <a:lumMod val="75000"/>
                  </a:schemeClr>
                </a:solidFill>
              </a:rPr>
              <a:t>Basisdaten</a:t>
            </a:r>
            <a:r>
              <a:rPr lang="de-DE" sz="2000" dirty="0">
                <a:solidFill>
                  <a:schemeClr val="accent6"/>
                </a:solidFill>
              </a:rPr>
              <a:t>:</a:t>
            </a:r>
          </a:p>
          <a:p>
            <a:pPr marL="285750" indent="-285750">
              <a:buFont typeface="Arial" panose="020B0604020202020204" pitchFamily="34" charset="0"/>
              <a:buChar char="•"/>
            </a:pPr>
            <a:r>
              <a:rPr lang="de-DE" sz="2000" dirty="0"/>
              <a:t>Australien: 0,933 kg CO</a:t>
            </a:r>
            <a:r>
              <a:rPr lang="de-DE" sz="2000" baseline="-25000" dirty="0"/>
              <a:t>2</a:t>
            </a:r>
            <a:r>
              <a:rPr lang="de-DE" sz="2000" dirty="0"/>
              <a:t>-Äq. / kWh im australischen Strommix</a:t>
            </a:r>
          </a:p>
          <a:p>
            <a:pPr marL="285750" indent="-285750">
              <a:buFont typeface="Arial" panose="020B0604020202020204" pitchFamily="34" charset="0"/>
              <a:buChar char="•"/>
            </a:pPr>
            <a:r>
              <a:rPr lang="de-DE" sz="2000" dirty="0"/>
              <a:t>Deutschland: 0,370 kg CO</a:t>
            </a:r>
            <a:r>
              <a:rPr lang="de-DE" sz="2000" baseline="-25000" dirty="0"/>
              <a:t>2</a:t>
            </a:r>
            <a:r>
              <a:rPr lang="de-DE" sz="2000" dirty="0"/>
              <a:t>-Äq. / kWh im deutschen Strommix</a:t>
            </a:r>
          </a:p>
          <a:p>
            <a:pPr marL="285750" indent="-285750">
              <a:buFont typeface="Arial" panose="020B0604020202020204" pitchFamily="34" charset="0"/>
              <a:buChar char="•"/>
            </a:pPr>
            <a:r>
              <a:rPr lang="de-DE" sz="2000" dirty="0"/>
              <a:t>Erdgas: 2,72 kg CO</a:t>
            </a:r>
            <a:r>
              <a:rPr lang="de-DE" sz="2000" baseline="-25000" dirty="0"/>
              <a:t>2</a:t>
            </a:r>
            <a:r>
              <a:rPr lang="de-DE" sz="2000" dirty="0"/>
              <a:t>-Äq. / mN</a:t>
            </a:r>
            <a:r>
              <a:rPr lang="de-DE" sz="2000" baseline="30000" dirty="0"/>
              <a:t>3</a:t>
            </a:r>
            <a:r>
              <a:rPr lang="de-DE" sz="2000" dirty="0"/>
              <a:t> / Deutschland &amp; Australien</a:t>
            </a:r>
          </a:p>
          <a:p>
            <a:endParaRPr lang="de-DE" sz="2000" dirty="0">
              <a:solidFill>
                <a:schemeClr val="accent6"/>
              </a:solidFill>
            </a:endParaRPr>
          </a:p>
          <a:p>
            <a:r>
              <a:rPr lang="de-DE" sz="2000" dirty="0">
                <a:solidFill>
                  <a:schemeClr val="accent5">
                    <a:lumMod val="75000"/>
                  </a:schemeClr>
                </a:solidFill>
              </a:rPr>
              <a:t>Aufgabe</a:t>
            </a:r>
            <a:r>
              <a:rPr lang="de-DE" sz="2000" dirty="0">
                <a:solidFill>
                  <a:schemeClr val="accent6"/>
                </a:solidFill>
              </a:rPr>
              <a:t>:</a:t>
            </a:r>
          </a:p>
          <a:p>
            <a:pPr marL="285750" indent="-285750">
              <a:buFont typeface="Arial" panose="020B0604020202020204" pitchFamily="34" charset="0"/>
              <a:buChar char="•"/>
            </a:pPr>
            <a:r>
              <a:rPr lang="de-DE" sz="2000" dirty="0"/>
              <a:t>Wie viel CO</a:t>
            </a:r>
            <a:r>
              <a:rPr lang="de-DE" sz="2000" baseline="-25000" dirty="0"/>
              <a:t>2</a:t>
            </a:r>
            <a:r>
              <a:rPr lang="de-DE" sz="2000" dirty="0"/>
              <a:t>-Äq. werden emittiert,  wenn in Australien oder Deutschland eine Tonne Primäraluminium hergestellt wird?</a:t>
            </a:r>
          </a:p>
        </p:txBody>
      </p:sp>
    </p:spTree>
    <p:extLst>
      <p:ext uri="{BB962C8B-B14F-4D97-AF65-F5344CB8AC3E}">
        <p14:creationId xmlns:p14="http://schemas.microsoft.com/office/powerpoint/2010/main" val="33240107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4C8F3-70D2-9793-09AF-B6257742CFE8}"/>
              </a:ext>
            </a:extLst>
          </p:cNvPr>
          <p:cNvSpPr>
            <a:spLocks noGrp="1"/>
          </p:cNvSpPr>
          <p:nvPr>
            <p:ph type="title"/>
          </p:nvPr>
        </p:nvSpPr>
        <p:spPr/>
        <p:txBody>
          <a:bodyPr/>
          <a:lstStyle/>
          <a:p>
            <a:r>
              <a:rPr lang="de-DE" dirty="0"/>
              <a:t>Energieverbrauch der Produktion:</a:t>
            </a:r>
            <a:br>
              <a:rPr lang="de-DE" dirty="0"/>
            </a:br>
            <a:r>
              <a:rPr lang="de-DE" dirty="0">
                <a:solidFill>
                  <a:schemeClr val="accent6">
                    <a:lumMod val="75000"/>
                  </a:schemeClr>
                </a:solidFill>
              </a:rPr>
              <a:t>Klimaschutz: Beste Technologien und Emissionen</a:t>
            </a:r>
          </a:p>
        </p:txBody>
      </p:sp>
      <p:sp>
        <p:nvSpPr>
          <p:cNvPr id="3" name="Untertitel 2">
            <a:extLst>
              <a:ext uri="{FF2B5EF4-FFF2-40B4-BE49-F238E27FC236}">
                <a16:creationId xmlns:a16="http://schemas.microsoft.com/office/drawing/2014/main" id="{A07BC326-FAFF-A16F-1567-6AC766C232C5}"/>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69267A76-A404-60AD-4300-2BD6EE2EA9A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94</a:t>
            </a:fld>
            <a:endParaRPr lang="de-DE" dirty="0"/>
          </a:p>
        </p:txBody>
      </p:sp>
      <p:graphicFrame>
        <p:nvGraphicFramePr>
          <p:cNvPr id="8" name="Tabelle 12">
            <a:extLst>
              <a:ext uri="{FF2B5EF4-FFF2-40B4-BE49-F238E27FC236}">
                <a16:creationId xmlns:a16="http://schemas.microsoft.com/office/drawing/2014/main" id="{1D61F388-28A6-0448-AB22-FA54CEC8FB79}"/>
              </a:ext>
            </a:extLst>
          </p:cNvPr>
          <p:cNvGraphicFramePr>
            <a:graphicFrameLocks noGrp="1"/>
          </p:cNvGraphicFramePr>
          <p:nvPr>
            <p:extLst>
              <p:ext uri="{D42A27DB-BD31-4B8C-83A1-F6EECF244321}">
                <p14:modId xmlns:p14="http://schemas.microsoft.com/office/powerpoint/2010/main" val="723271780"/>
              </p:ext>
            </p:extLst>
          </p:nvPr>
        </p:nvGraphicFramePr>
        <p:xfrm>
          <a:off x="399227" y="1366804"/>
          <a:ext cx="8243495" cy="3200400"/>
        </p:xfrm>
        <a:graphic>
          <a:graphicData uri="http://schemas.openxmlformats.org/drawingml/2006/table">
            <a:tbl>
              <a:tblPr firstRow="1" bandRow="1">
                <a:tableStyleId>{10A1B5D5-9B99-4C35-A422-299274C87663}</a:tableStyleId>
              </a:tblPr>
              <a:tblGrid>
                <a:gridCol w="3886170">
                  <a:extLst>
                    <a:ext uri="{9D8B030D-6E8A-4147-A177-3AD203B41FA5}">
                      <a16:colId xmlns:a16="http://schemas.microsoft.com/office/drawing/2014/main" val="2541968206"/>
                    </a:ext>
                  </a:extLst>
                </a:gridCol>
                <a:gridCol w="2265528">
                  <a:extLst>
                    <a:ext uri="{9D8B030D-6E8A-4147-A177-3AD203B41FA5}">
                      <a16:colId xmlns:a16="http://schemas.microsoft.com/office/drawing/2014/main" val="2911873191"/>
                    </a:ext>
                  </a:extLst>
                </a:gridCol>
                <a:gridCol w="2091797">
                  <a:extLst>
                    <a:ext uri="{9D8B030D-6E8A-4147-A177-3AD203B41FA5}">
                      <a16:colId xmlns:a16="http://schemas.microsoft.com/office/drawing/2014/main" val="1654298301"/>
                    </a:ext>
                  </a:extLst>
                </a:gridCol>
              </a:tblGrid>
              <a:tr h="550623">
                <a:tc>
                  <a:txBody>
                    <a:bodyPr/>
                    <a:lstStyle/>
                    <a:p>
                      <a:pPr lvl="0">
                        <a:buNone/>
                      </a:pPr>
                      <a:endParaRPr lang="de-DE" sz="1800" b="0" dirty="0"/>
                    </a:p>
                  </a:txBody>
                  <a:tcPr/>
                </a:tc>
                <a:tc>
                  <a:txBody>
                    <a:bodyPr/>
                    <a:lstStyle/>
                    <a:p>
                      <a:pPr algn="ctr"/>
                      <a:r>
                        <a:rPr lang="de-DE" sz="1800" b="1" dirty="0"/>
                        <a:t>Standard-technologie</a:t>
                      </a:r>
                    </a:p>
                  </a:txBody>
                  <a:tcPr/>
                </a:tc>
                <a:tc>
                  <a:txBody>
                    <a:bodyPr/>
                    <a:lstStyle/>
                    <a:p>
                      <a:pPr algn="ctr"/>
                      <a:r>
                        <a:rPr lang="de-DE" sz="1800" b="1" dirty="0"/>
                        <a:t>Fortschrittliche Technologie</a:t>
                      </a:r>
                    </a:p>
                  </a:txBody>
                  <a:tcPr/>
                </a:tc>
                <a:extLst>
                  <a:ext uri="{0D108BD9-81ED-4DB2-BD59-A6C34878D82A}">
                    <a16:rowId xmlns:a16="http://schemas.microsoft.com/office/drawing/2014/main" val="2902112811"/>
                  </a:ext>
                </a:extLst>
              </a:tr>
              <a:tr h="203332">
                <a:tc>
                  <a:txBody>
                    <a:bodyPr/>
                    <a:lstStyle/>
                    <a:p>
                      <a:pPr lvl="0">
                        <a:buNone/>
                      </a:pPr>
                      <a:r>
                        <a:rPr lang="de-DE" sz="1800" b="0" dirty="0"/>
                        <a:t>Strom [kWh / t Al]</a:t>
                      </a:r>
                    </a:p>
                  </a:txBody>
                  <a:tcPr/>
                </a:tc>
                <a:tc>
                  <a:txBody>
                    <a:bodyPr/>
                    <a:lstStyle/>
                    <a:p>
                      <a:pPr algn="ctr"/>
                      <a:r>
                        <a:rPr lang="de-DE" sz="1800" b="0" dirty="0"/>
                        <a:t>14 685 kWh</a:t>
                      </a:r>
                    </a:p>
                  </a:txBody>
                  <a:tcPr/>
                </a:tc>
                <a:tc>
                  <a:txBody>
                    <a:bodyPr/>
                    <a:lstStyle/>
                    <a:p>
                      <a:pPr algn="ctr"/>
                      <a:r>
                        <a:rPr lang="de-DE" sz="1800" b="0" dirty="0"/>
                        <a:t>13 885 kWh</a:t>
                      </a:r>
                    </a:p>
                  </a:txBody>
                  <a:tcPr/>
                </a:tc>
                <a:extLst>
                  <a:ext uri="{0D108BD9-81ED-4DB2-BD59-A6C34878D82A}">
                    <a16:rowId xmlns:a16="http://schemas.microsoft.com/office/drawing/2014/main" val="463553679"/>
                  </a:ext>
                </a:extLst>
              </a:tr>
              <a:tr h="224088">
                <a:tc>
                  <a:txBody>
                    <a:bodyPr/>
                    <a:lstStyle/>
                    <a:p>
                      <a:pPr lvl="0">
                        <a:buNone/>
                      </a:pPr>
                      <a:r>
                        <a:rPr lang="de-DE" sz="1800" b="0" dirty="0"/>
                        <a:t>Erdgas [m</a:t>
                      </a:r>
                      <a:r>
                        <a:rPr lang="de-DE" sz="1800" b="0" baseline="30000" dirty="0"/>
                        <a:t>3</a:t>
                      </a:r>
                      <a:r>
                        <a:rPr lang="de-DE" sz="1800" b="0" baseline="-25000" dirty="0"/>
                        <a:t>N</a:t>
                      </a:r>
                      <a:r>
                        <a:rPr lang="de-DE" sz="1800" b="0" dirty="0"/>
                        <a:t> / t Al]</a:t>
                      </a:r>
                    </a:p>
                  </a:txBody>
                  <a:tcPr/>
                </a:tc>
                <a:tc>
                  <a:txBody>
                    <a:bodyPr/>
                    <a:lstStyle/>
                    <a:p>
                      <a:pPr algn="ctr"/>
                      <a:r>
                        <a:rPr lang="de-DE" sz="1800" b="0" dirty="0"/>
                        <a:t>734</a:t>
                      </a:r>
                    </a:p>
                  </a:txBody>
                  <a:tcPr/>
                </a:tc>
                <a:tc>
                  <a:txBody>
                    <a:bodyPr/>
                    <a:lstStyle/>
                    <a:p>
                      <a:pPr algn="ctr"/>
                      <a:r>
                        <a:rPr lang="de-DE" sz="1800" b="0" dirty="0"/>
                        <a:t>558</a:t>
                      </a:r>
                    </a:p>
                  </a:txBody>
                  <a:tcPr/>
                </a:tc>
                <a:extLst>
                  <a:ext uri="{0D108BD9-81ED-4DB2-BD59-A6C34878D82A}">
                    <a16:rowId xmlns:a16="http://schemas.microsoft.com/office/drawing/2014/main" val="4229771847"/>
                  </a:ext>
                </a:extLst>
              </a:tr>
              <a:tr h="533400">
                <a:tc>
                  <a:txBody>
                    <a:bodyPr/>
                    <a:lstStyle/>
                    <a:p>
                      <a:pPr lvl="0">
                        <a:buNone/>
                      </a:pPr>
                      <a:r>
                        <a:rPr lang="de-DE" sz="1800" b="0" dirty="0"/>
                        <a:t>Deutschland – Emissionen Strom</a:t>
                      </a:r>
                    </a:p>
                    <a:p>
                      <a:pPr lvl="0">
                        <a:buNone/>
                      </a:pPr>
                      <a:r>
                        <a:rPr lang="de-DE" sz="1800" b="0" dirty="0"/>
                        <a:t>Emissionen Gas</a:t>
                      </a:r>
                    </a:p>
                    <a:p>
                      <a:pPr lvl="0">
                        <a:buNone/>
                      </a:pPr>
                      <a:r>
                        <a:rPr lang="de-DE" sz="1800" b="0" dirty="0"/>
                        <a:t>Erdgas/Summe)</a:t>
                      </a:r>
                    </a:p>
                  </a:txBody>
                  <a:tcPr/>
                </a:tc>
                <a:tc>
                  <a:txBody>
                    <a:bodyPr/>
                    <a:lstStyle/>
                    <a:p>
                      <a:pPr algn="ctr"/>
                      <a:r>
                        <a:rPr lang="de-DE" sz="1800" dirty="0"/>
                        <a:t>5.433 kg CO</a:t>
                      </a:r>
                      <a:r>
                        <a:rPr lang="de-DE" sz="1800" baseline="-25000" dirty="0"/>
                        <a:t>2</a:t>
                      </a:r>
                      <a:r>
                        <a:rPr lang="de-DE" sz="1800" dirty="0"/>
                        <a:t>-Äq</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1.996 kg CO</a:t>
                      </a:r>
                      <a:r>
                        <a:rPr lang="de-DE" sz="1800" baseline="-25000" dirty="0"/>
                        <a:t>2</a:t>
                      </a:r>
                      <a:r>
                        <a:rPr lang="de-DE" sz="1800" dirty="0"/>
                        <a:t>-Äq</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7.429 kg CO</a:t>
                      </a:r>
                      <a:r>
                        <a:rPr lang="de-DE" sz="1800" baseline="-25000" dirty="0"/>
                        <a:t>2</a:t>
                      </a:r>
                      <a:r>
                        <a:rPr lang="de-DE" sz="1800" dirty="0"/>
                        <a:t>-Äq</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5.137 kg CO</a:t>
                      </a:r>
                      <a:r>
                        <a:rPr lang="de-DE" sz="1800" baseline="-25000" dirty="0"/>
                        <a:t>2</a:t>
                      </a:r>
                      <a:r>
                        <a:rPr lang="de-DE" sz="1800" dirty="0"/>
                        <a:t>-Äq</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1.517 kg CO</a:t>
                      </a:r>
                      <a:r>
                        <a:rPr lang="de-DE" sz="1800" baseline="-25000" dirty="0"/>
                        <a:t>2</a:t>
                      </a:r>
                      <a:r>
                        <a:rPr lang="de-DE" sz="1800" dirty="0"/>
                        <a:t>-Äq</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6.654 kg CO</a:t>
                      </a:r>
                      <a:r>
                        <a:rPr lang="de-DE" sz="1800" baseline="-25000" dirty="0"/>
                        <a:t>2</a:t>
                      </a:r>
                      <a:r>
                        <a:rPr lang="de-DE" sz="1800" dirty="0"/>
                        <a:t>-Äq</a:t>
                      </a:r>
                    </a:p>
                  </a:txBody>
                  <a:tcPr/>
                </a:tc>
                <a:extLst>
                  <a:ext uri="{0D108BD9-81ED-4DB2-BD59-A6C34878D82A}">
                    <a16:rowId xmlns:a16="http://schemas.microsoft.com/office/drawing/2014/main" val="1034349521"/>
                  </a:ext>
                </a:extLst>
              </a:tr>
              <a:tr h="533400">
                <a:tc>
                  <a:txBody>
                    <a:bodyPr/>
                    <a:lstStyle/>
                    <a:p>
                      <a:pPr lvl="0">
                        <a:buNone/>
                      </a:pPr>
                      <a:r>
                        <a:rPr lang="de-DE" sz="1800" b="0" dirty="0"/>
                        <a:t>Australien</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13.701 kg CO</a:t>
                      </a:r>
                      <a:r>
                        <a:rPr lang="de-DE" sz="1800" baseline="-25000" dirty="0"/>
                        <a:t>2</a:t>
                      </a:r>
                      <a:r>
                        <a:rPr lang="de-DE" sz="1800" dirty="0"/>
                        <a:t>-Äq</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1.996 kg CO</a:t>
                      </a:r>
                      <a:r>
                        <a:rPr lang="de-DE" sz="1800" baseline="-25000" dirty="0"/>
                        <a:t>2</a:t>
                      </a:r>
                      <a:r>
                        <a:rPr lang="de-DE" sz="1800" dirty="0"/>
                        <a:t>-Äq</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15.697 kg CO</a:t>
                      </a:r>
                      <a:r>
                        <a:rPr lang="de-DE" sz="1800" baseline="-25000" dirty="0"/>
                        <a:t>2</a:t>
                      </a:r>
                      <a:r>
                        <a:rPr lang="de-DE" sz="1800" dirty="0"/>
                        <a:t>-Äq</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12.955 kg CO</a:t>
                      </a:r>
                      <a:r>
                        <a:rPr lang="de-DE" sz="1800" baseline="-25000" dirty="0"/>
                        <a:t>2</a:t>
                      </a:r>
                      <a:r>
                        <a:rPr lang="de-DE" sz="1800" dirty="0"/>
                        <a:t>-Äq</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1.517 kg CO</a:t>
                      </a:r>
                      <a:r>
                        <a:rPr lang="de-DE" sz="1800" baseline="-25000" dirty="0"/>
                        <a:t>2</a:t>
                      </a:r>
                      <a:r>
                        <a:rPr lang="de-DE" sz="1800" dirty="0"/>
                        <a:t>-Äq 14.512 kg CO</a:t>
                      </a:r>
                      <a:r>
                        <a:rPr lang="de-DE" sz="1800" baseline="-25000" dirty="0"/>
                        <a:t>2</a:t>
                      </a:r>
                      <a:r>
                        <a:rPr lang="de-DE" sz="1800" dirty="0"/>
                        <a:t>-Äq</a:t>
                      </a:r>
                    </a:p>
                  </a:txBody>
                  <a:tcPr/>
                </a:tc>
                <a:extLst>
                  <a:ext uri="{0D108BD9-81ED-4DB2-BD59-A6C34878D82A}">
                    <a16:rowId xmlns:a16="http://schemas.microsoft.com/office/drawing/2014/main" val="4140978949"/>
                  </a:ext>
                </a:extLst>
              </a:tr>
            </a:tbl>
          </a:graphicData>
        </a:graphic>
      </p:graphicFrame>
      <p:sp>
        <p:nvSpPr>
          <p:cNvPr id="9" name="Textplatzhalter 8">
            <a:extLst>
              <a:ext uri="{FF2B5EF4-FFF2-40B4-BE49-F238E27FC236}">
                <a16:creationId xmlns:a16="http://schemas.microsoft.com/office/drawing/2014/main" id="{E26B40AA-DAF8-9046-8B23-7E5BFCF72B95}"/>
              </a:ext>
            </a:extLst>
          </p:cNvPr>
          <p:cNvSpPr>
            <a:spLocks noGrp="1"/>
          </p:cNvSpPr>
          <p:nvPr>
            <p:ph type="body" idx="2"/>
          </p:nvPr>
        </p:nvSpPr>
        <p:spPr>
          <a:xfrm>
            <a:off x="106375" y="4444054"/>
            <a:ext cx="8829200" cy="1820268"/>
          </a:xfrm>
        </p:spPr>
        <p:txBody>
          <a:bodyPr/>
          <a:lstStyle/>
          <a:p>
            <a:pPr marL="76200" indent="0">
              <a:spcBef>
                <a:spcPts val="0"/>
              </a:spcBef>
              <a:buNone/>
            </a:pPr>
            <a:r>
              <a:rPr lang="de-DE" dirty="0">
                <a:solidFill>
                  <a:schemeClr val="accent5">
                    <a:lumMod val="75000"/>
                  </a:schemeClr>
                </a:solidFill>
              </a:rPr>
              <a:t>Ergebnis</a:t>
            </a:r>
            <a:r>
              <a:rPr lang="de-DE" dirty="0"/>
              <a:t>: </a:t>
            </a:r>
          </a:p>
          <a:p>
            <a:pPr>
              <a:spcBef>
                <a:spcPts val="0"/>
              </a:spcBef>
            </a:pPr>
            <a:r>
              <a:rPr lang="de-DE" sz="1800" dirty="0"/>
              <a:t>Die Differenz zwischen Standard- und fortschrittlicher Technologie ist nicht so relevant</a:t>
            </a:r>
          </a:p>
          <a:p>
            <a:pPr>
              <a:spcBef>
                <a:spcPts val="0"/>
              </a:spcBef>
            </a:pPr>
            <a:r>
              <a:rPr lang="de-DE" sz="1800" dirty="0"/>
              <a:t>Der Strommix ist der relevante Bezug, auch wenn Hütten aufgrund des hohen Stromverbrauchs vor allem dort stattfindet, wo z.B. Wasserkraft zur Verfügung steht</a:t>
            </a:r>
          </a:p>
          <a:p>
            <a:pPr>
              <a:spcBef>
                <a:spcPts val="0"/>
              </a:spcBef>
            </a:pPr>
            <a:r>
              <a:rPr lang="de-DE" sz="1800" dirty="0"/>
              <a:t>Aber: Der Strommix ist der richtige Bezug – der Strom des Wasserkraftwerks muss ersetzt werden und steht nicht für andere Nutzer zur Verfügung</a:t>
            </a:r>
          </a:p>
          <a:p>
            <a:endParaRPr lang="de-DE" dirty="0"/>
          </a:p>
        </p:txBody>
      </p:sp>
    </p:spTree>
    <p:extLst>
      <p:ext uri="{BB962C8B-B14F-4D97-AF65-F5344CB8AC3E}">
        <p14:creationId xmlns:p14="http://schemas.microsoft.com/office/powerpoint/2010/main" val="4434323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4C8F3-70D2-9793-09AF-B6257742CFE8}"/>
              </a:ext>
            </a:extLst>
          </p:cNvPr>
          <p:cNvSpPr>
            <a:spLocks noGrp="1"/>
          </p:cNvSpPr>
          <p:nvPr>
            <p:ph type="title"/>
          </p:nvPr>
        </p:nvSpPr>
        <p:spPr/>
        <p:txBody>
          <a:bodyPr/>
          <a:lstStyle/>
          <a:p>
            <a:r>
              <a:rPr lang="de-DE" dirty="0"/>
              <a:t>Energieverbrauch der Produktion:</a:t>
            </a:r>
            <a:br>
              <a:rPr lang="de-DE" dirty="0"/>
            </a:br>
            <a:r>
              <a:rPr lang="de-DE" dirty="0">
                <a:solidFill>
                  <a:schemeClr val="accent6">
                    <a:lumMod val="75000"/>
                  </a:schemeClr>
                </a:solidFill>
              </a:rPr>
              <a:t>Klimaschutz: Beste Technologie und Transport</a:t>
            </a:r>
          </a:p>
        </p:txBody>
      </p:sp>
      <p:sp>
        <p:nvSpPr>
          <p:cNvPr id="3" name="Untertitel 2">
            <a:extLst>
              <a:ext uri="{FF2B5EF4-FFF2-40B4-BE49-F238E27FC236}">
                <a16:creationId xmlns:a16="http://schemas.microsoft.com/office/drawing/2014/main" id="{A07BC326-FAFF-A16F-1567-6AC766C232C5}"/>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69267A76-A404-60AD-4300-2BD6EE2EA9A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95</a:t>
            </a:fld>
            <a:endParaRPr lang="de-DE" dirty="0"/>
          </a:p>
        </p:txBody>
      </p:sp>
      <p:graphicFrame>
        <p:nvGraphicFramePr>
          <p:cNvPr id="8" name="Tabelle 12">
            <a:extLst>
              <a:ext uri="{FF2B5EF4-FFF2-40B4-BE49-F238E27FC236}">
                <a16:creationId xmlns:a16="http://schemas.microsoft.com/office/drawing/2014/main" id="{1D61F388-28A6-0448-AB22-FA54CEC8FB79}"/>
              </a:ext>
            </a:extLst>
          </p:cNvPr>
          <p:cNvGraphicFramePr>
            <a:graphicFrameLocks noGrp="1"/>
          </p:cNvGraphicFramePr>
          <p:nvPr>
            <p:extLst>
              <p:ext uri="{D42A27DB-BD31-4B8C-83A1-F6EECF244321}">
                <p14:modId xmlns:p14="http://schemas.microsoft.com/office/powerpoint/2010/main" val="1749483999"/>
              </p:ext>
            </p:extLst>
          </p:nvPr>
        </p:nvGraphicFramePr>
        <p:xfrm>
          <a:off x="399227" y="1366804"/>
          <a:ext cx="8243495" cy="3840480"/>
        </p:xfrm>
        <a:graphic>
          <a:graphicData uri="http://schemas.openxmlformats.org/drawingml/2006/table">
            <a:tbl>
              <a:tblPr firstRow="1" bandRow="1">
                <a:tableStyleId>{10A1B5D5-9B99-4C35-A422-299274C87663}</a:tableStyleId>
              </a:tblPr>
              <a:tblGrid>
                <a:gridCol w="3940761">
                  <a:extLst>
                    <a:ext uri="{9D8B030D-6E8A-4147-A177-3AD203B41FA5}">
                      <a16:colId xmlns:a16="http://schemas.microsoft.com/office/drawing/2014/main" val="2541968206"/>
                    </a:ext>
                  </a:extLst>
                </a:gridCol>
                <a:gridCol w="2361063">
                  <a:extLst>
                    <a:ext uri="{9D8B030D-6E8A-4147-A177-3AD203B41FA5}">
                      <a16:colId xmlns:a16="http://schemas.microsoft.com/office/drawing/2014/main" val="2911873191"/>
                    </a:ext>
                  </a:extLst>
                </a:gridCol>
                <a:gridCol w="1941671">
                  <a:extLst>
                    <a:ext uri="{9D8B030D-6E8A-4147-A177-3AD203B41FA5}">
                      <a16:colId xmlns:a16="http://schemas.microsoft.com/office/drawing/2014/main" val="1654298301"/>
                    </a:ext>
                  </a:extLst>
                </a:gridCol>
              </a:tblGrid>
              <a:tr h="848239">
                <a:tc>
                  <a:txBody>
                    <a:bodyPr/>
                    <a:lstStyle/>
                    <a:p>
                      <a:pPr lvl="0">
                        <a:buNone/>
                      </a:pPr>
                      <a:endParaRPr lang="de-DE" sz="1800" b="0" dirty="0"/>
                    </a:p>
                  </a:txBody>
                  <a:tcPr/>
                </a:tc>
                <a:tc>
                  <a:txBody>
                    <a:bodyPr/>
                    <a:lstStyle/>
                    <a:p>
                      <a:pPr algn="ctr"/>
                      <a:r>
                        <a:rPr lang="de-DE" sz="1800" b="1" dirty="0"/>
                        <a:t>Alte Technologie</a:t>
                      </a:r>
                    </a:p>
                    <a:p>
                      <a:pPr algn="ctr"/>
                      <a:r>
                        <a:rPr lang="de-DE" sz="1800" b="1" dirty="0"/>
                        <a:t>(Land im globalen Süden)</a:t>
                      </a:r>
                    </a:p>
                  </a:txBody>
                  <a:tcPr/>
                </a:tc>
                <a:tc>
                  <a:txBody>
                    <a:bodyPr/>
                    <a:lstStyle/>
                    <a:p>
                      <a:pPr algn="ctr"/>
                      <a:r>
                        <a:rPr lang="de-DE" sz="1800" b="1" dirty="0"/>
                        <a:t>Fortschrittliche Technologie</a:t>
                      </a:r>
                    </a:p>
                    <a:p>
                      <a:pPr algn="ctr"/>
                      <a:r>
                        <a:rPr lang="de-DE" sz="1800" b="1" dirty="0"/>
                        <a:t>(Deutschland)</a:t>
                      </a:r>
                    </a:p>
                  </a:txBody>
                  <a:tcPr/>
                </a:tc>
                <a:extLst>
                  <a:ext uri="{0D108BD9-81ED-4DB2-BD59-A6C34878D82A}">
                    <a16:rowId xmlns:a16="http://schemas.microsoft.com/office/drawing/2014/main" val="2902112811"/>
                  </a:ext>
                </a:extLst>
              </a:tr>
              <a:tr h="339296">
                <a:tc>
                  <a:txBody>
                    <a:bodyPr/>
                    <a:lstStyle/>
                    <a:p>
                      <a:pPr lvl="0">
                        <a:buNone/>
                      </a:pPr>
                      <a:r>
                        <a:rPr lang="de-DE" sz="1800" b="0" dirty="0"/>
                        <a:t>Strom [kWh / t Al]</a:t>
                      </a:r>
                    </a:p>
                  </a:txBody>
                  <a:tcPr/>
                </a:tc>
                <a:tc>
                  <a:txBody>
                    <a:bodyPr/>
                    <a:lstStyle/>
                    <a:p>
                      <a:pPr algn="ctr"/>
                      <a:r>
                        <a:rPr lang="de-DE" sz="1800" b="0" dirty="0"/>
                        <a:t>15.960</a:t>
                      </a:r>
                    </a:p>
                  </a:txBody>
                  <a:tcPr/>
                </a:tc>
                <a:tc>
                  <a:txBody>
                    <a:bodyPr/>
                    <a:lstStyle/>
                    <a:p>
                      <a:pPr algn="ctr"/>
                      <a:r>
                        <a:rPr lang="de-DE" sz="1800" b="0" dirty="0"/>
                        <a:t>13 885</a:t>
                      </a:r>
                    </a:p>
                  </a:txBody>
                  <a:tcPr/>
                </a:tc>
                <a:extLst>
                  <a:ext uri="{0D108BD9-81ED-4DB2-BD59-A6C34878D82A}">
                    <a16:rowId xmlns:a16="http://schemas.microsoft.com/office/drawing/2014/main" val="463553679"/>
                  </a:ext>
                </a:extLst>
              </a:tr>
              <a:tr h="339296">
                <a:tc>
                  <a:txBody>
                    <a:bodyPr/>
                    <a:lstStyle/>
                    <a:p>
                      <a:pPr lvl="0">
                        <a:buNone/>
                      </a:pPr>
                      <a:r>
                        <a:rPr lang="de-DE" sz="1800" b="0" dirty="0"/>
                        <a:t>Erdgas [m</a:t>
                      </a:r>
                      <a:r>
                        <a:rPr lang="de-DE" sz="1800" b="0" baseline="30000" dirty="0"/>
                        <a:t>3</a:t>
                      </a:r>
                      <a:r>
                        <a:rPr lang="de-DE" sz="1800" b="0" baseline="-25000" dirty="0"/>
                        <a:t>N</a:t>
                      </a:r>
                      <a:r>
                        <a:rPr lang="de-DE" sz="1800" b="0" dirty="0"/>
                        <a:t> / t Al / kWh]</a:t>
                      </a:r>
                    </a:p>
                  </a:txBody>
                  <a:tcPr/>
                </a:tc>
                <a:tc>
                  <a:txBody>
                    <a:bodyPr/>
                    <a:lstStyle/>
                    <a:p>
                      <a:pPr algn="ctr"/>
                      <a:r>
                        <a:rPr lang="de-DE" sz="1800" b="0" dirty="0"/>
                        <a:t>734 / 1.937</a:t>
                      </a:r>
                    </a:p>
                  </a:txBody>
                  <a:tcPr/>
                </a:tc>
                <a:tc>
                  <a:txBody>
                    <a:bodyPr/>
                    <a:lstStyle/>
                    <a:p>
                      <a:pPr algn="ctr"/>
                      <a:r>
                        <a:rPr lang="de-DE" sz="1800" b="0" dirty="0"/>
                        <a:t>558 / 1.518</a:t>
                      </a:r>
                    </a:p>
                  </a:txBody>
                  <a:tcPr/>
                </a:tc>
                <a:extLst>
                  <a:ext uri="{0D108BD9-81ED-4DB2-BD59-A6C34878D82A}">
                    <a16:rowId xmlns:a16="http://schemas.microsoft.com/office/drawing/2014/main" val="4229771847"/>
                  </a:ext>
                </a:extLst>
              </a:tr>
              <a:tr h="339296">
                <a:tc>
                  <a:txBody>
                    <a:bodyPr/>
                    <a:lstStyle/>
                    <a:p>
                      <a:pPr lvl="0">
                        <a:buNone/>
                      </a:pPr>
                      <a:r>
                        <a:rPr lang="de-DE" sz="1800" b="0" dirty="0"/>
                        <a:t>Strommix</a:t>
                      </a:r>
                    </a:p>
                  </a:txBody>
                  <a:tcPr/>
                </a:tc>
                <a:tc>
                  <a:txBody>
                    <a:bodyPr/>
                    <a:lstStyle/>
                    <a:p>
                      <a:pPr algn="ctr"/>
                      <a:r>
                        <a:rPr lang="de-DE" sz="1800" b="0" dirty="0"/>
                        <a:t>0,95 kg/kWh</a:t>
                      </a:r>
                    </a:p>
                  </a:txBody>
                  <a:tcPr/>
                </a:tc>
                <a:tc>
                  <a:txBody>
                    <a:bodyPr/>
                    <a:lstStyle/>
                    <a:p>
                      <a:pPr algn="ctr"/>
                      <a:r>
                        <a:rPr lang="de-DE" sz="1800" b="0" dirty="0"/>
                        <a:t>0,37 kg/kWh</a:t>
                      </a:r>
                    </a:p>
                  </a:txBody>
                  <a:tcPr/>
                </a:tc>
                <a:extLst>
                  <a:ext uri="{0D108BD9-81ED-4DB2-BD59-A6C34878D82A}">
                    <a16:rowId xmlns:a16="http://schemas.microsoft.com/office/drawing/2014/main" val="3538247641"/>
                  </a:ext>
                </a:extLst>
              </a:tr>
              <a:tr h="339296">
                <a:tc>
                  <a:txBody>
                    <a:bodyPr/>
                    <a:lstStyle/>
                    <a:p>
                      <a:pPr lvl="0">
                        <a:buNone/>
                      </a:pPr>
                      <a:r>
                        <a:rPr lang="de-DE" sz="1800" b="0" dirty="0"/>
                        <a:t>Emissionen (Strom &amp; Gas, </a:t>
                      </a:r>
                      <a:r>
                        <a:rPr lang="de-DE" sz="1800" dirty="0"/>
                        <a:t>CO</a:t>
                      </a:r>
                      <a:r>
                        <a:rPr lang="de-DE" sz="1800" baseline="-25000" dirty="0"/>
                        <a:t>2</a:t>
                      </a:r>
                      <a:r>
                        <a:rPr lang="de-DE" sz="1800" dirty="0"/>
                        <a:t>-Äq</a:t>
                      </a:r>
                      <a:r>
                        <a:rPr lang="de-DE" sz="1800" b="0" dirty="0"/>
                        <a:t>)</a:t>
                      </a:r>
                    </a:p>
                  </a:txBody>
                  <a:tcPr/>
                </a:tc>
                <a:tc>
                  <a:txBody>
                    <a:bodyPr/>
                    <a:lstStyle/>
                    <a:p>
                      <a:pPr algn="ctr"/>
                      <a:r>
                        <a:rPr lang="de-DE" sz="1800" b="0" dirty="0"/>
                        <a:t>17.099 kg </a:t>
                      </a:r>
                    </a:p>
                  </a:txBody>
                  <a:tcPr/>
                </a:tc>
                <a:tc>
                  <a:txBody>
                    <a:bodyPr/>
                    <a:lstStyle/>
                    <a:p>
                      <a:pPr algn="ctr"/>
                      <a:r>
                        <a:rPr lang="de-DE" sz="1800" b="0" dirty="0"/>
                        <a:t>6.655 kg</a:t>
                      </a:r>
                    </a:p>
                  </a:txBody>
                  <a:tcPr/>
                </a:tc>
                <a:extLst>
                  <a:ext uri="{0D108BD9-81ED-4DB2-BD59-A6C34878D82A}">
                    <a16:rowId xmlns:a16="http://schemas.microsoft.com/office/drawing/2014/main" val="763516831"/>
                  </a:ext>
                </a:extLst>
              </a:tr>
              <a:tr h="339296">
                <a:tc>
                  <a:txBody>
                    <a:bodyPr/>
                    <a:lstStyle/>
                    <a:p>
                      <a:pPr lvl="0">
                        <a:buNone/>
                      </a:pPr>
                      <a:r>
                        <a:rPr lang="de-DE" sz="1800" b="0" dirty="0"/>
                        <a:t>Transportgewicht</a:t>
                      </a:r>
                    </a:p>
                  </a:txBody>
                  <a:tcPr/>
                </a:tc>
                <a:tc>
                  <a:txBody>
                    <a:bodyPr/>
                    <a:lstStyle/>
                    <a:p>
                      <a:pPr algn="ctr"/>
                      <a:r>
                        <a:rPr lang="de-DE" sz="1800" dirty="0"/>
                        <a:t>1 t Aluminium</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6 t Bauxit</a:t>
                      </a:r>
                    </a:p>
                  </a:txBody>
                  <a:tcPr/>
                </a:tc>
                <a:extLst>
                  <a:ext uri="{0D108BD9-81ED-4DB2-BD59-A6C34878D82A}">
                    <a16:rowId xmlns:a16="http://schemas.microsoft.com/office/drawing/2014/main" val="1034349521"/>
                  </a:ext>
                </a:extLst>
              </a:tr>
              <a:tr h="339296">
                <a:tc>
                  <a:txBody>
                    <a:bodyPr/>
                    <a:lstStyle/>
                    <a:p>
                      <a:pPr lvl="0">
                        <a:buNone/>
                      </a:pPr>
                      <a:r>
                        <a:rPr lang="de-DE" sz="1800" b="0" dirty="0"/>
                        <a:t>Transportdistanz</a:t>
                      </a:r>
                    </a:p>
                  </a:txBody>
                  <a:tcPr/>
                </a:tc>
                <a:tc>
                  <a:txBody>
                    <a:bodyPr/>
                    <a:lstStyle/>
                    <a:p>
                      <a:pPr algn="ctr"/>
                      <a:r>
                        <a:rPr lang="de-DE" sz="1800" dirty="0"/>
                        <a:t>18.300 km</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18.300 km</a:t>
                      </a:r>
                    </a:p>
                  </a:txBody>
                  <a:tcPr/>
                </a:tc>
                <a:extLst>
                  <a:ext uri="{0D108BD9-81ED-4DB2-BD59-A6C34878D82A}">
                    <a16:rowId xmlns:a16="http://schemas.microsoft.com/office/drawing/2014/main" val="1535625555"/>
                  </a:ext>
                </a:extLst>
              </a:tr>
              <a:tr h="339296">
                <a:tc>
                  <a:txBody>
                    <a:bodyPr/>
                    <a:lstStyle/>
                    <a:p>
                      <a:pPr lvl="0">
                        <a:buNone/>
                      </a:pPr>
                      <a:r>
                        <a:rPr lang="de-DE" sz="1800" b="0" dirty="0"/>
                        <a:t>Emissionen (TTW)</a:t>
                      </a:r>
                    </a:p>
                  </a:txBody>
                  <a:tcPr/>
                </a:tc>
                <a:tc>
                  <a:txBody>
                    <a:bodyPr/>
                    <a:lstStyle/>
                    <a:p>
                      <a:pPr algn="ctr"/>
                      <a:r>
                        <a:rPr lang="de-DE" sz="1800" dirty="0"/>
                        <a:t>59 kg CO</a:t>
                      </a:r>
                      <a:r>
                        <a:rPr lang="de-DE" sz="1800" baseline="-25000" dirty="0"/>
                        <a:t>2</a:t>
                      </a:r>
                      <a:r>
                        <a:rPr lang="de-DE" sz="1800" dirty="0"/>
                        <a:t>-Äq</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356 kg CO</a:t>
                      </a:r>
                      <a:r>
                        <a:rPr lang="de-DE" sz="1800" baseline="-25000" dirty="0"/>
                        <a:t>2</a:t>
                      </a:r>
                      <a:r>
                        <a:rPr lang="de-DE" sz="1800" dirty="0"/>
                        <a:t>-Äq</a:t>
                      </a:r>
                    </a:p>
                  </a:txBody>
                  <a:tcPr/>
                </a:tc>
                <a:extLst>
                  <a:ext uri="{0D108BD9-81ED-4DB2-BD59-A6C34878D82A}">
                    <a16:rowId xmlns:a16="http://schemas.microsoft.com/office/drawing/2014/main" val="3323746904"/>
                  </a:ext>
                </a:extLst>
              </a:tr>
              <a:tr h="339296">
                <a:tc>
                  <a:txBody>
                    <a:bodyPr/>
                    <a:lstStyle/>
                    <a:p>
                      <a:pPr lvl="0">
                        <a:buNone/>
                      </a:pPr>
                      <a:r>
                        <a:rPr lang="de-DE" sz="1800" b="0" dirty="0"/>
                        <a:t>Gesamt (Verhüttung &amp; Transport)</a:t>
                      </a:r>
                    </a:p>
                  </a:txBody>
                  <a:tcPr/>
                </a:tc>
                <a:tc>
                  <a:txBody>
                    <a:bodyPr/>
                    <a:lstStyle/>
                    <a:p>
                      <a:pPr algn="ctr"/>
                      <a:r>
                        <a:rPr lang="de-DE" sz="1800" dirty="0"/>
                        <a:t>17.158 kg CO</a:t>
                      </a:r>
                      <a:r>
                        <a:rPr lang="de-DE" sz="1800" baseline="-25000" dirty="0"/>
                        <a:t>2</a:t>
                      </a:r>
                      <a:r>
                        <a:rPr lang="de-DE" sz="1800" dirty="0"/>
                        <a:t>-Äq</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DE" sz="1800" dirty="0"/>
                        <a:t>7.011 kg CO</a:t>
                      </a:r>
                      <a:r>
                        <a:rPr lang="de-DE" sz="1800" baseline="-25000" dirty="0"/>
                        <a:t>2</a:t>
                      </a:r>
                      <a:r>
                        <a:rPr lang="de-DE" sz="1800" dirty="0"/>
                        <a:t>-Äq</a:t>
                      </a:r>
                    </a:p>
                  </a:txBody>
                  <a:tcPr/>
                </a:tc>
                <a:extLst>
                  <a:ext uri="{0D108BD9-81ED-4DB2-BD59-A6C34878D82A}">
                    <a16:rowId xmlns:a16="http://schemas.microsoft.com/office/drawing/2014/main" val="2989874133"/>
                  </a:ext>
                </a:extLst>
              </a:tr>
            </a:tbl>
          </a:graphicData>
        </a:graphic>
      </p:graphicFrame>
      <p:sp>
        <p:nvSpPr>
          <p:cNvPr id="9" name="Textplatzhalter 8">
            <a:extLst>
              <a:ext uri="{FF2B5EF4-FFF2-40B4-BE49-F238E27FC236}">
                <a16:creationId xmlns:a16="http://schemas.microsoft.com/office/drawing/2014/main" id="{E26B40AA-DAF8-9046-8B23-7E5BFCF72B95}"/>
              </a:ext>
            </a:extLst>
          </p:cNvPr>
          <p:cNvSpPr>
            <a:spLocks noGrp="1"/>
          </p:cNvSpPr>
          <p:nvPr>
            <p:ph type="body" idx="2"/>
          </p:nvPr>
        </p:nvSpPr>
        <p:spPr>
          <a:xfrm>
            <a:off x="106375" y="5099145"/>
            <a:ext cx="8829200" cy="1083291"/>
          </a:xfrm>
        </p:spPr>
        <p:txBody>
          <a:bodyPr/>
          <a:lstStyle/>
          <a:p>
            <a:pPr marL="76200" indent="0">
              <a:spcBef>
                <a:spcPts val="0"/>
              </a:spcBef>
              <a:buNone/>
            </a:pPr>
            <a:r>
              <a:rPr lang="de-DE" dirty="0">
                <a:solidFill>
                  <a:schemeClr val="accent5">
                    <a:lumMod val="75000"/>
                  </a:schemeClr>
                </a:solidFill>
              </a:rPr>
              <a:t>Ergebnis</a:t>
            </a:r>
            <a:r>
              <a:rPr lang="de-DE" dirty="0"/>
              <a:t>: </a:t>
            </a:r>
          </a:p>
          <a:p>
            <a:pPr>
              <a:spcBef>
                <a:spcPts val="0"/>
              </a:spcBef>
            </a:pPr>
            <a:r>
              <a:rPr lang="de-DE" sz="1800" dirty="0"/>
              <a:t>Eine höhere Transportmasse (hier: Bauxit) beeinflusst die THG-Emissionen nur gering</a:t>
            </a:r>
          </a:p>
          <a:p>
            <a:pPr>
              <a:spcBef>
                <a:spcPts val="0"/>
              </a:spcBef>
            </a:pPr>
            <a:r>
              <a:rPr lang="de-DE" sz="1800" dirty="0"/>
              <a:t>Entscheidend bleibt der Strommix der Verhüttung</a:t>
            </a:r>
            <a:endParaRPr lang="de-DE" dirty="0"/>
          </a:p>
        </p:txBody>
      </p:sp>
    </p:spTree>
    <p:extLst>
      <p:ext uri="{BB962C8B-B14F-4D97-AF65-F5344CB8AC3E}">
        <p14:creationId xmlns:p14="http://schemas.microsoft.com/office/powerpoint/2010/main" val="4860088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F1E85E-A730-E645-AFD9-B3EBA19E287B}"/>
              </a:ext>
            </a:extLst>
          </p:cNvPr>
          <p:cNvSpPr>
            <a:spLocks noGrp="1"/>
          </p:cNvSpPr>
          <p:nvPr>
            <p:ph type="title"/>
          </p:nvPr>
        </p:nvSpPr>
        <p:spPr/>
        <p:txBody>
          <a:bodyPr/>
          <a:lstStyle/>
          <a:p>
            <a:r>
              <a:rPr lang="de-DE" dirty="0"/>
              <a:t>Energieverbrauch der Produktion:</a:t>
            </a:r>
            <a:br>
              <a:rPr lang="de-DE" dirty="0"/>
            </a:br>
            <a:r>
              <a:rPr lang="de-DE" dirty="0">
                <a:solidFill>
                  <a:schemeClr val="accent6">
                    <a:lumMod val="75000"/>
                  </a:schemeClr>
                </a:solidFill>
              </a:rPr>
              <a:t>Klimaschutz: Globale Transporte</a:t>
            </a:r>
            <a:endParaRPr lang="de-DE" dirty="0"/>
          </a:p>
        </p:txBody>
      </p:sp>
      <p:sp>
        <p:nvSpPr>
          <p:cNvPr id="3" name="Untertitel 2">
            <a:extLst>
              <a:ext uri="{FF2B5EF4-FFF2-40B4-BE49-F238E27FC236}">
                <a16:creationId xmlns:a16="http://schemas.microsoft.com/office/drawing/2014/main" id="{0A498AA5-184F-0743-8DFF-89FEC3C67088}"/>
              </a:ext>
            </a:extLst>
          </p:cNvPr>
          <p:cNvSpPr>
            <a:spLocks noGrp="1"/>
          </p:cNvSpPr>
          <p:nvPr>
            <p:ph type="subTitle" idx="1"/>
          </p:nvPr>
        </p:nvSpPr>
        <p:spPr/>
        <p:txBody>
          <a:bodyPr/>
          <a:lstStyle/>
          <a:p>
            <a:r>
              <a:rPr lang="de-DE" dirty="0"/>
              <a:t>Daten: UBA 2021&lt;; statista 2022, FIS 2012, carboncare o.J. </a:t>
            </a:r>
          </a:p>
          <a:p>
            <a:r>
              <a:rPr lang="de-DE" dirty="0"/>
              <a:t>Bild: Arnold Kludas / Wikipedia</a:t>
            </a:r>
          </a:p>
        </p:txBody>
      </p:sp>
      <p:sp>
        <p:nvSpPr>
          <p:cNvPr id="4" name="Textplatzhalter 3">
            <a:extLst>
              <a:ext uri="{FF2B5EF4-FFF2-40B4-BE49-F238E27FC236}">
                <a16:creationId xmlns:a16="http://schemas.microsoft.com/office/drawing/2014/main" id="{3D4AEA97-6F7B-7B44-A068-7EA00826A6CA}"/>
              </a:ext>
            </a:extLst>
          </p:cNvPr>
          <p:cNvSpPr>
            <a:spLocks noGrp="1"/>
          </p:cNvSpPr>
          <p:nvPr>
            <p:ph type="body" idx="2"/>
          </p:nvPr>
        </p:nvSpPr>
        <p:spPr/>
        <p:txBody>
          <a:bodyPr/>
          <a:lstStyle/>
          <a:p>
            <a:r>
              <a:rPr lang="de-DE" dirty="0"/>
              <a:t>Aluminium-Produktion ist global – sowohl der Bergbau als auch die Verhüttung und die Herstellung von Halbzeug</a:t>
            </a:r>
          </a:p>
          <a:p>
            <a:r>
              <a:rPr lang="de-DE" dirty="0"/>
              <a:t>In der EU entfallen rund 4% der Emissionen auf den Schiffsverkehr (Flüge 3,8%)</a:t>
            </a:r>
          </a:p>
          <a:p>
            <a:r>
              <a:rPr lang="de-DE" dirty="0"/>
              <a:t>Bestellungen für Antriebe mit alternativen zum Schweröl werden immer mehr</a:t>
            </a:r>
          </a:p>
          <a:p>
            <a:r>
              <a:rPr lang="de-DE" dirty="0"/>
              <a:t>In Frage kommen Methanol, Elektrifizierung, Ammoniak, Wasserstoff oder Methan</a:t>
            </a:r>
          </a:p>
        </p:txBody>
      </p:sp>
      <p:sp>
        <p:nvSpPr>
          <p:cNvPr id="5" name="Foliennummernplatzhalter 4">
            <a:extLst>
              <a:ext uri="{FF2B5EF4-FFF2-40B4-BE49-F238E27FC236}">
                <a16:creationId xmlns:a16="http://schemas.microsoft.com/office/drawing/2014/main" id="{54F9EB6E-C149-ED41-B5E3-146030C7780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96</a:t>
            </a:fld>
            <a:endParaRPr lang="de-DE" dirty="0"/>
          </a:p>
        </p:txBody>
      </p:sp>
      <p:graphicFrame>
        <p:nvGraphicFramePr>
          <p:cNvPr id="7" name="Inhaltsplatzhalter 6">
            <a:extLst>
              <a:ext uri="{FF2B5EF4-FFF2-40B4-BE49-F238E27FC236}">
                <a16:creationId xmlns:a16="http://schemas.microsoft.com/office/drawing/2014/main" id="{5CEBFD06-07F7-B149-AEC1-48746BE07C1D}"/>
              </a:ext>
            </a:extLst>
          </p:cNvPr>
          <p:cNvGraphicFramePr>
            <a:graphicFrameLocks noGrp="1"/>
          </p:cNvGraphicFramePr>
          <p:nvPr>
            <p:ph sz="quarter" idx="14"/>
            <p:extLst>
              <p:ext uri="{D42A27DB-BD31-4B8C-83A1-F6EECF244321}">
                <p14:modId xmlns:p14="http://schemas.microsoft.com/office/powerpoint/2010/main" val="1608799122"/>
              </p:ext>
            </p:extLst>
          </p:nvPr>
        </p:nvGraphicFramePr>
        <p:xfrm>
          <a:off x="4625975" y="1260475"/>
          <a:ext cx="4392614" cy="2463800"/>
        </p:xfrm>
        <a:graphic>
          <a:graphicData uri="http://schemas.openxmlformats.org/drawingml/2006/table">
            <a:tbl>
              <a:tblPr firstRow="1" bandRow="1">
                <a:tableStyleId>{FABFCF23-3B69-468F-B69F-88F6DE6A72F2}</a:tableStyleId>
              </a:tblPr>
              <a:tblGrid>
                <a:gridCol w="2156962">
                  <a:extLst>
                    <a:ext uri="{9D8B030D-6E8A-4147-A177-3AD203B41FA5}">
                      <a16:colId xmlns:a16="http://schemas.microsoft.com/office/drawing/2014/main" val="1720457790"/>
                    </a:ext>
                  </a:extLst>
                </a:gridCol>
                <a:gridCol w="2235652">
                  <a:extLst>
                    <a:ext uri="{9D8B030D-6E8A-4147-A177-3AD203B41FA5}">
                      <a16:colId xmlns:a16="http://schemas.microsoft.com/office/drawing/2014/main" val="2153742304"/>
                    </a:ext>
                  </a:extLst>
                </a:gridCol>
              </a:tblGrid>
              <a:tr h="370840">
                <a:tc>
                  <a:txBody>
                    <a:bodyPr/>
                    <a:lstStyle/>
                    <a:p>
                      <a:pPr rtl="0" fontAlgn="ctr">
                        <a:spcBef>
                          <a:spcPts val="0"/>
                        </a:spcBef>
                        <a:spcAft>
                          <a:spcPts val="0"/>
                        </a:spcAft>
                      </a:pPr>
                      <a:r>
                        <a:rPr lang="de-DE" sz="2000" b="0" i="0" u="none" strike="noStrike" dirty="0">
                          <a:solidFill>
                            <a:srgbClr val="000000"/>
                          </a:solidFill>
                          <a:effectLst/>
                          <a:latin typeface="Merriweather"/>
                        </a:rPr>
                        <a:t>Transportmittel</a:t>
                      </a:r>
                      <a:endParaRPr lang="de-DE" sz="2000" dirty="0">
                        <a:effectLst/>
                      </a:endParaRPr>
                    </a:p>
                  </a:txBody>
                  <a:tcPr marL="63500" marR="63500" marT="63500" marB="63500" anchor="ctr"/>
                </a:tc>
                <a:tc>
                  <a:txBody>
                    <a:bodyPr/>
                    <a:lstStyle/>
                    <a:p>
                      <a:pPr algn="ctr" rtl="0" fontAlgn="t">
                        <a:spcBef>
                          <a:spcPts val="0"/>
                        </a:spcBef>
                        <a:spcAft>
                          <a:spcPts val="0"/>
                        </a:spcAft>
                      </a:pPr>
                      <a:r>
                        <a:rPr lang="de-DE" sz="2000" b="0" i="0" u="none" strike="noStrike" dirty="0">
                          <a:solidFill>
                            <a:srgbClr val="000000"/>
                          </a:solidFill>
                          <a:effectLst/>
                          <a:latin typeface="Merriweather"/>
                        </a:rPr>
                        <a:t>CO</a:t>
                      </a:r>
                      <a:r>
                        <a:rPr lang="de-DE" sz="2000" b="0" i="0" u="none" strike="noStrike" baseline="-25000" dirty="0">
                          <a:solidFill>
                            <a:srgbClr val="000000"/>
                          </a:solidFill>
                          <a:effectLst/>
                          <a:latin typeface="Merriweather"/>
                        </a:rPr>
                        <a:t>2</a:t>
                      </a:r>
                      <a:r>
                        <a:rPr lang="de-DE" sz="2000" b="0" i="0" u="none" strike="noStrike" dirty="0">
                          <a:solidFill>
                            <a:srgbClr val="000000"/>
                          </a:solidFill>
                          <a:effectLst/>
                          <a:latin typeface="Merriweather"/>
                        </a:rPr>
                        <a:t>-Äq/tkm [g]</a:t>
                      </a:r>
                      <a:endParaRPr lang="de-DE" sz="2000" dirty="0">
                        <a:effectLst/>
                      </a:endParaRPr>
                    </a:p>
                  </a:txBody>
                  <a:tcPr marL="63500" marR="63500" marT="63500" marB="63500"/>
                </a:tc>
                <a:extLst>
                  <a:ext uri="{0D108BD9-81ED-4DB2-BD59-A6C34878D82A}">
                    <a16:rowId xmlns:a16="http://schemas.microsoft.com/office/drawing/2014/main" val="4228302258"/>
                  </a:ext>
                </a:extLst>
              </a:tr>
              <a:tr h="370840">
                <a:tc>
                  <a:txBody>
                    <a:bodyPr/>
                    <a:lstStyle/>
                    <a:p>
                      <a:pPr rtl="0" fontAlgn="t">
                        <a:spcBef>
                          <a:spcPts val="0"/>
                        </a:spcBef>
                        <a:spcAft>
                          <a:spcPts val="0"/>
                        </a:spcAft>
                      </a:pPr>
                      <a:r>
                        <a:rPr lang="de-DE" sz="2000" b="0" i="0" u="none" strike="noStrike" dirty="0">
                          <a:solidFill>
                            <a:srgbClr val="000000"/>
                          </a:solidFill>
                          <a:effectLst/>
                          <a:latin typeface="Merriweather"/>
                        </a:rPr>
                        <a:t>Hochsee-Massen-gutfrachter</a:t>
                      </a:r>
                      <a:endParaRPr lang="de-DE" sz="2000" dirty="0">
                        <a:effectLst/>
                      </a:endParaRPr>
                    </a:p>
                  </a:txBody>
                  <a:tcPr marL="63500" marR="63500" marT="63500" marB="63500"/>
                </a:tc>
                <a:tc>
                  <a:txBody>
                    <a:bodyPr/>
                    <a:lstStyle/>
                    <a:p>
                      <a:pPr algn="ctr" rtl="0" fontAlgn="t">
                        <a:spcBef>
                          <a:spcPts val="0"/>
                        </a:spcBef>
                        <a:spcAft>
                          <a:spcPts val="0"/>
                        </a:spcAft>
                      </a:pPr>
                      <a:r>
                        <a:rPr lang="de-DE" sz="2000" b="0" i="0" u="none" strike="noStrike" dirty="0">
                          <a:solidFill>
                            <a:srgbClr val="000000"/>
                          </a:solidFill>
                          <a:effectLst/>
                          <a:latin typeface="Merriweather"/>
                        </a:rPr>
                        <a:t>17 bzw. 6-7 </a:t>
                      </a:r>
                      <a:endParaRPr lang="de-DE" sz="2000" dirty="0">
                        <a:effectLst/>
                      </a:endParaRPr>
                    </a:p>
                  </a:txBody>
                  <a:tcPr marL="63500" marR="63500" marT="63500" marB="63500"/>
                </a:tc>
                <a:extLst>
                  <a:ext uri="{0D108BD9-81ED-4DB2-BD59-A6C34878D82A}">
                    <a16:rowId xmlns:a16="http://schemas.microsoft.com/office/drawing/2014/main" val="904434988"/>
                  </a:ext>
                </a:extLst>
              </a:tr>
              <a:tr h="370840">
                <a:tc>
                  <a:txBody>
                    <a:bodyPr/>
                    <a:lstStyle/>
                    <a:p>
                      <a:pPr rtl="0" fontAlgn="t">
                        <a:spcBef>
                          <a:spcPts val="0"/>
                        </a:spcBef>
                        <a:spcAft>
                          <a:spcPts val="0"/>
                        </a:spcAft>
                      </a:pPr>
                      <a:r>
                        <a:rPr lang="de-DE" sz="2000" b="0" i="0" u="none" strike="noStrike" dirty="0">
                          <a:solidFill>
                            <a:srgbClr val="000000"/>
                          </a:solidFill>
                          <a:effectLst/>
                          <a:latin typeface="Merriweather"/>
                        </a:rPr>
                        <a:t>LKW</a:t>
                      </a:r>
                      <a:endParaRPr lang="de-DE" sz="2000" dirty="0">
                        <a:effectLst/>
                      </a:endParaRPr>
                    </a:p>
                  </a:txBody>
                  <a:tcPr marL="63500" marR="63500" marT="63500" marB="63500"/>
                </a:tc>
                <a:tc>
                  <a:txBody>
                    <a:bodyPr/>
                    <a:lstStyle/>
                    <a:p>
                      <a:pPr algn="ctr" rtl="0" fontAlgn="t">
                        <a:spcBef>
                          <a:spcPts val="0"/>
                        </a:spcBef>
                        <a:spcAft>
                          <a:spcPts val="0"/>
                        </a:spcAft>
                      </a:pPr>
                      <a:r>
                        <a:rPr lang="de-DE" sz="2000" b="0" i="0" u="none" strike="noStrike" dirty="0">
                          <a:solidFill>
                            <a:srgbClr val="000000"/>
                          </a:solidFill>
                          <a:effectLst/>
                          <a:latin typeface="Merriweather"/>
                        </a:rPr>
                        <a:t>105 bis 118</a:t>
                      </a:r>
                      <a:endParaRPr lang="de-DE" sz="2000" dirty="0">
                        <a:effectLst/>
                      </a:endParaRPr>
                    </a:p>
                  </a:txBody>
                  <a:tcPr marL="63500" marR="63500" marT="63500" marB="63500"/>
                </a:tc>
                <a:extLst>
                  <a:ext uri="{0D108BD9-81ED-4DB2-BD59-A6C34878D82A}">
                    <a16:rowId xmlns:a16="http://schemas.microsoft.com/office/drawing/2014/main" val="435253753"/>
                  </a:ext>
                </a:extLst>
              </a:tr>
              <a:tr h="370840">
                <a:tc>
                  <a:txBody>
                    <a:bodyPr/>
                    <a:lstStyle/>
                    <a:p>
                      <a:pPr rtl="0" fontAlgn="t">
                        <a:spcBef>
                          <a:spcPts val="0"/>
                        </a:spcBef>
                        <a:spcAft>
                          <a:spcPts val="0"/>
                        </a:spcAft>
                      </a:pPr>
                      <a:r>
                        <a:rPr lang="de-DE" sz="2000" b="0" i="0" u="none" strike="noStrike" dirty="0">
                          <a:solidFill>
                            <a:srgbClr val="000000"/>
                          </a:solidFill>
                          <a:effectLst/>
                          <a:latin typeface="Merriweather"/>
                        </a:rPr>
                        <a:t>Binnenschiff</a:t>
                      </a:r>
                      <a:endParaRPr lang="de-DE" sz="2000" dirty="0">
                        <a:effectLst/>
                      </a:endParaRPr>
                    </a:p>
                  </a:txBody>
                  <a:tcPr marL="63500" marR="63500" marT="63500" marB="63500"/>
                </a:tc>
                <a:tc>
                  <a:txBody>
                    <a:bodyPr/>
                    <a:lstStyle/>
                    <a:p>
                      <a:pPr algn="ctr" rtl="0" fontAlgn="t">
                        <a:spcBef>
                          <a:spcPts val="0"/>
                        </a:spcBef>
                        <a:spcAft>
                          <a:spcPts val="0"/>
                        </a:spcAft>
                      </a:pPr>
                      <a:r>
                        <a:rPr lang="de-DE" sz="2000" b="0" i="0" u="none" strike="noStrike" dirty="0">
                          <a:solidFill>
                            <a:srgbClr val="000000"/>
                          </a:solidFill>
                          <a:effectLst/>
                          <a:latin typeface="Merriweather"/>
                        </a:rPr>
                        <a:t>30 - 33</a:t>
                      </a:r>
                      <a:endParaRPr lang="de-DE" sz="2000" dirty="0">
                        <a:effectLst/>
                      </a:endParaRPr>
                    </a:p>
                  </a:txBody>
                  <a:tcPr marL="63500" marR="63500" marT="63500" marB="63500"/>
                </a:tc>
                <a:extLst>
                  <a:ext uri="{0D108BD9-81ED-4DB2-BD59-A6C34878D82A}">
                    <a16:rowId xmlns:a16="http://schemas.microsoft.com/office/drawing/2014/main" val="160796271"/>
                  </a:ext>
                </a:extLst>
              </a:tr>
              <a:tr h="370840">
                <a:tc>
                  <a:txBody>
                    <a:bodyPr/>
                    <a:lstStyle/>
                    <a:p>
                      <a:pPr rtl="0" fontAlgn="t">
                        <a:spcBef>
                          <a:spcPts val="0"/>
                        </a:spcBef>
                        <a:spcAft>
                          <a:spcPts val="0"/>
                        </a:spcAft>
                      </a:pPr>
                      <a:r>
                        <a:rPr lang="de-DE" sz="2000" b="0" i="0" u="none" strike="noStrike" dirty="0">
                          <a:solidFill>
                            <a:srgbClr val="000000"/>
                          </a:solidFill>
                          <a:effectLst/>
                          <a:latin typeface="Merriweather"/>
                        </a:rPr>
                        <a:t>Güterzug</a:t>
                      </a:r>
                      <a:endParaRPr lang="de-DE" sz="2000" dirty="0">
                        <a:effectLst/>
                      </a:endParaRPr>
                    </a:p>
                  </a:txBody>
                  <a:tcPr marL="63500" marR="63500" marT="63500" marB="63500"/>
                </a:tc>
                <a:tc>
                  <a:txBody>
                    <a:bodyPr/>
                    <a:lstStyle/>
                    <a:p>
                      <a:pPr algn="ctr" rtl="0" fontAlgn="t">
                        <a:spcBef>
                          <a:spcPts val="0"/>
                        </a:spcBef>
                        <a:spcAft>
                          <a:spcPts val="0"/>
                        </a:spcAft>
                      </a:pPr>
                      <a:r>
                        <a:rPr lang="de-DE" sz="2000" b="0" i="0" u="none" strike="noStrike" dirty="0">
                          <a:solidFill>
                            <a:srgbClr val="000000"/>
                          </a:solidFill>
                          <a:effectLst/>
                          <a:latin typeface="Merriweather"/>
                        </a:rPr>
                        <a:t>16 bis 17</a:t>
                      </a:r>
                      <a:endParaRPr lang="de-DE" sz="2000" dirty="0">
                        <a:effectLst/>
                      </a:endParaRPr>
                    </a:p>
                  </a:txBody>
                  <a:tcPr marL="63500" marR="63500" marT="63500" marB="63500"/>
                </a:tc>
                <a:extLst>
                  <a:ext uri="{0D108BD9-81ED-4DB2-BD59-A6C34878D82A}">
                    <a16:rowId xmlns:a16="http://schemas.microsoft.com/office/drawing/2014/main" val="658710136"/>
                  </a:ext>
                </a:extLst>
              </a:tr>
            </a:tbl>
          </a:graphicData>
        </a:graphic>
      </p:graphicFrame>
      <p:pic>
        <p:nvPicPr>
          <p:cNvPr id="9" name="Grafik 8">
            <a:extLst>
              <a:ext uri="{FF2B5EF4-FFF2-40B4-BE49-F238E27FC236}">
                <a16:creationId xmlns:a16="http://schemas.microsoft.com/office/drawing/2014/main" id="{DBEBCFAA-0666-FB4B-8B45-E2628AA2144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78437" y="4114013"/>
            <a:ext cx="4339988" cy="1911348"/>
          </a:xfrm>
          <a:prstGeom prst="rect">
            <a:avLst/>
          </a:prstGeom>
        </p:spPr>
      </p:pic>
    </p:spTree>
    <p:extLst>
      <p:ext uri="{BB962C8B-B14F-4D97-AF65-F5344CB8AC3E}">
        <p14:creationId xmlns:p14="http://schemas.microsoft.com/office/powerpoint/2010/main" val="15705267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C4DE4-29A2-714B-8A31-F3FB772F113B}"/>
              </a:ext>
            </a:extLst>
          </p:cNvPr>
          <p:cNvSpPr>
            <a:spLocks noGrp="1"/>
          </p:cNvSpPr>
          <p:nvPr>
            <p:ph type="title"/>
          </p:nvPr>
        </p:nvSpPr>
        <p:spPr/>
        <p:txBody>
          <a:bodyPr/>
          <a:lstStyle/>
          <a:p>
            <a:r>
              <a:rPr lang="de-DE" dirty="0"/>
              <a:t>Wertschöpfungskettenanalysen</a:t>
            </a:r>
          </a:p>
        </p:txBody>
      </p:sp>
      <p:sp>
        <p:nvSpPr>
          <p:cNvPr id="3" name="Untertitel 2">
            <a:extLst>
              <a:ext uri="{FF2B5EF4-FFF2-40B4-BE49-F238E27FC236}">
                <a16:creationId xmlns:a16="http://schemas.microsoft.com/office/drawing/2014/main" id="{9B9CA1E2-DC66-E412-3007-833630722EEB}"/>
              </a:ext>
            </a:extLst>
          </p:cNvPr>
          <p:cNvSpPr>
            <a:spLocks noGrp="1"/>
          </p:cNvSpPr>
          <p:nvPr>
            <p:ph type="subTitle" idx="1"/>
          </p:nvPr>
        </p:nvSpPr>
        <p:spPr/>
        <p:txBody>
          <a:bodyPr/>
          <a:lstStyle/>
          <a:p>
            <a:r>
              <a:rPr lang="de-DE" dirty="0"/>
              <a:t>Bilder: MyClimate und Agora Energiewende</a:t>
            </a:r>
          </a:p>
        </p:txBody>
      </p:sp>
      <p:sp>
        <p:nvSpPr>
          <p:cNvPr id="5" name="Foliennummernplatzhalter 4">
            <a:extLst>
              <a:ext uri="{FF2B5EF4-FFF2-40B4-BE49-F238E27FC236}">
                <a16:creationId xmlns:a16="http://schemas.microsoft.com/office/drawing/2014/main" id="{5F965416-F370-1353-7D41-781A768F4E8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97</a:t>
            </a:fld>
            <a:endParaRPr lang="de-DE" dirty="0"/>
          </a:p>
        </p:txBody>
      </p:sp>
      <p:sp>
        <p:nvSpPr>
          <p:cNvPr id="4" name="Textplatzhalter 3">
            <a:extLst>
              <a:ext uri="{FF2B5EF4-FFF2-40B4-BE49-F238E27FC236}">
                <a16:creationId xmlns:a16="http://schemas.microsoft.com/office/drawing/2014/main" id="{D133A0CE-65BF-0FFD-7CAE-4F152D3D2FB8}"/>
              </a:ext>
            </a:extLst>
          </p:cNvPr>
          <p:cNvSpPr>
            <a:spLocks noGrp="1"/>
          </p:cNvSpPr>
          <p:nvPr>
            <p:ph type="body" sz="quarter" idx="13"/>
          </p:nvPr>
        </p:nvSpPr>
        <p:spPr/>
        <p:txBody>
          <a:bodyPr/>
          <a:lstStyle/>
          <a:p>
            <a:r>
              <a:rPr lang="de-DE" dirty="0"/>
              <a:t>Emissionen: Globaler versus regionaler Transport; Transportemissionen von Verpackungen</a:t>
            </a:r>
          </a:p>
        </p:txBody>
      </p:sp>
      <p:pic>
        <p:nvPicPr>
          <p:cNvPr id="10" name="Grafik 9">
            <a:extLst>
              <a:ext uri="{FF2B5EF4-FFF2-40B4-BE49-F238E27FC236}">
                <a16:creationId xmlns:a16="http://schemas.microsoft.com/office/drawing/2014/main" id="{F09908EB-2C2F-8A46-A987-B4ADA7B247F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17658" y="1809345"/>
            <a:ext cx="4258101" cy="1867941"/>
          </a:xfrm>
          <a:prstGeom prst="rect">
            <a:avLst/>
          </a:prstGeom>
        </p:spPr>
      </p:pic>
      <p:pic>
        <p:nvPicPr>
          <p:cNvPr id="8" name="Grafik 7">
            <a:extLst>
              <a:ext uri="{FF2B5EF4-FFF2-40B4-BE49-F238E27FC236}">
                <a16:creationId xmlns:a16="http://schemas.microsoft.com/office/drawing/2014/main" id="{1A6DCFAC-770C-A149-810E-AEC4BF24224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957194" y="3229503"/>
            <a:ext cx="2204662" cy="2947916"/>
          </a:xfrm>
          <a:prstGeom prst="rect">
            <a:avLst/>
          </a:prstGeom>
        </p:spPr>
      </p:pic>
    </p:spTree>
    <p:extLst>
      <p:ext uri="{BB962C8B-B14F-4D97-AF65-F5344CB8AC3E}">
        <p14:creationId xmlns:p14="http://schemas.microsoft.com/office/powerpoint/2010/main" val="30490507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F34A74-620A-D449-93CD-E88042757676}"/>
              </a:ext>
            </a:extLst>
          </p:cNvPr>
          <p:cNvSpPr>
            <a:spLocks noGrp="1"/>
          </p:cNvSpPr>
          <p:nvPr>
            <p:ph type="title"/>
          </p:nvPr>
        </p:nvSpPr>
        <p:spPr/>
        <p:txBody>
          <a:bodyPr/>
          <a:lstStyle/>
          <a:p>
            <a:r>
              <a:rPr lang="de-DE" dirty="0"/>
              <a:t>Energieverbrauch des Transports:</a:t>
            </a:r>
            <a:br>
              <a:rPr lang="de-DE" dirty="0"/>
            </a:br>
            <a:r>
              <a:rPr lang="de-DE" dirty="0">
                <a:solidFill>
                  <a:schemeClr val="accent6">
                    <a:lumMod val="75000"/>
                  </a:schemeClr>
                </a:solidFill>
              </a:rPr>
              <a:t>THG-Emissionen: Globaler versus regionaler Transport</a:t>
            </a:r>
            <a:endParaRPr lang="de-DE" dirty="0"/>
          </a:p>
        </p:txBody>
      </p:sp>
      <p:sp>
        <p:nvSpPr>
          <p:cNvPr id="3" name="Untertitel 2">
            <a:extLst>
              <a:ext uri="{FF2B5EF4-FFF2-40B4-BE49-F238E27FC236}">
                <a16:creationId xmlns:a16="http://schemas.microsoft.com/office/drawing/2014/main" id="{7C1CD5BE-07C4-BA4D-886E-952AD1C540DA}"/>
              </a:ext>
            </a:extLst>
          </p:cNvPr>
          <p:cNvSpPr>
            <a:spLocks noGrp="1"/>
          </p:cNvSpPr>
          <p:nvPr>
            <p:ph type="subTitle" idx="1"/>
          </p:nvPr>
        </p:nvSpPr>
        <p:spPr/>
        <p:txBody>
          <a:bodyPr/>
          <a:lstStyle/>
          <a:p>
            <a:r>
              <a:rPr lang="de-DE" dirty="0"/>
              <a:t>Eigene Berechnungen</a:t>
            </a:r>
          </a:p>
        </p:txBody>
      </p:sp>
      <p:sp>
        <p:nvSpPr>
          <p:cNvPr id="4" name="Foliennummernplatzhalter 3">
            <a:extLst>
              <a:ext uri="{FF2B5EF4-FFF2-40B4-BE49-F238E27FC236}">
                <a16:creationId xmlns:a16="http://schemas.microsoft.com/office/drawing/2014/main" id="{85CC1BA4-25C2-364E-826E-C2B9F5D37B7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98</a:t>
            </a:fld>
            <a:endParaRPr lang="de-DE" dirty="0"/>
          </a:p>
        </p:txBody>
      </p:sp>
      <p:sp>
        <p:nvSpPr>
          <p:cNvPr id="6" name="Abgerundetes Rechteck 5">
            <a:extLst>
              <a:ext uri="{FF2B5EF4-FFF2-40B4-BE49-F238E27FC236}">
                <a16:creationId xmlns:a16="http://schemas.microsoft.com/office/drawing/2014/main" id="{9078ED6A-4223-054C-8BA6-D2CEAA72A8E7}"/>
              </a:ext>
            </a:extLst>
          </p:cNvPr>
          <p:cNvSpPr/>
          <p:nvPr/>
        </p:nvSpPr>
        <p:spPr>
          <a:xfrm>
            <a:off x="81010" y="1365818"/>
            <a:ext cx="17922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b="1" dirty="0"/>
              <a:t>Von wo nach wo?</a:t>
            </a:r>
          </a:p>
        </p:txBody>
      </p:sp>
      <p:sp>
        <p:nvSpPr>
          <p:cNvPr id="7" name="Abgerundetes Rechteck 6">
            <a:extLst>
              <a:ext uri="{FF2B5EF4-FFF2-40B4-BE49-F238E27FC236}">
                <a16:creationId xmlns:a16="http://schemas.microsoft.com/office/drawing/2014/main" id="{B5C7CCD6-9FCD-1049-802B-25788ECE6047}"/>
              </a:ext>
            </a:extLst>
          </p:cNvPr>
          <p:cNvSpPr/>
          <p:nvPr/>
        </p:nvSpPr>
        <p:spPr>
          <a:xfrm>
            <a:off x="2321772" y="1365818"/>
            <a:ext cx="24018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b="1" dirty="0"/>
              <a:t>Weipa (AUS) – Hamburg Hafen</a:t>
            </a:r>
          </a:p>
        </p:txBody>
      </p:sp>
      <p:sp>
        <p:nvSpPr>
          <p:cNvPr id="8" name="Abgerundetes Rechteck 7">
            <a:extLst>
              <a:ext uri="{FF2B5EF4-FFF2-40B4-BE49-F238E27FC236}">
                <a16:creationId xmlns:a16="http://schemas.microsoft.com/office/drawing/2014/main" id="{33138669-6744-974B-92EF-11090D285FE9}"/>
              </a:ext>
            </a:extLst>
          </p:cNvPr>
          <p:cNvSpPr/>
          <p:nvPr/>
        </p:nvSpPr>
        <p:spPr>
          <a:xfrm>
            <a:off x="5163227" y="1365818"/>
            <a:ext cx="3855197"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800" b="1" dirty="0"/>
              <a:t>Deutschland (HH, SN, B, DD, L, N, R, M, S, VS, FR, SB, KA, F, SB, K, AA, DU, BI, Ha, HB, HH</a:t>
            </a:r>
          </a:p>
        </p:txBody>
      </p:sp>
      <p:sp>
        <p:nvSpPr>
          <p:cNvPr id="12" name="Abgerundetes Rechteck 11">
            <a:extLst>
              <a:ext uri="{FF2B5EF4-FFF2-40B4-BE49-F238E27FC236}">
                <a16:creationId xmlns:a16="http://schemas.microsoft.com/office/drawing/2014/main" id="{FD918876-D0A3-1440-AFD8-8164B4E8E072}"/>
              </a:ext>
            </a:extLst>
          </p:cNvPr>
          <p:cNvSpPr/>
          <p:nvPr/>
        </p:nvSpPr>
        <p:spPr>
          <a:xfrm>
            <a:off x="81010" y="2538282"/>
            <a:ext cx="17922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b="1" dirty="0"/>
              <a:t>Gewicht</a:t>
            </a:r>
          </a:p>
        </p:txBody>
      </p:sp>
      <p:sp>
        <p:nvSpPr>
          <p:cNvPr id="13" name="Abgerundetes Rechteck 12">
            <a:extLst>
              <a:ext uri="{FF2B5EF4-FFF2-40B4-BE49-F238E27FC236}">
                <a16:creationId xmlns:a16="http://schemas.microsoft.com/office/drawing/2014/main" id="{65BA0CE3-F0FB-F14D-92A8-23E17D857ED9}"/>
              </a:ext>
            </a:extLst>
          </p:cNvPr>
          <p:cNvSpPr/>
          <p:nvPr/>
        </p:nvSpPr>
        <p:spPr>
          <a:xfrm>
            <a:off x="2321772" y="2538282"/>
            <a:ext cx="24018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800" dirty="0"/>
              <a:t>22 t Halbzeug in 20 Fuß-Container, ca. 25 t Gesamtgewicht</a:t>
            </a:r>
          </a:p>
        </p:txBody>
      </p:sp>
      <p:sp>
        <p:nvSpPr>
          <p:cNvPr id="14" name="Abgerundetes Rechteck 13">
            <a:extLst>
              <a:ext uri="{FF2B5EF4-FFF2-40B4-BE49-F238E27FC236}">
                <a16:creationId xmlns:a16="http://schemas.microsoft.com/office/drawing/2014/main" id="{E396A0CB-239A-3D49-88FE-B14DEEF4271D}"/>
              </a:ext>
            </a:extLst>
          </p:cNvPr>
          <p:cNvSpPr/>
          <p:nvPr/>
        </p:nvSpPr>
        <p:spPr>
          <a:xfrm>
            <a:off x="5163227" y="2538282"/>
            <a:ext cx="3855197"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800" dirty="0"/>
              <a:t>40 t Lkw </a:t>
            </a:r>
            <a:br>
              <a:rPr lang="de-DE" sz="1800" dirty="0"/>
            </a:br>
            <a:r>
              <a:rPr lang="de-DE" sz="1800" dirty="0"/>
              <a:t>(18 t Fahrzeug, 22 t Mandeln)</a:t>
            </a:r>
          </a:p>
        </p:txBody>
      </p:sp>
      <p:sp>
        <p:nvSpPr>
          <p:cNvPr id="15" name="Abgerundetes Rechteck 14">
            <a:extLst>
              <a:ext uri="{FF2B5EF4-FFF2-40B4-BE49-F238E27FC236}">
                <a16:creationId xmlns:a16="http://schemas.microsoft.com/office/drawing/2014/main" id="{9A249311-2FF2-3B4C-A139-EBF5506CAEF6}"/>
              </a:ext>
            </a:extLst>
          </p:cNvPr>
          <p:cNvSpPr/>
          <p:nvPr/>
        </p:nvSpPr>
        <p:spPr>
          <a:xfrm>
            <a:off x="81010" y="3710746"/>
            <a:ext cx="17922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b="1" dirty="0"/>
              <a:t>Transport-distanz</a:t>
            </a:r>
          </a:p>
        </p:txBody>
      </p:sp>
      <p:sp>
        <p:nvSpPr>
          <p:cNvPr id="16" name="Abgerundetes Rechteck 15">
            <a:extLst>
              <a:ext uri="{FF2B5EF4-FFF2-40B4-BE49-F238E27FC236}">
                <a16:creationId xmlns:a16="http://schemas.microsoft.com/office/drawing/2014/main" id="{AA18C2EA-5C72-3841-8B88-651495944EA8}"/>
              </a:ext>
            </a:extLst>
          </p:cNvPr>
          <p:cNvSpPr/>
          <p:nvPr/>
        </p:nvSpPr>
        <p:spPr>
          <a:xfrm>
            <a:off x="2321772" y="3710746"/>
            <a:ext cx="24018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400" b="1" dirty="0">
                <a:solidFill>
                  <a:schemeClr val="bg1"/>
                </a:solidFill>
              </a:rPr>
              <a:t>20.285 km</a:t>
            </a:r>
          </a:p>
        </p:txBody>
      </p:sp>
      <p:sp>
        <p:nvSpPr>
          <p:cNvPr id="17" name="Abgerundetes Rechteck 16">
            <a:extLst>
              <a:ext uri="{FF2B5EF4-FFF2-40B4-BE49-F238E27FC236}">
                <a16:creationId xmlns:a16="http://schemas.microsoft.com/office/drawing/2014/main" id="{A955AC89-005E-EB48-B131-2746EF6BA26B}"/>
              </a:ext>
            </a:extLst>
          </p:cNvPr>
          <p:cNvSpPr/>
          <p:nvPr/>
        </p:nvSpPr>
        <p:spPr>
          <a:xfrm>
            <a:off x="5163227" y="3710746"/>
            <a:ext cx="3855197"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800" dirty="0"/>
              <a:t>22 Stationen a 1t Halbzeug, Gesamtstrecke </a:t>
            </a:r>
            <a:r>
              <a:rPr lang="de-DE" sz="2400" b="1" dirty="0">
                <a:solidFill>
                  <a:schemeClr val="bg1"/>
                </a:solidFill>
              </a:rPr>
              <a:t>3.700 km</a:t>
            </a:r>
            <a:endParaRPr lang="de-DE" sz="1800" b="1" dirty="0">
              <a:solidFill>
                <a:schemeClr val="bg1"/>
              </a:solidFill>
            </a:endParaRPr>
          </a:p>
        </p:txBody>
      </p:sp>
      <p:sp>
        <p:nvSpPr>
          <p:cNvPr id="18" name="Abgerundetes Rechteck 17">
            <a:extLst>
              <a:ext uri="{FF2B5EF4-FFF2-40B4-BE49-F238E27FC236}">
                <a16:creationId xmlns:a16="http://schemas.microsoft.com/office/drawing/2014/main" id="{5C686E1A-E9DB-1F44-BC9D-C25581926A49}"/>
              </a:ext>
            </a:extLst>
          </p:cNvPr>
          <p:cNvSpPr/>
          <p:nvPr/>
        </p:nvSpPr>
        <p:spPr>
          <a:xfrm>
            <a:off x="81010" y="4875682"/>
            <a:ext cx="17922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b="1" dirty="0"/>
              <a:t>Emissionen für den Transport</a:t>
            </a:r>
          </a:p>
        </p:txBody>
      </p:sp>
      <p:sp>
        <p:nvSpPr>
          <p:cNvPr id="19" name="Abgerundetes Rechteck 18">
            <a:extLst>
              <a:ext uri="{FF2B5EF4-FFF2-40B4-BE49-F238E27FC236}">
                <a16:creationId xmlns:a16="http://schemas.microsoft.com/office/drawing/2014/main" id="{63A36640-8D97-C04F-AFF9-BD8098A62125}"/>
              </a:ext>
            </a:extLst>
          </p:cNvPr>
          <p:cNvSpPr/>
          <p:nvPr/>
        </p:nvSpPr>
        <p:spPr>
          <a:xfrm>
            <a:off x="2321772" y="4875682"/>
            <a:ext cx="2401824"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000" b="1" dirty="0">
                <a:solidFill>
                  <a:schemeClr val="bg1"/>
                </a:solidFill>
              </a:rPr>
              <a:t>Schiff: 2,3 t CO2-Äq (5,2 g/t*km)</a:t>
            </a:r>
          </a:p>
        </p:txBody>
      </p:sp>
      <p:sp>
        <p:nvSpPr>
          <p:cNvPr id="20" name="Abgerundetes Rechteck 19">
            <a:extLst>
              <a:ext uri="{FF2B5EF4-FFF2-40B4-BE49-F238E27FC236}">
                <a16:creationId xmlns:a16="http://schemas.microsoft.com/office/drawing/2014/main" id="{40BB2EE1-3E23-864B-9437-3EE6E3D3E030}"/>
              </a:ext>
            </a:extLst>
          </p:cNvPr>
          <p:cNvSpPr/>
          <p:nvPr/>
        </p:nvSpPr>
        <p:spPr>
          <a:xfrm>
            <a:off x="5163227" y="4875682"/>
            <a:ext cx="3855197" cy="9509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000" b="1" dirty="0">
                <a:solidFill>
                  <a:schemeClr val="bg1"/>
                </a:solidFill>
              </a:rPr>
              <a:t>LKW: 17 t CO2-Äq </a:t>
            </a:r>
            <a:br>
              <a:rPr lang="de-DE" sz="2000" b="1" dirty="0">
                <a:solidFill>
                  <a:schemeClr val="bg1"/>
                </a:solidFill>
              </a:rPr>
            </a:br>
            <a:r>
              <a:rPr lang="de-DE" sz="2000" b="1" dirty="0">
                <a:solidFill>
                  <a:schemeClr val="bg1"/>
                </a:solidFill>
              </a:rPr>
              <a:t>(50 g/t*km)</a:t>
            </a:r>
          </a:p>
        </p:txBody>
      </p:sp>
      <p:sp>
        <p:nvSpPr>
          <p:cNvPr id="21" name="Pfeil nach unten 20">
            <a:extLst>
              <a:ext uri="{FF2B5EF4-FFF2-40B4-BE49-F238E27FC236}">
                <a16:creationId xmlns:a16="http://schemas.microsoft.com/office/drawing/2014/main" id="{AF312DE3-E8F9-BC49-BE81-E19878540073}"/>
              </a:ext>
            </a:extLst>
          </p:cNvPr>
          <p:cNvSpPr/>
          <p:nvPr/>
        </p:nvSpPr>
        <p:spPr>
          <a:xfrm>
            <a:off x="1947105" y="1528011"/>
            <a:ext cx="348916" cy="42986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Pfeil nach unten 21">
            <a:extLst>
              <a:ext uri="{FF2B5EF4-FFF2-40B4-BE49-F238E27FC236}">
                <a16:creationId xmlns:a16="http://schemas.microsoft.com/office/drawing/2014/main" id="{758CDF2C-5E07-6D4E-97E5-009C426FFC72}"/>
              </a:ext>
            </a:extLst>
          </p:cNvPr>
          <p:cNvSpPr/>
          <p:nvPr/>
        </p:nvSpPr>
        <p:spPr>
          <a:xfrm>
            <a:off x="4740440" y="1561422"/>
            <a:ext cx="348916" cy="42986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5390997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DD54B-76ED-B162-DAB3-6F3869AD0B62}"/>
              </a:ext>
            </a:extLst>
          </p:cNvPr>
          <p:cNvSpPr>
            <a:spLocks noGrp="1"/>
          </p:cNvSpPr>
          <p:nvPr>
            <p:ph type="title"/>
          </p:nvPr>
        </p:nvSpPr>
        <p:spPr/>
        <p:txBody>
          <a:bodyPr/>
          <a:lstStyle/>
          <a:p>
            <a:r>
              <a:rPr lang="de-DE" dirty="0"/>
              <a:t>THG-Emissionen des Transports:</a:t>
            </a:r>
            <a:br>
              <a:rPr lang="de-DE" dirty="0"/>
            </a:br>
            <a:r>
              <a:rPr lang="de-DE" dirty="0">
                <a:solidFill>
                  <a:schemeClr val="accent6">
                    <a:lumMod val="75000"/>
                  </a:schemeClr>
                </a:solidFill>
              </a:rPr>
              <a:t>Alu-Dosen, Prägeflaschen (P-Glas) und Einheitsflaschen (EFI) - Basiswerte</a:t>
            </a:r>
          </a:p>
        </p:txBody>
      </p:sp>
      <p:sp>
        <p:nvSpPr>
          <p:cNvPr id="3" name="Untertitel 2">
            <a:extLst>
              <a:ext uri="{FF2B5EF4-FFF2-40B4-BE49-F238E27FC236}">
                <a16:creationId xmlns:a16="http://schemas.microsoft.com/office/drawing/2014/main" id="{63EEA792-2F0C-4158-BCE0-863761BE05CC}"/>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04776355-21A3-DD8D-8BFC-6E6FC20101D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99</a:t>
            </a:fld>
            <a:endParaRPr lang="de-DE" dirty="0"/>
          </a:p>
        </p:txBody>
      </p:sp>
      <p:sp>
        <p:nvSpPr>
          <p:cNvPr id="13" name="Textplatzhalter 3">
            <a:extLst>
              <a:ext uri="{FF2B5EF4-FFF2-40B4-BE49-F238E27FC236}">
                <a16:creationId xmlns:a16="http://schemas.microsoft.com/office/drawing/2014/main" id="{47DC28D6-E15F-DC18-1C61-90E7F712D256}"/>
              </a:ext>
            </a:extLst>
          </p:cNvPr>
          <p:cNvSpPr txBox="1">
            <a:spLocks/>
          </p:cNvSpPr>
          <p:nvPr/>
        </p:nvSpPr>
        <p:spPr>
          <a:xfrm>
            <a:off x="106375" y="1237139"/>
            <a:ext cx="8829200" cy="24806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pPr>
              <a:lnSpc>
                <a:spcPts val="2480"/>
              </a:lnSpc>
              <a:spcBef>
                <a:spcPts val="0"/>
              </a:spcBef>
            </a:pPr>
            <a:r>
              <a:rPr lang="de-DE" sz="1800" dirty="0"/>
              <a:t>Vor- und Nachteile von Aluminium: Leichtmetall, als Dose eine hoch Verpackungsdichte, geringer Anteil am Gesamtgewicht, keine Wiederbefüllung möglich, Energieaufwand Herstellung</a:t>
            </a:r>
          </a:p>
          <a:p>
            <a:pPr>
              <a:lnSpc>
                <a:spcPts val="2480"/>
              </a:lnSpc>
              <a:spcBef>
                <a:spcPts val="0"/>
              </a:spcBef>
            </a:pPr>
            <a:r>
              <a:rPr lang="de-DE" sz="1800" dirty="0"/>
              <a:t>Vor- und Nachteile von Glasflasche: hohes Gewicht, geringe Verpackungsdichte, hoher Anteil am Gesamtgewicht, Wiederbefüllung möglich, Energieaufwand Herstellung</a:t>
            </a:r>
          </a:p>
          <a:p>
            <a:pPr lvl="1"/>
            <a:endParaRPr lang="de-DE" dirty="0"/>
          </a:p>
        </p:txBody>
      </p:sp>
      <p:graphicFrame>
        <p:nvGraphicFramePr>
          <p:cNvPr id="12" name="Tabelle 11">
            <a:extLst>
              <a:ext uri="{FF2B5EF4-FFF2-40B4-BE49-F238E27FC236}">
                <a16:creationId xmlns:a16="http://schemas.microsoft.com/office/drawing/2014/main" id="{51909D70-9649-B845-836B-BE725508094F}"/>
              </a:ext>
            </a:extLst>
          </p:cNvPr>
          <p:cNvGraphicFramePr>
            <a:graphicFrameLocks noGrp="1"/>
          </p:cNvGraphicFramePr>
          <p:nvPr>
            <p:extLst>
              <p:ext uri="{D42A27DB-BD31-4B8C-83A1-F6EECF244321}">
                <p14:modId xmlns:p14="http://schemas.microsoft.com/office/powerpoint/2010/main" val="245654867"/>
              </p:ext>
            </p:extLst>
          </p:nvPr>
        </p:nvGraphicFramePr>
        <p:xfrm>
          <a:off x="98061" y="2899013"/>
          <a:ext cx="8902152" cy="3337560"/>
        </p:xfrm>
        <a:graphic>
          <a:graphicData uri="http://schemas.openxmlformats.org/drawingml/2006/table">
            <a:tbl>
              <a:tblPr firstRow="1" bandRow="1">
                <a:tableStyleId>{10A1B5D5-9B99-4C35-A422-299274C87663}</a:tableStyleId>
              </a:tblPr>
              <a:tblGrid>
                <a:gridCol w="1662500">
                  <a:extLst>
                    <a:ext uri="{9D8B030D-6E8A-4147-A177-3AD203B41FA5}">
                      <a16:colId xmlns:a16="http://schemas.microsoft.com/office/drawing/2014/main" val="1440748806"/>
                    </a:ext>
                  </a:extLst>
                </a:gridCol>
                <a:gridCol w="1009935">
                  <a:extLst>
                    <a:ext uri="{9D8B030D-6E8A-4147-A177-3AD203B41FA5}">
                      <a16:colId xmlns:a16="http://schemas.microsoft.com/office/drawing/2014/main" val="4163523776"/>
                    </a:ext>
                  </a:extLst>
                </a:gridCol>
                <a:gridCol w="1142773">
                  <a:extLst>
                    <a:ext uri="{9D8B030D-6E8A-4147-A177-3AD203B41FA5}">
                      <a16:colId xmlns:a16="http://schemas.microsoft.com/office/drawing/2014/main" val="424770740"/>
                    </a:ext>
                  </a:extLst>
                </a:gridCol>
                <a:gridCol w="1271736">
                  <a:extLst>
                    <a:ext uri="{9D8B030D-6E8A-4147-A177-3AD203B41FA5}">
                      <a16:colId xmlns:a16="http://schemas.microsoft.com/office/drawing/2014/main" val="2872388256"/>
                    </a:ext>
                  </a:extLst>
                </a:gridCol>
                <a:gridCol w="1271736">
                  <a:extLst>
                    <a:ext uri="{9D8B030D-6E8A-4147-A177-3AD203B41FA5}">
                      <a16:colId xmlns:a16="http://schemas.microsoft.com/office/drawing/2014/main" val="1035112350"/>
                    </a:ext>
                  </a:extLst>
                </a:gridCol>
                <a:gridCol w="1271736">
                  <a:extLst>
                    <a:ext uri="{9D8B030D-6E8A-4147-A177-3AD203B41FA5}">
                      <a16:colId xmlns:a16="http://schemas.microsoft.com/office/drawing/2014/main" val="2595062430"/>
                    </a:ext>
                  </a:extLst>
                </a:gridCol>
                <a:gridCol w="1271736">
                  <a:extLst>
                    <a:ext uri="{9D8B030D-6E8A-4147-A177-3AD203B41FA5}">
                      <a16:colId xmlns:a16="http://schemas.microsoft.com/office/drawing/2014/main" val="243645548"/>
                    </a:ext>
                  </a:extLst>
                </a:gridCol>
              </a:tblGrid>
              <a:tr h="370840">
                <a:tc>
                  <a:txBody>
                    <a:bodyPr/>
                    <a:lstStyle/>
                    <a:p>
                      <a:endParaRPr lang="de-DE" dirty="0"/>
                    </a:p>
                  </a:txBody>
                  <a:tcPr/>
                </a:tc>
                <a:tc gridSpan="3">
                  <a:txBody>
                    <a:bodyPr/>
                    <a:lstStyle/>
                    <a:p>
                      <a:r>
                        <a:rPr lang="de-DE" dirty="0"/>
                        <a:t>Basiswerte</a:t>
                      </a:r>
                    </a:p>
                  </a:txBody>
                  <a:tcPr/>
                </a:tc>
                <a:tc hMerge="1">
                  <a:txBody>
                    <a:bodyPr/>
                    <a:lstStyle/>
                    <a:p>
                      <a:endParaRPr lang="de-DE" dirty="0"/>
                    </a:p>
                  </a:txBody>
                  <a:tcPr/>
                </a:tc>
                <a:tc hMerge="1">
                  <a:txBody>
                    <a:bodyPr/>
                    <a:lstStyle/>
                    <a:p>
                      <a:endParaRPr lang="de-DE" dirty="0"/>
                    </a:p>
                  </a:txBody>
                  <a:tcPr/>
                </a:tc>
                <a:tc gridSpan="3">
                  <a:txBody>
                    <a:bodyPr/>
                    <a:lstStyle/>
                    <a:p>
                      <a:r>
                        <a:rPr lang="de-DE" dirty="0"/>
                        <a:t>Gesamtwerte pro LKW-Ladung</a:t>
                      </a:r>
                    </a:p>
                  </a:txBody>
                  <a:tcPr/>
                </a:tc>
                <a:tc hMerge="1">
                  <a:txBody>
                    <a:bodyPr/>
                    <a:lstStyle/>
                    <a:p>
                      <a:endParaRPr lang="de-DE" dirty="0"/>
                    </a:p>
                  </a:txBody>
                  <a:tcPr/>
                </a:tc>
                <a:tc hMerge="1">
                  <a:txBody>
                    <a:bodyPr/>
                    <a:lstStyle/>
                    <a:p>
                      <a:endParaRPr lang="de-DE" dirty="0"/>
                    </a:p>
                  </a:txBody>
                  <a:tcPr/>
                </a:tc>
                <a:extLst>
                  <a:ext uri="{0D108BD9-81ED-4DB2-BD59-A6C34878D82A}">
                    <a16:rowId xmlns:a16="http://schemas.microsoft.com/office/drawing/2014/main" val="1785044049"/>
                  </a:ext>
                </a:extLst>
              </a:tr>
              <a:tr h="370840">
                <a:tc>
                  <a:txBody>
                    <a:bodyPr/>
                    <a:lstStyle/>
                    <a:p>
                      <a:endParaRPr lang="de-DE" dirty="0"/>
                    </a:p>
                  </a:txBody>
                  <a:tcPr/>
                </a:tc>
                <a:tc>
                  <a:txBody>
                    <a:bodyPr/>
                    <a:lstStyle/>
                    <a:p>
                      <a:r>
                        <a:rPr lang="de-DE" dirty="0"/>
                        <a:t>Je…</a:t>
                      </a:r>
                    </a:p>
                  </a:txBody>
                  <a:tcPr/>
                </a:tc>
                <a:tc>
                  <a:txBody>
                    <a:bodyPr/>
                    <a:lstStyle/>
                    <a:p>
                      <a:pPr algn="ctr"/>
                      <a:r>
                        <a:rPr lang="de-DE" dirty="0"/>
                        <a:t>P-Glas/EFL</a:t>
                      </a:r>
                      <a:endParaRPr lang="de-DE" b="1" dirty="0"/>
                    </a:p>
                  </a:txBody>
                  <a:tcPr/>
                </a:tc>
                <a:tc>
                  <a:txBody>
                    <a:bodyPr/>
                    <a:lstStyle/>
                    <a:p>
                      <a:pPr algn="ctr"/>
                      <a:r>
                        <a:rPr lang="de-DE" dirty="0"/>
                        <a:t>Alu</a:t>
                      </a:r>
                      <a:endParaRPr lang="de-DE" b="1" dirty="0"/>
                    </a:p>
                  </a:txBody>
                  <a:tcPr/>
                </a:tc>
                <a:tc>
                  <a:txBody>
                    <a:bodyPr/>
                    <a:lstStyle/>
                    <a:p>
                      <a:pPr algn="ctr"/>
                      <a:r>
                        <a:rPr lang="de-DE" dirty="0"/>
                        <a:t>P-Glas</a:t>
                      </a:r>
                      <a:endParaRPr lang="de-DE" b="1" dirty="0"/>
                    </a:p>
                  </a:txBody>
                  <a:tcPr/>
                </a:tc>
                <a:tc>
                  <a:txBody>
                    <a:bodyPr/>
                    <a:lstStyle/>
                    <a:p>
                      <a:pPr algn="ctr"/>
                      <a:r>
                        <a:rPr lang="de-DE" dirty="0"/>
                        <a:t>Alu</a:t>
                      </a:r>
                      <a:endParaRPr lang="de-DE" b="1" dirty="0"/>
                    </a:p>
                  </a:txBody>
                  <a:tcPr/>
                </a:tc>
                <a:tc>
                  <a:txBody>
                    <a:bodyPr/>
                    <a:lstStyle/>
                    <a:p>
                      <a:pPr algn="ctr"/>
                      <a:r>
                        <a:rPr lang="de-DE" dirty="0"/>
                        <a:t>EFL</a:t>
                      </a:r>
                      <a:endParaRPr lang="de-DE" b="1" dirty="0"/>
                    </a:p>
                  </a:txBody>
                  <a:tcPr/>
                </a:tc>
                <a:extLst>
                  <a:ext uri="{0D108BD9-81ED-4DB2-BD59-A6C34878D82A}">
                    <a16:rowId xmlns:a16="http://schemas.microsoft.com/office/drawing/2014/main" val="3076443344"/>
                  </a:ext>
                </a:extLst>
              </a:tr>
              <a:tr h="370840">
                <a:tc>
                  <a:txBody>
                    <a:bodyPr/>
                    <a:lstStyle/>
                    <a:p>
                      <a:r>
                        <a:rPr lang="de-DE" dirty="0"/>
                        <a:t>N Paletten</a:t>
                      </a:r>
                    </a:p>
                  </a:txBody>
                  <a:tcPr/>
                </a:tc>
                <a:tc>
                  <a:txBody>
                    <a:bodyPr/>
                    <a:lstStyle/>
                    <a:p>
                      <a:r>
                        <a:rPr lang="de-DE" dirty="0"/>
                        <a:t>LKW</a:t>
                      </a:r>
                    </a:p>
                  </a:txBody>
                  <a:tcPr/>
                </a:tc>
                <a:tc>
                  <a:txBody>
                    <a:bodyPr/>
                    <a:lstStyle/>
                    <a:p>
                      <a:pPr algn="ctr"/>
                      <a:r>
                        <a:rPr lang="de-DE" dirty="0"/>
                        <a:t>30</a:t>
                      </a:r>
                    </a:p>
                  </a:txBody>
                  <a:tcPr/>
                </a:tc>
                <a:tc>
                  <a:txBody>
                    <a:bodyPr/>
                    <a:lstStyle/>
                    <a:p>
                      <a:pPr algn="ctr"/>
                      <a:r>
                        <a:rPr lang="de-DE" dirty="0"/>
                        <a:t>30</a:t>
                      </a:r>
                    </a:p>
                  </a:txBody>
                  <a:tcPr/>
                </a:tc>
                <a:tc>
                  <a:txBody>
                    <a:bodyPr/>
                    <a:lstStyle/>
                    <a:p>
                      <a:pPr algn="ctr"/>
                      <a:endParaRPr lang="de-DE" dirty="0"/>
                    </a:p>
                  </a:txBody>
                  <a:tcPr/>
                </a:tc>
                <a:tc>
                  <a:txBody>
                    <a:bodyPr/>
                    <a:lstStyle/>
                    <a:p>
                      <a:pPr algn="ctr"/>
                      <a:endParaRPr lang="de-DE" dirty="0"/>
                    </a:p>
                  </a:txBody>
                  <a:tcPr/>
                </a:tc>
                <a:tc>
                  <a:txBody>
                    <a:bodyPr/>
                    <a:lstStyle/>
                    <a:p>
                      <a:pPr algn="ctr"/>
                      <a:endParaRPr lang="de-DE" dirty="0"/>
                    </a:p>
                  </a:txBody>
                  <a:tcPr/>
                </a:tc>
                <a:extLst>
                  <a:ext uri="{0D108BD9-81ED-4DB2-BD59-A6C34878D82A}">
                    <a16:rowId xmlns:a16="http://schemas.microsoft.com/office/drawing/2014/main" val="465649833"/>
                  </a:ext>
                </a:extLst>
              </a:tr>
              <a:tr h="370840">
                <a:tc>
                  <a:txBody>
                    <a:bodyPr/>
                    <a:lstStyle/>
                    <a:p>
                      <a:r>
                        <a:rPr lang="de-DE" dirty="0"/>
                        <a:t>Gewicht</a:t>
                      </a:r>
                    </a:p>
                  </a:txBody>
                  <a:tcPr/>
                </a:tc>
                <a:tc>
                  <a:txBody>
                    <a:bodyPr/>
                    <a:lstStyle/>
                    <a:p>
                      <a:r>
                        <a:rPr lang="de-DE" dirty="0"/>
                        <a:t>Palette</a:t>
                      </a:r>
                    </a:p>
                  </a:txBody>
                  <a:tcPr/>
                </a:tc>
                <a:tc>
                  <a:txBody>
                    <a:bodyPr/>
                    <a:lstStyle/>
                    <a:p>
                      <a:pPr algn="ctr"/>
                      <a:r>
                        <a:rPr lang="de-DE" dirty="0"/>
                        <a:t>22</a:t>
                      </a:r>
                    </a:p>
                  </a:txBody>
                  <a:tcPr/>
                </a:tc>
                <a:tc>
                  <a:txBody>
                    <a:bodyPr/>
                    <a:lstStyle/>
                    <a:p>
                      <a:pPr algn="ctr"/>
                      <a:r>
                        <a:rPr lang="de-DE" dirty="0"/>
                        <a:t>22</a:t>
                      </a:r>
                    </a:p>
                  </a:txBody>
                  <a:tcPr/>
                </a:tc>
                <a:tc>
                  <a:txBody>
                    <a:bodyPr/>
                    <a:lstStyle/>
                    <a:p>
                      <a:pPr algn="ctr"/>
                      <a:r>
                        <a:rPr lang="de-DE" dirty="0"/>
                        <a:t>660</a:t>
                      </a:r>
                    </a:p>
                  </a:txBody>
                  <a:tcPr/>
                </a:tc>
                <a:tc>
                  <a:txBody>
                    <a:bodyPr/>
                    <a:lstStyle/>
                    <a:p>
                      <a:pPr algn="ctr"/>
                      <a:r>
                        <a:rPr lang="de-DE" dirty="0"/>
                        <a:t>660</a:t>
                      </a:r>
                    </a:p>
                  </a:txBody>
                  <a:tcPr/>
                </a:tc>
                <a:tc>
                  <a:txBody>
                    <a:bodyPr/>
                    <a:lstStyle/>
                    <a:p>
                      <a:pPr algn="ctr"/>
                      <a:r>
                        <a:rPr lang="de-DE" dirty="0"/>
                        <a:t>660</a:t>
                      </a:r>
                    </a:p>
                  </a:txBody>
                  <a:tcPr/>
                </a:tc>
                <a:extLst>
                  <a:ext uri="{0D108BD9-81ED-4DB2-BD59-A6C34878D82A}">
                    <a16:rowId xmlns:a16="http://schemas.microsoft.com/office/drawing/2014/main" val="278283101"/>
                  </a:ext>
                </a:extLst>
              </a:tr>
              <a:tr h="370840">
                <a:tc>
                  <a:txBody>
                    <a:bodyPr/>
                    <a:lstStyle/>
                    <a:p>
                      <a:r>
                        <a:rPr lang="de-DE" dirty="0"/>
                        <a:t>N Gebinde</a:t>
                      </a:r>
                    </a:p>
                  </a:txBody>
                  <a:tcPr/>
                </a:tc>
                <a:tc>
                  <a:txBody>
                    <a:bodyPr/>
                    <a:lstStyle/>
                    <a:p>
                      <a:r>
                        <a:rPr lang="de-DE" dirty="0"/>
                        <a:t>Palette</a:t>
                      </a:r>
                    </a:p>
                  </a:txBody>
                  <a:tcPr/>
                </a:tc>
                <a:tc>
                  <a:txBody>
                    <a:bodyPr/>
                    <a:lstStyle/>
                    <a:p>
                      <a:pPr algn="ctr"/>
                      <a:r>
                        <a:rPr lang="de-DE" dirty="0"/>
                        <a:t>40</a:t>
                      </a:r>
                    </a:p>
                  </a:txBody>
                  <a:tcPr/>
                </a:tc>
                <a:tc>
                  <a:txBody>
                    <a:bodyPr/>
                    <a:lstStyle/>
                    <a:p>
                      <a:pPr algn="ctr"/>
                      <a:r>
                        <a:rPr lang="de-DE" dirty="0"/>
                        <a:t>70</a:t>
                      </a:r>
                    </a:p>
                  </a:txBody>
                  <a:tcPr/>
                </a:tc>
                <a:tc>
                  <a:txBody>
                    <a:bodyPr/>
                    <a:lstStyle/>
                    <a:p>
                      <a:pPr algn="ctr"/>
                      <a:r>
                        <a:rPr lang="de-DE" dirty="0"/>
                        <a:t>1.200</a:t>
                      </a:r>
                    </a:p>
                  </a:txBody>
                  <a:tcPr/>
                </a:tc>
                <a:tc>
                  <a:txBody>
                    <a:bodyPr/>
                    <a:lstStyle/>
                    <a:p>
                      <a:pPr algn="ctr"/>
                      <a:r>
                        <a:rPr lang="de-DE" dirty="0"/>
                        <a:t>2.100</a:t>
                      </a:r>
                    </a:p>
                  </a:txBody>
                  <a:tcPr/>
                </a:tc>
                <a:tc>
                  <a:txBody>
                    <a:bodyPr/>
                    <a:lstStyle/>
                    <a:p>
                      <a:pPr algn="ctr"/>
                      <a:r>
                        <a:rPr lang="de-DE" dirty="0"/>
                        <a:t>1.200</a:t>
                      </a:r>
                    </a:p>
                  </a:txBody>
                  <a:tcPr/>
                </a:tc>
                <a:extLst>
                  <a:ext uri="{0D108BD9-81ED-4DB2-BD59-A6C34878D82A}">
                    <a16:rowId xmlns:a16="http://schemas.microsoft.com/office/drawing/2014/main" val="3931409489"/>
                  </a:ext>
                </a:extLst>
              </a:tr>
              <a:tr h="370840">
                <a:tc>
                  <a:txBody>
                    <a:bodyPr/>
                    <a:lstStyle/>
                    <a:p>
                      <a:r>
                        <a:rPr lang="de-DE" dirty="0"/>
                        <a:t>N Flaschen/Dose</a:t>
                      </a:r>
                    </a:p>
                  </a:txBody>
                  <a:tcPr/>
                </a:tc>
                <a:tc>
                  <a:txBody>
                    <a:bodyPr/>
                    <a:lstStyle/>
                    <a:p>
                      <a:r>
                        <a:rPr lang="de-DE" dirty="0"/>
                        <a:t>Kiste/Tray</a:t>
                      </a:r>
                    </a:p>
                  </a:txBody>
                  <a:tcPr/>
                </a:tc>
                <a:tc>
                  <a:txBody>
                    <a:bodyPr/>
                    <a:lstStyle/>
                    <a:p>
                      <a:pPr algn="ctr"/>
                      <a:r>
                        <a:rPr lang="de-DE" dirty="0"/>
                        <a:t>20</a:t>
                      </a:r>
                    </a:p>
                  </a:txBody>
                  <a:tcPr/>
                </a:tc>
                <a:tc>
                  <a:txBody>
                    <a:bodyPr/>
                    <a:lstStyle/>
                    <a:p>
                      <a:pPr algn="ctr"/>
                      <a:r>
                        <a:rPr lang="de-DE" dirty="0"/>
                        <a:t>24</a:t>
                      </a:r>
                    </a:p>
                  </a:txBody>
                  <a:tcPr/>
                </a:tc>
                <a:tc>
                  <a:txBody>
                    <a:bodyPr/>
                    <a:lstStyle/>
                    <a:p>
                      <a:pPr algn="ctr"/>
                      <a:r>
                        <a:rPr lang="de-DE" dirty="0"/>
                        <a:t>24.000</a:t>
                      </a:r>
                    </a:p>
                  </a:txBody>
                  <a:tcPr/>
                </a:tc>
                <a:tc>
                  <a:txBody>
                    <a:bodyPr/>
                    <a:lstStyle/>
                    <a:p>
                      <a:pPr algn="ctr"/>
                      <a:r>
                        <a:rPr lang="de-DE" dirty="0"/>
                        <a:t>50.400</a:t>
                      </a:r>
                    </a:p>
                  </a:txBody>
                  <a:tcPr/>
                </a:tc>
                <a:tc>
                  <a:txBody>
                    <a:bodyPr/>
                    <a:lstStyle/>
                    <a:p>
                      <a:pPr algn="ctr"/>
                      <a:r>
                        <a:rPr lang="de-DE" dirty="0"/>
                        <a:t>24.000</a:t>
                      </a:r>
                    </a:p>
                  </a:txBody>
                  <a:tcPr/>
                </a:tc>
                <a:extLst>
                  <a:ext uri="{0D108BD9-81ED-4DB2-BD59-A6C34878D82A}">
                    <a16:rowId xmlns:a16="http://schemas.microsoft.com/office/drawing/2014/main" val="3397029757"/>
                  </a:ext>
                </a:extLst>
              </a:tr>
              <a:tr h="370840">
                <a:tc>
                  <a:txBody>
                    <a:bodyPr/>
                    <a:lstStyle/>
                    <a:p>
                      <a:r>
                        <a:rPr lang="de-DE" dirty="0"/>
                        <a:t>Gewicht [kg]</a:t>
                      </a:r>
                    </a:p>
                  </a:txBody>
                  <a:tcPr/>
                </a:tc>
                <a:tc>
                  <a:txBody>
                    <a:bodyPr/>
                    <a:lstStyle/>
                    <a:p>
                      <a:r>
                        <a:rPr lang="de-DE" dirty="0"/>
                        <a:t>Gebinde</a:t>
                      </a:r>
                    </a:p>
                  </a:txBody>
                  <a:tcPr/>
                </a:tc>
                <a:tc>
                  <a:txBody>
                    <a:bodyPr/>
                    <a:lstStyle/>
                    <a:p>
                      <a:pPr algn="ctr"/>
                      <a:r>
                        <a:rPr lang="de-DE" dirty="0"/>
                        <a:t>18</a:t>
                      </a:r>
                    </a:p>
                  </a:txBody>
                  <a:tcPr/>
                </a:tc>
                <a:tc>
                  <a:txBody>
                    <a:bodyPr/>
                    <a:lstStyle/>
                    <a:p>
                      <a:pPr algn="ctr"/>
                      <a:r>
                        <a:rPr lang="de-DE" dirty="0"/>
                        <a:t>13</a:t>
                      </a:r>
                    </a:p>
                  </a:txBody>
                  <a:tcPr/>
                </a:tc>
                <a:tc>
                  <a:txBody>
                    <a:bodyPr/>
                    <a:lstStyle/>
                    <a:p>
                      <a:pPr algn="ctr"/>
                      <a:r>
                        <a:rPr lang="de-DE" dirty="0"/>
                        <a:t>21.600</a:t>
                      </a:r>
                    </a:p>
                  </a:txBody>
                  <a:tcPr/>
                </a:tc>
                <a:tc>
                  <a:txBody>
                    <a:bodyPr/>
                    <a:lstStyle/>
                    <a:p>
                      <a:pPr algn="ctr"/>
                      <a:r>
                        <a:rPr lang="de-DE" dirty="0"/>
                        <a:t>27.300</a:t>
                      </a:r>
                    </a:p>
                  </a:txBody>
                  <a:tcPr/>
                </a:tc>
                <a:tc>
                  <a:txBody>
                    <a:bodyPr/>
                    <a:lstStyle/>
                    <a:p>
                      <a:pPr algn="ctr"/>
                      <a:r>
                        <a:rPr lang="de-DE" dirty="0"/>
                        <a:t>21.600</a:t>
                      </a:r>
                    </a:p>
                  </a:txBody>
                  <a:tcPr/>
                </a:tc>
                <a:extLst>
                  <a:ext uri="{0D108BD9-81ED-4DB2-BD59-A6C34878D82A}">
                    <a16:rowId xmlns:a16="http://schemas.microsoft.com/office/drawing/2014/main" val="3421790997"/>
                  </a:ext>
                </a:extLst>
              </a:tr>
              <a:tr h="370840">
                <a:tc gridSpan="4">
                  <a:txBody>
                    <a:bodyPr/>
                    <a:lstStyle/>
                    <a:p>
                      <a:pPr algn="r"/>
                      <a:r>
                        <a:rPr lang="de-DE" dirty="0"/>
                        <a:t>Ladung: Gebinde + Paletten [kg]</a:t>
                      </a:r>
                    </a:p>
                  </a:txBody>
                  <a:tcPr/>
                </a:tc>
                <a:tc hMerge="1">
                  <a:txBody>
                    <a:bodyPr/>
                    <a:lstStyle/>
                    <a:p>
                      <a:endParaRPr lang="de-DE"/>
                    </a:p>
                  </a:txBody>
                  <a:tcPr/>
                </a:tc>
                <a:tc hMerge="1">
                  <a:txBody>
                    <a:bodyPr/>
                    <a:lstStyle/>
                    <a:p>
                      <a:endParaRPr lang="de-DE" dirty="0"/>
                    </a:p>
                  </a:txBody>
                  <a:tcPr/>
                </a:tc>
                <a:tc hMerge="1">
                  <a:txBody>
                    <a:bodyPr/>
                    <a:lstStyle/>
                    <a:p>
                      <a:endParaRPr lang="de-DE" dirty="0"/>
                    </a:p>
                  </a:txBody>
                  <a:tcPr/>
                </a:tc>
                <a:tc>
                  <a:txBody>
                    <a:bodyPr/>
                    <a:lstStyle/>
                    <a:p>
                      <a:pPr algn="ctr"/>
                      <a:r>
                        <a:rPr lang="de-DE" dirty="0"/>
                        <a:t>22.260</a:t>
                      </a:r>
                    </a:p>
                  </a:txBody>
                  <a:tcPr/>
                </a:tc>
                <a:tc>
                  <a:txBody>
                    <a:bodyPr/>
                    <a:lstStyle/>
                    <a:p>
                      <a:pPr algn="ctr"/>
                      <a:r>
                        <a:rPr lang="de-DE" dirty="0"/>
                        <a:t>27.960</a:t>
                      </a:r>
                    </a:p>
                  </a:txBody>
                  <a:tcPr/>
                </a:tc>
                <a:tc>
                  <a:txBody>
                    <a:bodyPr/>
                    <a:lstStyle/>
                    <a:p>
                      <a:pPr algn="ctr"/>
                      <a:r>
                        <a:rPr lang="de-DE" dirty="0"/>
                        <a:t>22.260</a:t>
                      </a:r>
                    </a:p>
                  </a:txBody>
                  <a:tcPr/>
                </a:tc>
                <a:extLst>
                  <a:ext uri="{0D108BD9-81ED-4DB2-BD59-A6C34878D82A}">
                    <a16:rowId xmlns:a16="http://schemas.microsoft.com/office/drawing/2014/main" val="2016335243"/>
                  </a:ext>
                </a:extLst>
              </a:tr>
              <a:tr h="370840">
                <a:tc>
                  <a:txBody>
                    <a:bodyPr/>
                    <a:lstStyle/>
                    <a:p>
                      <a:r>
                        <a:rPr lang="de-DE" dirty="0"/>
                        <a:t>Füllmenge [l]</a:t>
                      </a:r>
                    </a:p>
                  </a:txBody>
                  <a:tcPr/>
                </a:tc>
                <a:tc>
                  <a:txBody>
                    <a:bodyPr/>
                    <a:lstStyle/>
                    <a:p>
                      <a:r>
                        <a:rPr lang="de-DE" dirty="0"/>
                        <a:t>Fl / Dose</a:t>
                      </a:r>
                    </a:p>
                  </a:txBody>
                  <a:tcPr/>
                </a:tc>
                <a:tc>
                  <a:txBody>
                    <a:bodyPr/>
                    <a:lstStyle/>
                    <a:p>
                      <a:pPr algn="ctr"/>
                      <a:r>
                        <a:rPr lang="de-DE" dirty="0"/>
                        <a:t>0,5</a:t>
                      </a:r>
                    </a:p>
                  </a:txBody>
                  <a:tcPr/>
                </a:tc>
                <a:tc>
                  <a:txBody>
                    <a:bodyPr/>
                    <a:lstStyle/>
                    <a:p>
                      <a:pPr algn="ctr"/>
                      <a:r>
                        <a:rPr lang="de-DE" dirty="0"/>
                        <a:t>0,5</a:t>
                      </a:r>
                    </a:p>
                  </a:txBody>
                  <a:tcPr/>
                </a:tc>
                <a:tc>
                  <a:txBody>
                    <a:bodyPr/>
                    <a:lstStyle/>
                    <a:p>
                      <a:pPr algn="ctr"/>
                      <a:r>
                        <a:rPr lang="de-DE" dirty="0"/>
                        <a:t>12.000</a:t>
                      </a:r>
                    </a:p>
                  </a:txBody>
                  <a:tcPr/>
                </a:tc>
                <a:tc>
                  <a:txBody>
                    <a:bodyPr/>
                    <a:lstStyle/>
                    <a:p>
                      <a:pPr algn="ctr"/>
                      <a:r>
                        <a:rPr lang="de-DE" dirty="0"/>
                        <a:t>25.200</a:t>
                      </a:r>
                    </a:p>
                  </a:txBody>
                  <a:tcPr/>
                </a:tc>
                <a:tc>
                  <a:txBody>
                    <a:bodyPr/>
                    <a:lstStyle/>
                    <a:p>
                      <a:pPr algn="ctr"/>
                      <a:r>
                        <a:rPr lang="de-DE" dirty="0"/>
                        <a:t>12.000</a:t>
                      </a:r>
                    </a:p>
                  </a:txBody>
                  <a:tcPr/>
                </a:tc>
                <a:extLst>
                  <a:ext uri="{0D108BD9-81ED-4DB2-BD59-A6C34878D82A}">
                    <a16:rowId xmlns:a16="http://schemas.microsoft.com/office/drawing/2014/main" val="612684890"/>
                  </a:ext>
                </a:extLst>
              </a:tr>
            </a:tbl>
          </a:graphicData>
        </a:graphic>
      </p:graphicFrame>
    </p:spTree>
    <p:extLst>
      <p:ext uri="{BB962C8B-B14F-4D97-AF65-F5344CB8AC3E}">
        <p14:creationId xmlns:p14="http://schemas.microsoft.com/office/powerpoint/2010/main" val="38981608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DD54B-76ED-B162-DAB3-6F3869AD0B62}"/>
              </a:ext>
            </a:extLst>
          </p:cNvPr>
          <p:cNvSpPr>
            <a:spLocks noGrp="1"/>
          </p:cNvSpPr>
          <p:nvPr>
            <p:ph type="title"/>
          </p:nvPr>
        </p:nvSpPr>
        <p:spPr/>
        <p:txBody>
          <a:bodyPr/>
          <a:lstStyle/>
          <a:p>
            <a:r>
              <a:rPr lang="de-DE" dirty="0"/>
              <a:t>THG-Emissionen des Transports:</a:t>
            </a:r>
            <a:br>
              <a:rPr lang="de-DE" dirty="0"/>
            </a:br>
            <a:r>
              <a:rPr lang="de-DE" dirty="0">
                <a:solidFill>
                  <a:schemeClr val="accent6">
                    <a:lumMod val="75000"/>
                  </a:schemeClr>
                </a:solidFill>
              </a:rPr>
              <a:t>Bierflaschen und Bierdosen Transportdistanzen</a:t>
            </a:r>
          </a:p>
        </p:txBody>
      </p:sp>
      <p:sp>
        <p:nvSpPr>
          <p:cNvPr id="3" name="Untertitel 2">
            <a:extLst>
              <a:ext uri="{FF2B5EF4-FFF2-40B4-BE49-F238E27FC236}">
                <a16:creationId xmlns:a16="http://schemas.microsoft.com/office/drawing/2014/main" id="{63EEA792-2F0C-4158-BCE0-863761BE05CC}"/>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04776355-21A3-DD8D-8BFC-6E6FC20101D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100</a:t>
            </a:fld>
            <a:endParaRPr lang="de-DE" dirty="0"/>
          </a:p>
        </p:txBody>
      </p:sp>
      <p:sp>
        <p:nvSpPr>
          <p:cNvPr id="13" name="Textplatzhalter 3">
            <a:extLst>
              <a:ext uri="{FF2B5EF4-FFF2-40B4-BE49-F238E27FC236}">
                <a16:creationId xmlns:a16="http://schemas.microsoft.com/office/drawing/2014/main" id="{47DC28D6-E15F-DC18-1C61-90E7F712D256}"/>
              </a:ext>
            </a:extLst>
          </p:cNvPr>
          <p:cNvSpPr txBox="1">
            <a:spLocks/>
          </p:cNvSpPr>
          <p:nvPr/>
        </p:nvSpPr>
        <p:spPr>
          <a:xfrm>
            <a:off x="106375" y="1237139"/>
            <a:ext cx="8829200" cy="24806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pPr>
              <a:lnSpc>
                <a:spcPts val="2480"/>
              </a:lnSpc>
              <a:spcBef>
                <a:spcPts val="0"/>
              </a:spcBef>
            </a:pPr>
            <a:r>
              <a:rPr lang="de-DE" dirty="0"/>
              <a:t>Das Bier wird rund 200 km zum Verbraucher transportiert</a:t>
            </a:r>
          </a:p>
          <a:p>
            <a:pPr>
              <a:lnSpc>
                <a:spcPts val="2480"/>
              </a:lnSpc>
              <a:spcBef>
                <a:spcPts val="0"/>
              </a:spcBef>
            </a:pPr>
            <a:r>
              <a:rPr lang="de-DE" dirty="0"/>
              <a:t>Alu-Dosen sind leichter = geringerer Transportaufwand</a:t>
            </a:r>
          </a:p>
          <a:p>
            <a:pPr>
              <a:lnSpc>
                <a:spcPts val="2480"/>
              </a:lnSpc>
              <a:spcBef>
                <a:spcPts val="0"/>
              </a:spcBef>
            </a:pPr>
            <a:r>
              <a:rPr lang="de-DE" dirty="0"/>
              <a:t>Einheitsflaschen (EFL) können zur nächsten Brauerei gefahren werden</a:t>
            </a:r>
          </a:p>
          <a:p>
            <a:pPr>
              <a:lnSpc>
                <a:spcPts val="2480"/>
              </a:lnSpc>
              <a:spcBef>
                <a:spcPts val="0"/>
              </a:spcBef>
            </a:pPr>
            <a:r>
              <a:rPr lang="de-DE" dirty="0"/>
              <a:t>Prägeflaschen müssen zur Ursprungsbrauerei zurück</a:t>
            </a:r>
          </a:p>
          <a:p>
            <a:pPr lvl="1"/>
            <a:endParaRPr lang="de-DE" dirty="0"/>
          </a:p>
        </p:txBody>
      </p:sp>
      <p:graphicFrame>
        <p:nvGraphicFramePr>
          <p:cNvPr id="8" name="Tabelle 7">
            <a:extLst>
              <a:ext uri="{FF2B5EF4-FFF2-40B4-BE49-F238E27FC236}">
                <a16:creationId xmlns:a16="http://schemas.microsoft.com/office/drawing/2014/main" id="{F30257A7-0DF8-8A4B-83D0-E5251D3669C1}"/>
              </a:ext>
            </a:extLst>
          </p:cNvPr>
          <p:cNvGraphicFramePr>
            <a:graphicFrameLocks noGrp="1"/>
          </p:cNvGraphicFramePr>
          <p:nvPr>
            <p:extLst>
              <p:ext uri="{D42A27DB-BD31-4B8C-83A1-F6EECF244321}">
                <p14:modId xmlns:p14="http://schemas.microsoft.com/office/powerpoint/2010/main" val="1621772173"/>
              </p:ext>
            </p:extLst>
          </p:nvPr>
        </p:nvGraphicFramePr>
        <p:xfrm>
          <a:off x="616505" y="3254856"/>
          <a:ext cx="6865653" cy="2377440"/>
        </p:xfrm>
        <a:graphic>
          <a:graphicData uri="http://schemas.openxmlformats.org/drawingml/2006/table">
            <a:tbl>
              <a:tblPr firstRow="1" bandRow="1">
                <a:tableStyleId>{10A1B5D5-9B99-4C35-A422-299274C87663}</a:tableStyleId>
              </a:tblPr>
              <a:tblGrid>
                <a:gridCol w="3467360">
                  <a:extLst>
                    <a:ext uri="{9D8B030D-6E8A-4147-A177-3AD203B41FA5}">
                      <a16:colId xmlns:a16="http://schemas.microsoft.com/office/drawing/2014/main" val="3123261831"/>
                    </a:ext>
                  </a:extLst>
                </a:gridCol>
                <a:gridCol w="1323833">
                  <a:extLst>
                    <a:ext uri="{9D8B030D-6E8A-4147-A177-3AD203B41FA5}">
                      <a16:colId xmlns:a16="http://schemas.microsoft.com/office/drawing/2014/main" val="775453853"/>
                    </a:ext>
                  </a:extLst>
                </a:gridCol>
                <a:gridCol w="1173707">
                  <a:extLst>
                    <a:ext uri="{9D8B030D-6E8A-4147-A177-3AD203B41FA5}">
                      <a16:colId xmlns:a16="http://schemas.microsoft.com/office/drawing/2014/main" val="619711588"/>
                    </a:ext>
                  </a:extLst>
                </a:gridCol>
                <a:gridCol w="900753">
                  <a:extLst>
                    <a:ext uri="{9D8B030D-6E8A-4147-A177-3AD203B41FA5}">
                      <a16:colId xmlns:a16="http://schemas.microsoft.com/office/drawing/2014/main" val="473174661"/>
                    </a:ext>
                  </a:extLst>
                </a:gridCol>
              </a:tblGrid>
              <a:tr h="370840">
                <a:tc>
                  <a:txBody>
                    <a:bodyPr/>
                    <a:lstStyle/>
                    <a:p>
                      <a:endParaRPr lang="de-DE" sz="2000" dirty="0"/>
                    </a:p>
                  </a:txBody>
                  <a:tcPr/>
                </a:tc>
                <a:tc>
                  <a:txBody>
                    <a:bodyPr/>
                    <a:lstStyle/>
                    <a:p>
                      <a:pPr algn="ctr"/>
                      <a:r>
                        <a:rPr lang="de-DE" sz="2000" dirty="0"/>
                        <a:t>P-Glas</a:t>
                      </a:r>
                    </a:p>
                  </a:txBody>
                  <a:tcPr/>
                </a:tc>
                <a:tc>
                  <a:txBody>
                    <a:bodyPr/>
                    <a:lstStyle/>
                    <a:p>
                      <a:pPr algn="ctr"/>
                      <a:r>
                        <a:rPr lang="de-DE" sz="2000" dirty="0"/>
                        <a:t>Alu</a:t>
                      </a:r>
                    </a:p>
                  </a:txBody>
                  <a:tcPr/>
                </a:tc>
                <a:tc>
                  <a:txBody>
                    <a:bodyPr/>
                    <a:lstStyle/>
                    <a:p>
                      <a:pPr algn="ctr"/>
                      <a:r>
                        <a:rPr lang="de-DE" sz="2000" dirty="0"/>
                        <a:t>EFl</a:t>
                      </a:r>
                    </a:p>
                  </a:txBody>
                  <a:tcPr/>
                </a:tc>
                <a:extLst>
                  <a:ext uri="{0D108BD9-81ED-4DB2-BD59-A6C34878D82A}">
                    <a16:rowId xmlns:a16="http://schemas.microsoft.com/office/drawing/2014/main" val="2203897090"/>
                  </a:ext>
                </a:extLst>
              </a:tr>
              <a:tr h="370840">
                <a:tc>
                  <a:txBody>
                    <a:bodyPr/>
                    <a:lstStyle/>
                    <a:p>
                      <a:r>
                        <a:rPr lang="de-DE" sz="2000" dirty="0"/>
                        <a:t>Verbrauch hinweg [l/100 km]</a:t>
                      </a:r>
                    </a:p>
                  </a:txBody>
                  <a:tcPr/>
                </a:tc>
                <a:tc>
                  <a:txBody>
                    <a:bodyPr/>
                    <a:lstStyle/>
                    <a:p>
                      <a:pPr algn="ctr"/>
                      <a:r>
                        <a:rPr lang="de-DE" sz="2000" dirty="0"/>
                        <a:t>35</a:t>
                      </a:r>
                    </a:p>
                  </a:txBody>
                  <a:tcPr/>
                </a:tc>
                <a:tc>
                  <a:txBody>
                    <a:bodyPr/>
                    <a:lstStyle/>
                    <a:p>
                      <a:pPr algn="ctr"/>
                      <a:r>
                        <a:rPr lang="de-DE" sz="2000" dirty="0"/>
                        <a:t>40</a:t>
                      </a:r>
                    </a:p>
                  </a:txBody>
                  <a:tcPr/>
                </a:tc>
                <a:tc>
                  <a:txBody>
                    <a:bodyPr/>
                    <a:lstStyle/>
                    <a:p>
                      <a:pPr algn="ctr"/>
                      <a:r>
                        <a:rPr lang="de-DE" sz="2000" dirty="0"/>
                        <a:t>35</a:t>
                      </a:r>
                    </a:p>
                  </a:txBody>
                  <a:tcPr/>
                </a:tc>
                <a:extLst>
                  <a:ext uri="{0D108BD9-81ED-4DB2-BD59-A6C34878D82A}">
                    <a16:rowId xmlns:a16="http://schemas.microsoft.com/office/drawing/2014/main" val="2282786231"/>
                  </a:ext>
                </a:extLst>
              </a:tr>
              <a:tr h="370840">
                <a:tc>
                  <a:txBody>
                    <a:bodyPr/>
                    <a:lstStyle/>
                    <a:p>
                      <a:r>
                        <a:rPr lang="de-DE" sz="2000" dirty="0"/>
                        <a:t>Distanz Hinweg [km]</a:t>
                      </a:r>
                    </a:p>
                  </a:txBody>
                  <a:tcPr/>
                </a:tc>
                <a:tc>
                  <a:txBody>
                    <a:bodyPr/>
                    <a:lstStyle/>
                    <a:p>
                      <a:pPr algn="ctr"/>
                      <a:r>
                        <a:rPr lang="de-DE" sz="2000" dirty="0"/>
                        <a:t>200</a:t>
                      </a:r>
                    </a:p>
                  </a:txBody>
                  <a:tcPr/>
                </a:tc>
                <a:tc>
                  <a:txBody>
                    <a:bodyPr/>
                    <a:lstStyle/>
                    <a:p>
                      <a:pPr algn="ctr"/>
                      <a:r>
                        <a:rPr lang="de-DE" sz="2000" dirty="0"/>
                        <a:t>200</a:t>
                      </a:r>
                    </a:p>
                  </a:txBody>
                  <a:tcPr/>
                </a:tc>
                <a:tc>
                  <a:txBody>
                    <a:bodyPr/>
                    <a:lstStyle/>
                    <a:p>
                      <a:pPr algn="ctr"/>
                      <a:r>
                        <a:rPr lang="de-DE" sz="2000" dirty="0"/>
                        <a:t>200</a:t>
                      </a:r>
                    </a:p>
                  </a:txBody>
                  <a:tcPr/>
                </a:tc>
                <a:extLst>
                  <a:ext uri="{0D108BD9-81ED-4DB2-BD59-A6C34878D82A}">
                    <a16:rowId xmlns:a16="http://schemas.microsoft.com/office/drawing/2014/main" val="2253705400"/>
                  </a:ext>
                </a:extLst>
              </a:tr>
              <a:tr h="370840">
                <a:tc>
                  <a:txBody>
                    <a:bodyPr/>
                    <a:lstStyle/>
                    <a:p>
                      <a:r>
                        <a:rPr lang="de-DE" sz="2000" dirty="0"/>
                        <a:t>Verbrauch Rückweg </a:t>
                      </a:r>
                    </a:p>
                  </a:txBody>
                  <a:tcPr/>
                </a:tc>
                <a:tc>
                  <a:txBody>
                    <a:bodyPr/>
                    <a:lstStyle/>
                    <a:p>
                      <a:pPr algn="ctr"/>
                      <a:r>
                        <a:rPr lang="de-DE" sz="2000" dirty="0"/>
                        <a:t>25</a:t>
                      </a:r>
                    </a:p>
                  </a:txBody>
                  <a:tcPr/>
                </a:tc>
                <a:tc>
                  <a:txBody>
                    <a:bodyPr/>
                    <a:lstStyle/>
                    <a:p>
                      <a:pPr algn="ctr"/>
                      <a:r>
                        <a:rPr lang="de-DE" sz="2000" dirty="0"/>
                        <a:t>10</a:t>
                      </a:r>
                    </a:p>
                  </a:txBody>
                  <a:tcPr/>
                </a:tc>
                <a:tc>
                  <a:txBody>
                    <a:bodyPr/>
                    <a:lstStyle/>
                    <a:p>
                      <a:pPr algn="ctr"/>
                      <a:r>
                        <a:rPr lang="de-DE" sz="2000" dirty="0"/>
                        <a:t>25</a:t>
                      </a:r>
                    </a:p>
                  </a:txBody>
                  <a:tcPr/>
                </a:tc>
                <a:extLst>
                  <a:ext uri="{0D108BD9-81ED-4DB2-BD59-A6C34878D82A}">
                    <a16:rowId xmlns:a16="http://schemas.microsoft.com/office/drawing/2014/main" val="1023652412"/>
                  </a:ext>
                </a:extLst>
              </a:tr>
              <a:tr h="370840">
                <a:tc>
                  <a:txBody>
                    <a:bodyPr/>
                    <a:lstStyle/>
                    <a:p>
                      <a:r>
                        <a:rPr lang="de-DE" sz="2000" dirty="0"/>
                        <a:t>Distanz Rückweg [km]</a:t>
                      </a:r>
                    </a:p>
                  </a:txBody>
                  <a:tcPr/>
                </a:tc>
                <a:tc>
                  <a:txBody>
                    <a:bodyPr/>
                    <a:lstStyle/>
                    <a:p>
                      <a:pPr algn="ctr"/>
                      <a:r>
                        <a:rPr lang="de-DE" sz="2000" dirty="0"/>
                        <a:t>200</a:t>
                      </a:r>
                    </a:p>
                  </a:txBody>
                  <a:tcPr/>
                </a:tc>
                <a:tc>
                  <a:txBody>
                    <a:bodyPr/>
                    <a:lstStyle/>
                    <a:p>
                      <a:pPr algn="ctr"/>
                      <a:r>
                        <a:rPr lang="de-DE" sz="2000" dirty="0"/>
                        <a:t>100</a:t>
                      </a:r>
                    </a:p>
                  </a:txBody>
                  <a:tcPr/>
                </a:tc>
                <a:tc>
                  <a:txBody>
                    <a:bodyPr/>
                    <a:lstStyle/>
                    <a:p>
                      <a:pPr algn="ctr"/>
                      <a:r>
                        <a:rPr lang="de-DE" sz="2000" dirty="0"/>
                        <a:t>100</a:t>
                      </a:r>
                    </a:p>
                  </a:txBody>
                  <a:tcPr/>
                </a:tc>
                <a:extLst>
                  <a:ext uri="{0D108BD9-81ED-4DB2-BD59-A6C34878D82A}">
                    <a16:rowId xmlns:a16="http://schemas.microsoft.com/office/drawing/2014/main" val="832173372"/>
                  </a:ext>
                </a:extLst>
              </a:tr>
              <a:tr h="370840">
                <a:tc>
                  <a:txBody>
                    <a:bodyPr/>
                    <a:lstStyle/>
                    <a:p>
                      <a:r>
                        <a:rPr lang="de-DE" sz="2000" dirty="0"/>
                        <a:t>Dieselverbrauch</a:t>
                      </a:r>
                    </a:p>
                  </a:txBody>
                  <a:tcPr/>
                </a:tc>
                <a:tc>
                  <a:txBody>
                    <a:bodyPr/>
                    <a:lstStyle/>
                    <a:p>
                      <a:pPr algn="ctr"/>
                      <a:r>
                        <a:rPr lang="de-DE" sz="2000" dirty="0"/>
                        <a:t>120</a:t>
                      </a:r>
                    </a:p>
                  </a:txBody>
                  <a:tcPr/>
                </a:tc>
                <a:tc>
                  <a:txBody>
                    <a:bodyPr/>
                    <a:lstStyle/>
                    <a:p>
                      <a:pPr algn="ctr"/>
                      <a:r>
                        <a:rPr lang="de-DE" sz="2000" dirty="0"/>
                        <a:t>90</a:t>
                      </a:r>
                    </a:p>
                  </a:txBody>
                  <a:tcPr/>
                </a:tc>
                <a:tc>
                  <a:txBody>
                    <a:bodyPr/>
                    <a:lstStyle/>
                    <a:p>
                      <a:pPr algn="ctr"/>
                      <a:r>
                        <a:rPr lang="de-DE" sz="2000" dirty="0"/>
                        <a:t>95</a:t>
                      </a:r>
                    </a:p>
                  </a:txBody>
                  <a:tcPr/>
                </a:tc>
                <a:extLst>
                  <a:ext uri="{0D108BD9-81ED-4DB2-BD59-A6C34878D82A}">
                    <a16:rowId xmlns:a16="http://schemas.microsoft.com/office/drawing/2014/main" val="1510191550"/>
                  </a:ext>
                </a:extLst>
              </a:tr>
            </a:tbl>
          </a:graphicData>
        </a:graphic>
      </p:graphicFrame>
    </p:spTree>
    <p:extLst>
      <p:ext uri="{BB962C8B-B14F-4D97-AF65-F5344CB8AC3E}">
        <p14:creationId xmlns:p14="http://schemas.microsoft.com/office/powerpoint/2010/main" val="28115891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EEC297-E023-9126-C802-0C6B288CDDAE}"/>
              </a:ext>
            </a:extLst>
          </p:cNvPr>
          <p:cNvSpPr>
            <a:spLocks noGrp="1"/>
          </p:cNvSpPr>
          <p:nvPr>
            <p:ph type="title"/>
          </p:nvPr>
        </p:nvSpPr>
        <p:spPr/>
        <p:txBody>
          <a:bodyPr/>
          <a:lstStyle/>
          <a:p>
            <a:r>
              <a:rPr lang="de-DE" dirty="0"/>
              <a:t>THG-Emissionen des Transports:</a:t>
            </a:r>
            <a:br>
              <a:rPr lang="de-DE" dirty="0"/>
            </a:br>
            <a:r>
              <a:rPr lang="de-DE" dirty="0">
                <a:solidFill>
                  <a:schemeClr val="accent6">
                    <a:lumMod val="75000"/>
                  </a:schemeClr>
                </a:solidFill>
              </a:rPr>
              <a:t>Biergefäße: Alu-Dosen, Prägeflaschen (P-Glas) und Einheitsflaschen (EFI)</a:t>
            </a:r>
          </a:p>
          <a:p>
            <a:endParaRPr lang="de-DE" dirty="0"/>
          </a:p>
        </p:txBody>
      </p:sp>
      <p:sp>
        <p:nvSpPr>
          <p:cNvPr id="3" name="Untertitel 2">
            <a:extLst>
              <a:ext uri="{FF2B5EF4-FFF2-40B4-BE49-F238E27FC236}">
                <a16:creationId xmlns:a16="http://schemas.microsoft.com/office/drawing/2014/main" id="{EAA47DF1-1BAE-C2F8-A934-8E01A702CA60}"/>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D338D746-3A06-6760-1F91-21D541485EE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101</a:t>
            </a:fld>
            <a:endParaRPr lang="de-DE" dirty="0"/>
          </a:p>
        </p:txBody>
      </p:sp>
      <p:graphicFrame>
        <p:nvGraphicFramePr>
          <p:cNvPr id="6" name="Tabelle 6">
            <a:extLst>
              <a:ext uri="{FF2B5EF4-FFF2-40B4-BE49-F238E27FC236}">
                <a16:creationId xmlns:a16="http://schemas.microsoft.com/office/drawing/2014/main" id="{FBFD2B77-0ADE-F431-B0AF-A50644F71BD3}"/>
              </a:ext>
            </a:extLst>
          </p:cNvPr>
          <p:cNvGraphicFramePr>
            <a:graphicFrameLocks noGrp="1"/>
          </p:cNvGraphicFramePr>
          <p:nvPr>
            <p:extLst>
              <p:ext uri="{D42A27DB-BD31-4B8C-83A1-F6EECF244321}">
                <p14:modId xmlns:p14="http://schemas.microsoft.com/office/powerpoint/2010/main" val="3511431746"/>
              </p:ext>
            </p:extLst>
          </p:nvPr>
        </p:nvGraphicFramePr>
        <p:xfrm>
          <a:off x="149538" y="2186545"/>
          <a:ext cx="8762450" cy="2496765"/>
        </p:xfrm>
        <a:graphic>
          <a:graphicData uri="http://schemas.openxmlformats.org/drawingml/2006/table">
            <a:tbl>
              <a:tblPr firstRow="1" bandRow="1">
                <a:tableStyleId>{10A1B5D5-9B99-4C35-A422-299274C87663}</a:tableStyleId>
              </a:tblPr>
              <a:tblGrid>
                <a:gridCol w="5159441">
                  <a:extLst>
                    <a:ext uri="{9D8B030D-6E8A-4147-A177-3AD203B41FA5}">
                      <a16:colId xmlns:a16="http://schemas.microsoft.com/office/drawing/2014/main" val="4025359493"/>
                    </a:ext>
                  </a:extLst>
                </a:gridCol>
                <a:gridCol w="1269242">
                  <a:extLst>
                    <a:ext uri="{9D8B030D-6E8A-4147-A177-3AD203B41FA5}">
                      <a16:colId xmlns:a16="http://schemas.microsoft.com/office/drawing/2014/main" val="2837736147"/>
                    </a:ext>
                  </a:extLst>
                </a:gridCol>
                <a:gridCol w="1214651">
                  <a:extLst>
                    <a:ext uri="{9D8B030D-6E8A-4147-A177-3AD203B41FA5}">
                      <a16:colId xmlns:a16="http://schemas.microsoft.com/office/drawing/2014/main" val="2641347707"/>
                    </a:ext>
                  </a:extLst>
                </a:gridCol>
                <a:gridCol w="1119116">
                  <a:extLst>
                    <a:ext uri="{9D8B030D-6E8A-4147-A177-3AD203B41FA5}">
                      <a16:colId xmlns:a16="http://schemas.microsoft.com/office/drawing/2014/main" val="602777523"/>
                    </a:ext>
                  </a:extLst>
                </a:gridCol>
              </a:tblGrid>
              <a:tr h="370840">
                <a:tc>
                  <a:txBody>
                    <a:bodyPr/>
                    <a:lstStyle/>
                    <a:p>
                      <a:endParaRPr lang="de-DE" sz="2000" dirty="0"/>
                    </a:p>
                  </a:txBody>
                  <a:tcPr/>
                </a:tc>
                <a:tc>
                  <a:txBody>
                    <a:bodyPr/>
                    <a:lstStyle/>
                    <a:p>
                      <a:pPr algn="ctr"/>
                      <a:r>
                        <a:rPr lang="de-DE" sz="2000" dirty="0"/>
                        <a:t>P-Glas</a:t>
                      </a:r>
                    </a:p>
                  </a:txBody>
                  <a:tcPr/>
                </a:tc>
                <a:tc>
                  <a:txBody>
                    <a:bodyPr/>
                    <a:lstStyle/>
                    <a:p>
                      <a:pPr algn="ctr"/>
                      <a:r>
                        <a:rPr lang="de-DE" sz="2000" dirty="0"/>
                        <a:t>Alu</a:t>
                      </a:r>
                    </a:p>
                  </a:txBody>
                  <a:tcPr/>
                </a:tc>
                <a:tc>
                  <a:txBody>
                    <a:bodyPr/>
                    <a:lstStyle/>
                    <a:p>
                      <a:pPr algn="ctr"/>
                      <a:r>
                        <a:rPr lang="de-DE" sz="2000" dirty="0"/>
                        <a:t>EFI</a:t>
                      </a:r>
                    </a:p>
                  </a:txBody>
                  <a:tcPr/>
                </a:tc>
                <a:extLst>
                  <a:ext uri="{0D108BD9-81ED-4DB2-BD59-A6C34878D82A}">
                    <a16:rowId xmlns:a16="http://schemas.microsoft.com/office/drawing/2014/main" val="805734520"/>
                  </a:ext>
                </a:extLst>
              </a:tr>
              <a:tr h="370840">
                <a:tc>
                  <a:txBody>
                    <a:bodyPr/>
                    <a:lstStyle/>
                    <a:p>
                      <a:r>
                        <a:rPr lang="de-DE" sz="2000" dirty="0"/>
                        <a:t>Dieselverbrauch pro LKW-Ladung</a:t>
                      </a:r>
                    </a:p>
                  </a:txBody>
                  <a:tcPr/>
                </a:tc>
                <a:tc>
                  <a:txBody>
                    <a:bodyPr/>
                    <a:lstStyle/>
                    <a:p>
                      <a:pPr algn="ctr"/>
                      <a:r>
                        <a:rPr lang="de-DE" sz="2000" dirty="0"/>
                        <a:t>120</a:t>
                      </a:r>
                    </a:p>
                  </a:txBody>
                  <a:tcPr/>
                </a:tc>
                <a:tc>
                  <a:txBody>
                    <a:bodyPr/>
                    <a:lstStyle/>
                    <a:p>
                      <a:pPr algn="ctr"/>
                      <a:r>
                        <a:rPr lang="de-DE" sz="2000" dirty="0"/>
                        <a:t>90</a:t>
                      </a:r>
                    </a:p>
                  </a:txBody>
                  <a:tcPr/>
                </a:tc>
                <a:tc>
                  <a:txBody>
                    <a:bodyPr/>
                    <a:lstStyle/>
                    <a:p>
                      <a:pPr algn="ctr"/>
                      <a:r>
                        <a:rPr lang="de-DE" sz="2000" dirty="0"/>
                        <a:t>95</a:t>
                      </a:r>
                    </a:p>
                  </a:txBody>
                  <a:tcPr/>
                </a:tc>
                <a:extLst>
                  <a:ext uri="{0D108BD9-81ED-4DB2-BD59-A6C34878D82A}">
                    <a16:rowId xmlns:a16="http://schemas.microsoft.com/office/drawing/2014/main" val="480901017"/>
                  </a:ext>
                </a:extLst>
              </a:tr>
              <a:tr h="370840">
                <a:tc>
                  <a:txBody>
                    <a:bodyPr/>
                    <a:lstStyle/>
                    <a:p>
                      <a:r>
                        <a:rPr lang="de-DE" sz="2000" dirty="0"/>
                        <a:t>CO2-Emissionen [kg] pro Liter Diesel [kg/l]</a:t>
                      </a:r>
                    </a:p>
                  </a:txBody>
                  <a:tcPr>
                    <a:noFill/>
                  </a:tcPr>
                </a:tc>
                <a:tc>
                  <a:txBody>
                    <a:bodyPr/>
                    <a:lstStyle/>
                    <a:p>
                      <a:pPr algn="ctr"/>
                      <a:r>
                        <a:rPr lang="de-DE" sz="2000" dirty="0"/>
                        <a:t>2,6</a:t>
                      </a:r>
                    </a:p>
                  </a:txBody>
                  <a:tcPr>
                    <a:noFill/>
                  </a:tcPr>
                </a:tc>
                <a:tc>
                  <a:txBody>
                    <a:bodyPr/>
                    <a:lstStyle/>
                    <a:p>
                      <a:pPr algn="ctr"/>
                      <a:r>
                        <a:rPr lang="de-DE" sz="2000" dirty="0"/>
                        <a:t>2,6</a:t>
                      </a:r>
                    </a:p>
                  </a:txBody>
                  <a:tcPr>
                    <a:noFill/>
                  </a:tcPr>
                </a:tc>
                <a:tc>
                  <a:txBody>
                    <a:bodyPr/>
                    <a:lstStyle/>
                    <a:p>
                      <a:pPr algn="ctr"/>
                      <a:r>
                        <a:rPr lang="de-DE" sz="2000" dirty="0"/>
                        <a:t>2,6</a:t>
                      </a:r>
                    </a:p>
                  </a:txBody>
                  <a:tcPr>
                    <a:noFill/>
                  </a:tcPr>
                </a:tc>
                <a:extLst>
                  <a:ext uri="{0D108BD9-81ED-4DB2-BD59-A6C34878D82A}">
                    <a16:rowId xmlns:a16="http://schemas.microsoft.com/office/drawing/2014/main" val="409800971"/>
                  </a:ext>
                </a:extLst>
              </a:tr>
              <a:tr h="370840">
                <a:tc>
                  <a:txBody>
                    <a:bodyPr/>
                    <a:lstStyle/>
                    <a:p>
                      <a:r>
                        <a:rPr lang="de-DE" sz="2000" dirty="0"/>
                        <a:t>CO2-Emissionen pro LKW-Ladung Bier [kg]</a:t>
                      </a:r>
                    </a:p>
                  </a:txBody>
                  <a:tcPr/>
                </a:tc>
                <a:tc>
                  <a:txBody>
                    <a:bodyPr/>
                    <a:lstStyle/>
                    <a:p>
                      <a:pPr algn="ctr"/>
                      <a:endParaRPr lang="de-DE" sz="2000" dirty="0"/>
                    </a:p>
                  </a:txBody>
                  <a:tcPr/>
                </a:tc>
                <a:tc>
                  <a:txBody>
                    <a:bodyPr/>
                    <a:lstStyle/>
                    <a:p>
                      <a:pPr algn="ctr"/>
                      <a:endParaRPr lang="de-DE" sz="2000" dirty="0"/>
                    </a:p>
                  </a:txBody>
                  <a:tcPr/>
                </a:tc>
                <a:tc>
                  <a:txBody>
                    <a:bodyPr/>
                    <a:lstStyle/>
                    <a:p>
                      <a:pPr algn="ctr"/>
                      <a:endParaRPr lang="de-DE" sz="2000" dirty="0"/>
                    </a:p>
                  </a:txBody>
                  <a:tcPr/>
                </a:tc>
                <a:extLst>
                  <a:ext uri="{0D108BD9-81ED-4DB2-BD59-A6C34878D82A}">
                    <a16:rowId xmlns:a16="http://schemas.microsoft.com/office/drawing/2014/main" val="1476570494"/>
                  </a:ext>
                </a:extLst>
              </a:tr>
              <a:tr h="370840">
                <a:tc>
                  <a:txBody>
                    <a:bodyPr/>
                    <a:lstStyle/>
                    <a:p>
                      <a:r>
                        <a:rPr lang="de-DE" sz="2000" dirty="0"/>
                        <a:t>Liter Bier pro LKW [l]</a:t>
                      </a:r>
                    </a:p>
                  </a:txBody>
                  <a:tcPr/>
                </a:tc>
                <a:tc>
                  <a:txBody>
                    <a:bodyPr/>
                    <a:lstStyle/>
                    <a:p>
                      <a:pPr algn="ctr"/>
                      <a:endParaRPr lang="de-DE" sz="2000" dirty="0"/>
                    </a:p>
                  </a:txBody>
                  <a:tcPr/>
                </a:tc>
                <a:tc>
                  <a:txBody>
                    <a:bodyPr/>
                    <a:lstStyle/>
                    <a:p>
                      <a:pPr algn="ctr"/>
                      <a:endParaRPr lang="de-DE" sz="2000" dirty="0"/>
                    </a:p>
                  </a:txBody>
                  <a:tcPr/>
                </a:tc>
                <a:tc>
                  <a:txBody>
                    <a:bodyPr/>
                    <a:lstStyle/>
                    <a:p>
                      <a:pPr algn="ctr"/>
                      <a:endParaRPr lang="de-DE" sz="2000" dirty="0"/>
                    </a:p>
                  </a:txBody>
                  <a:tcPr/>
                </a:tc>
                <a:extLst>
                  <a:ext uri="{0D108BD9-81ED-4DB2-BD59-A6C34878D82A}">
                    <a16:rowId xmlns:a16="http://schemas.microsoft.com/office/drawing/2014/main" val="923466341"/>
                  </a:ext>
                </a:extLst>
              </a:tr>
              <a:tr h="515565">
                <a:tc>
                  <a:txBody>
                    <a:bodyPr/>
                    <a:lstStyle/>
                    <a:p>
                      <a:pPr lvl="0">
                        <a:buNone/>
                      </a:pPr>
                      <a:r>
                        <a:rPr lang="de-DE" sz="2000" dirty="0"/>
                        <a:t>CO2-Emissionen pro Liter Bier [g/l]</a:t>
                      </a:r>
                    </a:p>
                  </a:txBody>
                  <a:tcPr/>
                </a:tc>
                <a:tc>
                  <a:txBody>
                    <a:bodyPr/>
                    <a:lstStyle/>
                    <a:p>
                      <a:pPr lvl="0" algn="ctr">
                        <a:buNone/>
                      </a:pPr>
                      <a:endParaRPr lang="de-DE" sz="2000" dirty="0"/>
                    </a:p>
                  </a:txBody>
                  <a:tcPr/>
                </a:tc>
                <a:tc>
                  <a:txBody>
                    <a:bodyPr/>
                    <a:lstStyle/>
                    <a:p>
                      <a:pPr lvl="0" algn="ctr">
                        <a:buNone/>
                      </a:pPr>
                      <a:endParaRPr lang="de-DE" sz="2000" dirty="0"/>
                    </a:p>
                  </a:txBody>
                  <a:tcPr/>
                </a:tc>
                <a:tc>
                  <a:txBody>
                    <a:bodyPr/>
                    <a:lstStyle/>
                    <a:p>
                      <a:pPr lvl="0" algn="ctr">
                        <a:buNone/>
                      </a:pPr>
                      <a:endParaRPr lang="de-DE" sz="2000" dirty="0"/>
                    </a:p>
                  </a:txBody>
                  <a:tcPr/>
                </a:tc>
                <a:extLst>
                  <a:ext uri="{0D108BD9-81ED-4DB2-BD59-A6C34878D82A}">
                    <a16:rowId xmlns:a16="http://schemas.microsoft.com/office/drawing/2014/main" val="1983174595"/>
                  </a:ext>
                </a:extLst>
              </a:tr>
            </a:tbl>
          </a:graphicData>
        </a:graphic>
      </p:graphicFrame>
      <p:sp>
        <p:nvSpPr>
          <p:cNvPr id="7" name="Textplatzhalter 3">
            <a:extLst>
              <a:ext uri="{FF2B5EF4-FFF2-40B4-BE49-F238E27FC236}">
                <a16:creationId xmlns:a16="http://schemas.microsoft.com/office/drawing/2014/main" id="{564EEAA0-9E65-8B47-8D07-6EAFC95B1E2B}"/>
              </a:ext>
            </a:extLst>
          </p:cNvPr>
          <p:cNvSpPr txBox="1">
            <a:spLocks/>
          </p:cNvSpPr>
          <p:nvPr/>
        </p:nvSpPr>
        <p:spPr>
          <a:xfrm>
            <a:off x="436729" y="1259219"/>
            <a:ext cx="8829200" cy="9669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pPr>
              <a:spcBef>
                <a:spcPts val="0"/>
              </a:spcBef>
            </a:pPr>
            <a:r>
              <a:rPr lang="de-DE" dirty="0"/>
              <a:t>Wie groß sind die Emissionen für eine Ladung Bier und je Liter?</a:t>
            </a:r>
          </a:p>
          <a:p>
            <a:pPr>
              <a:spcBef>
                <a:spcPts val="0"/>
              </a:spcBef>
            </a:pPr>
            <a:r>
              <a:rPr lang="de-DE" dirty="0"/>
              <a:t>Welche Verpackung hat die geringsten Transport-Emissionen?</a:t>
            </a:r>
          </a:p>
        </p:txBody>
      </p:sp>
    </p:spTree>
    <p:extLst>
      <p:ext uri="{BB962C8B-B14F-4D97-AF65-F5344CB8AC3E}">
        <p14:creationId xmlns:p14="http://schemas.microsoft.com/office/powerpoint/2010/main" val="11503136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EEC297-E023-9126-C802-0C6B288CDDAE}"/>
              </a:ext>
            </a:extLst>
          </p:cNvPr>
          <p:cNvSpPr>
            <a:spLocks noGrp="1"/>
          </p:cNvSpPr>
          <p:nvPr>
            <p:ph type="title"/>
          </p:nvPr>
        </p:nvSpPr>
        <p:spPr/>
        <p:txBody>
          <a:bodyPr/>
          <a:lstStyle/>
          <a:p>
            <a:r>
              <a:rPr lang="de-DE" dirty="0"/>
              <a:t>THG-Emissionen des Transports:</a:t>
            </a:r>
            <a:br>
              <a:rPr lang="de-DE" dirty="0"/>
            </a:br>
            <a:r>
              <a:rPr lang="de-DE" dirty="0">
                <a:solidFill>
                  <a:schemeClr val="accent6">
                    <a:lumMod val="75000"/>
                  </a:schemeClr>
                </a:solidFill>
              </a:rPr>
              <a:t>Biergefäße: Alu-Dosen, Prägeflaschen (P-Glas) und Einheitsflaschen (EFI)</a:t>
            </a:r>
          </a:p>
          <a:p>
            <a:endParaRPr lang="de-DE" dirty="0"/>
          </a:p>
        </p:txBody>
      </p:sp>
      <p:sp>
        <p:nvSpPr>
          <p:cNvPr id="3" name="Untertitel 2">
            <a:extLst>
              <a:ext uri="{FF2B5EF4-FFF2-40B4-BE49-F238E27FC236}">
                <a16:creationId xmlns:a16="http://schemas.microsoft.com/office/drawing/2014/main" id="{EAA47DF1-1BAE-C2F8-A934-8E01A702CA60}"/>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D338D746-3A06-6760-1F91-21D541485EE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102</a:t>
            </a:fld>
            <a:endParaRPr lang="de-DE" dirty="0"/>
          </a:p>
        </p:txBody>
      </p:sp>
      <p:graphicFrame>
        <p:nvGraphicFramePr>
          <p:cNvPr id="6" name="Tabelle 6">
            <a:extLst>
              <a:ext uri="{FF2B5EF4-FFF2-40B4-BE49-F238E27FC236}">
                <a16:creationId xmlns:a16="http://schemas.microsoft.com/office/drawing/2014/main" id="{FBFD2B77-0ADE-F431-B0AF-A50644F71BD3}"/>
              </a:ext>
            </a:extLst>
          </p:cNvPr>
          <p:cNvGraphicFramePr>
            <a:graphicFrameLocks noGrp="1"/>
          </p:cNvGraphicFramePr>
          <p:nvPr>
            <p:extLst>
              <p:ext uri="{D42A27DB-BD31-4B8C-83A1-F6EECF244321}">
                <p14:modId xmlns:p14="http://schemas.microsoft.com/office/powerpoint/2010/main" val="2512325108"/>
              </p:ext>
            </p:extLst>
          </p:nvPr>
        </p:nvGraphicFramePr>
        <p:xfrm>
          <a:off x="149538" y="2186545"/>
          <a:ext cx="8762450" cy="2496765"/>
        </p:xfrm>
        <a:graphic>
          <a:graphicData uri="http://schemas.openxmlformats.org/drawingml/2006/table">
            <a:tbl>
              <a:tblPr firstRow="1" bandRow="1">
                <a:tableStyleId>{10A1B5D5-9B99-4C35-A422-299274C87663}</a:tableStyleId>
              </a:tblPr>
              <a:tblGrid>
                <a:gridCol w="5159441">
                  <a:extLst>
                    <a:ext uri="{9D8B030D-6E8A-4147-A177-3AD203B41FA5}">
                      <a16:colId xmlns:a16="http://schemas.microsoft.com/office/drawing/2014/main" val="4025359493"/>
                    </a:ext>
                  </a:extLst>
                </a:gridCol>
                <a:gridCol w="1269242">
                  <a:extLst>
                    <a:ext uri="{9D8B030D-6E8A-4147-A177-3AD203B41FA5}">
                      <a16:colId xmlns:a16="http://schemas.microsoft.com/office/drawing/2014/main" val="2837736147"/>
                    </a:ext>
                  </a:extLst>
                </a:gridCol>
                <a:gridCol w="1214651">
                  <a:extLst>
                    <a:ext uri="{9D8B030D-6E8A-4147-A177-3AD203B41FA5}">
                      <a16:colId xmlns:a16="http://schemas.microsoft.com/office/drawing/2014/main" val="2641347707"/>
                    </a:ext>
                  </a:extLst>
                </a:gridCol>
                <a:gridCol w="1119116">
                  <a:extLst>
                    <a:ext uri="{9D8B030D-6E8A-4147-A177-3AD203B41FA5}">
                      <a16:colId xmlns:a16="http://schemas.microsoft.com/office/drawing/2014/main" val="602777523"/>
                    </a:ext>
                  </a:extLst>
                </a:gridCol>
              </a:tblGrid>
              <a:tr h="370840">
                <a:tc>
                  <a:txBody>
                    <a:bodyPr/>
                    <a:lstStyle/>
                    <a:p>
                      <a:endParaRPr lang="de-DE" sz="2000" dirty="0"/>
                    </a:p>
                  </a:txBody>
                  <a:tcPr/>
                </a:tc>
                <a:tc>
                  <a:txBody>
                    <a:bodyPr/>
                    <a:lstStyle/>
                    <a:p>
                      <a:pPr algn="ctr"/>
                      <a:r>
                        <a:rPr lang="de-DE" sz="2000" dirty="0"/>
                        <a:t>P-Glas</a:t>
                      </a:r>
                    </a:p>
                  </a:txBody>
                  <a:tcPr/>
                </a:tc>
                <a:tc>
                  <a:txBody>
                    <a:bodyPr/>
                    <a:lstStyle/>
                    <a:p>
                      <a:pPr algn="ctr"/>
                      <a:r>
                        <a:rPr lang="de-DE" sz="2000" dirty="0"/>
                        <a:t>Alu</a:t>
                      </a:r>
                    </a:p>
                  </a:txBody>
                  <a:tcPr/>
                </a:tc>
                <a:tc>
                  <a:txBody>
                    <a:bodyPr/>
                    <a:lstStyle/>
                    <a:p>
                      <a:pPr algn="ctr"/>
                      <a:r>
                        <a:rPr lang="de-DE" sz="2000" dirty="0"/>
                        <a:t>EFI</a:t>
                      </a:r>
                    </a:p>
                  </a:txBody>
                  <a:tcPr/>
                </a:tc>
                <a:extLst>
                  <a:ext uri="{0D108BD9-81ED-4DB2-BD59-A6C34878D82A}">
                    <a16:rowId xmlns:a16="http://schemas.microsoft.com/office/drawing/2014/main" val="805734520"/>
                  </a:ext>
                </a:extLst>
              </a:tr>
              <a:tr h="370840">
                <a:tc>
                  <a:txBody>
                    <a:bodyPr/>
                    <a:lstStyle/>
                    <a:p>
                      <a:r>
                        <a:rPr lang="de-DE" sz="2000" dirty="0"/>
                        <a:t>Dieselverbrauch pro LKW-Ladung</a:t>
                      </a:r>
                    </a:p>
                  </a:txBody>
                  <a:tcPr/>
                </a:tc>
                <a:tc>
                  <a:txBody>
                    <a:bodyPr/>
                    <a:lstStyle/>
                    <a:p>
                      <a:pPr algn="ctr"/>
                      <a:r>
                        <a:rPr lang="de-DE" sz="2000" dirty="0"/>
                        <a:t>120</a:t>
                      </a:r>
                    </a:p>
                  </a:txBody>
                  <a:tcPr/>
                </a:tc>
                <a:tc>
                  <a:txBody>
                    <a:bodyPr/>
                    <a:lstStyle/>
                    <a:p>
                      <a:pPr algn="ctr"/>
                      <a:r>
                        <a:rPr lang="de-DE" sz="2000" dirty="0"/>
                        <a:t>90</a:t>
                      </a:r>
                    </a:p>
                  </a:txBody>
                  <a:tcPr/>
                </a:tc>
                <a:tc>
                  <a:txBody>
                    <a:bodyPr/>
                    <a:lstStyle/>
                    <a:p>
                      <a:pPr algn="ctr"/>
                      <a:r>
                        <a:rPr lang="de-DE" sz="2000" dirty="0"/>
                        <a:t>95</a:t>
                      </a:r>
                    </a:p>
                  </a:txBody>
                  <a:tcPr/>
                </a:tc>
                <a:extLst>
                  <a:ext uri="{0D108BD9-81ED-4DB2-BD59-A6C34878D82A}">
                    <a16:rowId xmlns:a16="http://schemas.microsoft.com/office/drawing/2014/main" val="480901017"/>
                  </a:ext>
                </a:extLst>
              </a:tr>
              <a:tr h="370840">
                <a:tc>
                  <a:txBody>
                    <a:bodyPr/>
                    <a:lstStyle/>
                    <a:p>
                      <a:r>
                        <a:rPr lang="de-DE" sz="2000" dirty="0"/>
                        <a:t>CO2-Emissionen [kg] pro Liter Diesel [kg/l]</a:t>
                      </a:r>
                    </a:p>
                  </a:txBody>
                  <a:tcPr>
                    <a:noFill/>
                  </a:tcPr>
                </a:tc>
                <a:tc>
                  <a:txBody>
                    <a:bodyPr/>
                    <a:lstStyle/>
                    <a:p>
                      <a:pPr algn="ctr"/>
                      <a:r>
                        <a:rPr lang="de-DE" sz="2000" dirty="0"/>
                        <a:t>2,6</a:t>
                      </a:r>
                    </a:p>
                  </a:txBody>
                  <a:tcPr>
                    <a:noFill/>
                  </a:tcPr>
                </a:tc>
                <a:tc>
                  <a:txBody>
                    <a:bodyPr/>
                    <a:lstStyle/>
                    <a:p>
                      <a:pPr algn="ctr"/>
                      <a:r>
                        <a:rPr lang="de-DE" sz="2000" dirty="0"/>
                        <a:t>2,6</a:t>
                      </a:r>
                    </a:p>
                  </a:txBody>
                  <a:tcPr>
                    <a:noFill/>
                  </a:tcPr>
                </a:tc>
                <a:tc>
                  <a:txBody>
                    <a:bodyPr/>
                    <a:lstStyle/>
                    <a:p>
                      <a:pPr algn="ctr"/>
                      <a:r>
                        <a:rPr lang="de-DE" sz="2000" dirty="0"/>
                        <a:t>2,6</a:t>
                      </a:r>
                    </a:p>
                  </a:txBody>
                  <a:tcPr>
                    <a:noFill/>
                  </a:tcPr>
                </a:tc>
                <a:extLst>
                  <a:ext uri="{0D108BD9-81ED-4DB2-BD59-A6C34878D82A}">
                    <a16:rowId xmlns:a16="http://schemas.microsoft.com/office/drawing/2014/main" val="409800971"/>
                  </a:ext>
                </a:extLst>
              </a:tr>
              <a:tr h="370840">
                <a:tc>
                  <a:txBody>
                    <a:bodyPr/>
                    <a:lstStyle/>
                    <a:p>
                      <a:r>
                        <a:rPr lang="de-DE" sz="2000" dirty="0"/>
                        <a:t>CO2-Emissionen pro LKW-Ladung Bier [kg]</a:t>
                      </a:r>
                    </a:p>
                  </a:txBody>
                  <a:tcPr/>
                </a:tc>
                <a:tc>
                  <a:txBody>
                    <a:bodyPr/>
                    <a:lstStyle/>
                    <a:p>
                      <a:pPr algn="ctr"/>
                      <a:r>
                        <a:rPr lang="de-DE" sz="2000" dirty="0"/>
                        <a:t>312</a:t>
                      </a:r>
                    </a:p>
                  </a:txBody>
                  <a:tcPr/>
                </a:tc>
                <a:tc>
                  <a:txBody>
                    <a:bodyPr/>
                    <a:lstStyle/>
                    <a:p>
                      <a:pPr algn="ctr"/>
                      <a:r>
                        <a:rPr lang="de-DE" sz="2000" dirty="0"/>
                        <a:t>234</a:t>
                      </a:r>
                    </a:p>
                  </a:txBody>
                  <a:tcPr/>
                </a:tc>
                <a:tc>
                  <a:txBody>
                    <a:bodyPr/>
                    <a:lstStyle/>
                    <a:p>
                      <a:pPr algn="ctr"/>
                      <a:r>
                        <a:rPr lang="de-DE" sz="2000" dirty="0"/>
                        <a:t>247</a:t>
                      </a:r>
                    </a:p>
                  </a:txBody>
                  <a:tcPr/>
                </a:tc>
                <a:extLst>
                  <a:ext uri="{0D108BD9-81ED-4DB2-BD59-A6C34878D82A}">
                    <a16:rowId xmlns:a16="http://schemas.microsoft.com/office/drawing/2014/main" val="1476570494"/>
                  </a:ext>
                </a:extLst>
              </a:tr>
              <a:tr h="370840">
                <a:tc>
                  <a:txBody>
                    <a:bodyPr/>
                    <a:lstStyle/>
                    <a:p>
                      <a:r>
                        <a:rPr lang="de-DE" sz="2000" dirty="0"/>
                        <a:t>Liter Bier pro LKW [l]</a:t>
                      </a:r>
                    </a:p>
                  </a:txBody>
                  <a:tcPr/>
                </a:tc>
                <a:tc>
                  <a:txBody>
                    <a:bodyPr/>
                    <a:lstStyle/>
                    <a:p>
                      <a:pPr algn="ctr"/>
                      <a:r>
                        <a:rPr lang="de-DE" sz="2000" dirty="0"/>
                        <a:t>12.000</a:t>
                      </a:r>
                    </a:p>
                  </a:txBody>
                  <a:tcPr/>
                </a:tc>
                <a:tc>
                  <a:txBody>
                    <a:bodyPr/>
                    <a:lstStyle/>
                    <a:p>
                      <a:pPr algn="ctr"/>
                      <a:r>
                        <a:rPr lang="de-DE" sz="2000" dirty="0"/>
                        <a:t>25.200</a:t>
                      </a:r>
                    </a:p>
                  </a:txBody>
                  <a:tcPr/>
                </a:tc>
                <a:tc>
                  <a:txBody>
                    <a:bodyPr/>
                    <a:lstStyle/>
                    <a:p>
                      <a:pPr algn="ctr"/>
                      <a:r>
                        <a:rPr lang="de-DE" sz="2000" dirty="0"/>
                        <a:t>12.000</a:t>
                      </a:r>
                    </a:p>
                  </a:txBody>
                  <a:tcPr/>
                </a:tc>
                <a:extLst>
                  <a:ext uri="{0D108BD9-81ED-4DB2-BD59-A6C34878D82A}">
                    <a16:rowId xmlns:a16="http://schemas.microsoft.com/office/drawing/2014/main" val="923466341"/>
                  </a:ext>
                </a:extLst>
              </a:tr>
              <a:tr h="515565">
                <a:tc>
                  <a:txBody>
                    <a:bodyPr/>
                    <a:lstStyle/>
                    <a:p>
                      <a:pPr lvl="0">
                        <a:buNone/>
                      </a:pPr>
                      <a:r>
                        <a:rPr lang="de-DE" sz="2000" dirty="0"/>
                        <a:t>CO2-Emissionen pro Liter Bier [g/l]</a:t>
                      </a:r>
                    </a:p>
                  </a:txBody>
                  <a:tcPr/>
                </a:tc>
                <a:tc>
                  <a:txBody>
                    <a:bodyPr/>
                    <a:lstStyle/>
                    <a:p>
                      <a:pPr lvl="0" algn="ctr">
                        <a:buNone/>
                      </a:pPr>
                      <a:r>
                        <a:rPr lang="de-DE" sz="2000" dirty="0"/>
                        <a:t>26</a:t>
                      </a:r>
                    </a:p>
                  </a:txBody>
                  <a:tcPr/>
                </a:tc>
                <a:tc>
                  <a:txBody>
                    <a:bodyPr/>
                    <a:lstStyle/>
                    <a:p>
                      <a:pPr lvl="0" algn="ctr">
                        <a:buNone/>
                      </a:pPr>
                      <a:r>
                        <a:rPr lang="de-DE" sz="2000" dirty="0"/>
                        <a:t>9</a:t>
                      </a:r>
                    </a:p>
                  </a:txBody>
                  <a:tcPr/>
                </a:tc>
                <a:tc>
                  <a:txBody>
                    <a:bodyPr/>
                    <a:lstStyle/>
                    <a:p>
                      <a:pPr lvl="0" algn="ctr">
                        <a:buNone/>
                      </a:pPr>
                      <a:r>
                        <a:rPr lang="de-DE" sz="2000" dirty="0"/>
                        <a:t>20</a:t>
                      </a:r>
                    </a:p>
                  </a:txBody>
                  <a:tcPr/>
                </a:tc>
                <a:extLst>
                  <a:ext uri="{0D108BD9-81ED-4DB2-BD59-A6C34878D82A}">
                    <a16:rowId xmlns:a16="http://schemas.microsoft.com/office/drawing/2014/main" val="1983174595"/>
                  </a:ext>
                </a:extLst>
              </a:tr>
            </a:tbl>
          </a:graphicData>
        </a:graphic>
      </p:graphicFrame>
      <p:sp>
        <p:nvSpPr>
          <p:cNvPr id="7" name="Textplatzhalter 3">
            <a:extLst>
              <a:ext uri="{FF2B5EF4-FFF2-40B4-BE49-F238E27FC236}">
                <a16:creationId xmlns:a16="http://schemas.microsoft.com/office/drawing/2014/main" id="{564EEAA0-9E65-8B47-8D07-6EAFC95B1E2B}"/>
              </a:ext>
            </a:extLst>
          </p:cNvPr>
          <p:cNvSpPr txBox="1">
            <a:spLocks/>
          </p:cNvSpPr>
          <p:nvPr/>
        </p:nvSpPr>
        <p:spPr>
          <a:xfrm>
            <a:off x="149538" y="1259219"/>
            <a:ext cx="8868887" cy="9669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pPr>
              <a:spcBef>
                <a:spcPts val="0"/>
              </a:spcBef>
            </a:pPr>
            <a:r>
              <a:rPr lang="de-DE" dirty="0"/>
              <a:t>Wie groß sind die Emissionen für eine Ladung Bier und je Liter?</a:t>
            </a:r>
          </a:p>
          <a:p>
            <a:pPr>
              <a:spcBef>
                <a:spcPts val="0"/>
              </a:spcBef>
            </a:pPr>
            <a:r>
              <a:rPr lang="de-DE" dirty="0"/>
              <a:t>Welche Verpackung hat die geringsten Transport-Emissionen?</a:t>
            </a:r>
          </a:p>
        </p:txBody>
      </p:sp>
      <p:sp>
        <p:nvSpPr>
          <p:cNvPr id="8" name="Textplatzhalter 3">
            <a:extLst>
              <a:ext uri="{FF2B5EF4-FFF2-40B4-BE49-F238E27FC236}">
                <a16:creationId xmlns:a16="http://schemas.microsoft.com/office/drawing/2014/main" id="{E1F7C041-EF87-EF43-A759-E08EACCAF6AF}"/>
              </a:ext>
            </a:extLst>
          </p:cNvPr>
          <p:cNvSpPr txBox="1">
            <a:spLocks/>
          </p:cNvSpPr>
          <p:nvPr/>
        </p:nvSpPr>
        <p:spPr>
          <a:xfrm>
            <a:off x="149538" y="4710606"/>
            <a:ext cx="8868887" cy="14445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pPr>
              <a:spcBef>
                <a:spcPts val="0"/>
              </a:spcBef>
            </a:pPr>
            <a:r>
              <a:rPr lang="de-DE" dirty="0"/>
              <a:t>Die Transportemissionen der Alu-Dose sind deutlich geringer</a:t>
            </a:r>
          </a:p>
          <a:p>
            <a:pPr>
              <a:spcBef>
                <a:spcPts val="0"/>
              </a:spcBef>
            </a:pPr>
            <a:r>
              <a:rPr lang="de-DE" dirty="0"/>
              <a:t>Wieviel geringer sie sind, hängt von den Annahmen ab</a:t>
            </a:r>
          </a:p>
          <a:p>
            <a:pPr>
              <a:spcBef>
                <a:spcPts val="0"/>
              </a:spcBef>
            </a:pPr>
            <a:r>
              <a:rPr lang="de-DE" dirty="0"/>
              <a:t>Fazit: Nur eine vollständige Ökobilanz kann zeigen, welche Verpackung die umweltfreundlichste ist.</a:t>
            </a:r>
          </a:p>
        </p:txBody>
      </p:sp>
    </p:spTree>
    <p:extLst>
      <p:ext uri="{BB962C8B-B14F-4D97-AF65-F5344CB8AC3E}">
        <p14:creationId xmlns:p14="http://schemas.microsoft.com/office/powerpoint/2010/main" val="11816728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768C63-544B-4E70-671B-5D6E50088812}"/>
              </a:ext>
            </a:extLst>
          </p:cNvPr>
          <p:cNvSpPr>
            <a:spLocks noGrp="1"/>
          </p:cNvSpPr>
          <p:nvPr>
            <p:ph type="ctrTitle"/>
          </p:nvPr>
        </p:nvSpPr>
        <p:spPr/>
        <p:txBody>
          <a:bodyPr/>
          <a:lstStyle/>
          <a:p>
            <a:r>
              <a:rPr lang="de-DE" dirty="0"/>
              <a:t>Eco-Design, Produkte und Nachhaltigkeit</a:t>
            </a:r>
          </a:p>
        </p:txBody>
      </p:sp>
      <p:sp>
        <p:nvSpPr>
          <p:cNvPr id="3" name="Untertitel 2">
            <a:extLst>
              <a:ext uri="{FF2B5EF4-FFF2-40B4-BE49-F238E27FC236}">
                <a16:creationId xmlns:a16="http://schemas.microsoft.com/office/drawing/2014/main" id="{0B297077-19D9-208E-57AF-EDDB691C893D}"/>
              </a:ext>
            </a:extLst>
          </p:cNvPr>
          <p:cNvSpPr>
            <a:spLocks noGrp="1"/>
          </p:cNvSpPr>
          <p:nvPr>
            <p:ph type="subTitle" idx="1"/>
          </p:nvPr>
        </p:nvSpPr>
        <p:spPr/>
        <p:txBody>
          <a:bodyPr/>
          <a:lstStyle/>
          <a:p>
            <a:endParaRPr lang="de-DE" dirty="0">
              <a:solidFill>
                <a:srgbClr val="FF0000"/>
              </a:solidFill>
            </a:endParaRPr>
          </a:p>
        </p:txBody>
      </p:sp>
      <p:sp>
        <p:nvSpPr>
          <p:cNvPr id="4" name="Foliennummernplatzhalter 3">
            <a:extLst>
              <a:ext uri="{FF2B5EF4-FFF2-40B4-BE49-F238E27FC236}">
                <a16:creationId xmlns:a16="http://schemas.microsoft.com/office/drawing/2014/main" id="{A6A47CE8-DCA6-51F6-FE57-D3FD499CA44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a:t>103</a:t>
            </a:fld>
            <a:endParaRPr lang="de-DE" dirty="0"/>
          </a:p>
        </p:txBody>
      </p:sp>
    </p:spTree>
    <p:extLst>
      <p:ext uri="{BB962C8B-B14F-4D97-AF65-F5344CB8AC3E}">
        <p14:creationId xmlns:p14="http://schemas.microsoft.com/office/powerpoint/2010/main" val="522738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g126228dd463_0_1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Nachhaltigkeitsbewertungen von Aluminium</a:t>
            </a:r>
            <a:br>
              <a:rPr lang="de-DE" dirty="0"/>
            </a:br>
            <a:r>
              <a:rPr lang="de-DE" dirty="0">
                <a:solidFill>
                  <a:schemeClr val="accent6">
                    <a:lumMod val="50000"/>
                  </a:schemeClr>
                </a:solidFill>
              </a:rPr>
              <a:t>Inhaltsverzeichnis</a:t>
            </a:r>
            <a:endParaRPr dirty="0">
              <a:solidFill>
                <a:schemeClr val="accent6">
                  <a:lumMod val="50000"/>
                </a:schemeClr>
              </a:solidFill>
            </a:endParaRPr>
          </a:p>
        </p:txBody>
      </p:sp>
      <p:sp>
        <p:nvSpPr>
          <p:cNvPr id="2" name="Untertitel 1">
            <a:extLst>
              <a:ext uri="{FF2B5EF4-FFF2-40B4-BE49-F238E27FC236}">
                <a16:creationId xmlns:a16="http://schemas.microsoft.com/office/drawing/2014/main" id="{B846649C-63B6-4CE5-8700-296F93D22649}"/>
              </a:ext>
            </a:extLst>
          </p:cNvPr>
          <p:cNvSpPr>
            <a:spLocks noGrp="1"/>
          </p:cNvSpPr>
          <p:nvPr>
            <p:ph type="subTitle" idx="1"/>
          </p:nvPr>
        </p:nvSpPr>
        <p:spPr/>
        <p:txBody>
          <a:bodyPr/>
          <a:lstStyle/>
          <a:p>
            <a:endParaRPr lang="de-DE" dirty="0"/>
          </a:p>
        </p:txBody>
      </p:sp>
      <p:sp>
        <p:nvSpPr>
          <p:cNvPr id="687" name="Google Shape;687;g126228dd463_0_16"/>
          <p:cNvSpPr txBox="1">
            <a:spLocks noGrp="1"/>
          </p:cNvSpPr>
          <p:nvPr>
            <p:ph type="sldNum" idx="12"/>
          </p:nvPr>
        </p:nvSpPr>
        <p:spPr>
          <a:xfrm>
            <a:off x="8485025" y="6498990"/>
            <a:ext cx="533400" cy="365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898989"/>
              </a:buClr>
              <a:buSzPts val="300"/>
              <a:buFont typeface="PT Sans"/>
              <a:buNone/>
            </a:pPr>
            <a:fld id="{00000000-1234-1234-1234-123412341234}" type="slidenum">
              <a:rPr lang="de-DE"/>
              <a:t>104</a:t>
            </a:fld>
            <a:endParaRPr dirty="0"/>
          </a:p>
        </p:txBody>
      </p:sp>
      <p:graphicFrame>
        <p:nvGraphicFramePr>
          <p:cNvPr id="54" name="Diagramm 53">
            <a:extLst>
              <a:ext uri="{FF2B5EF4-FFF2-40B4-BE49-F238E27FC236}">
                <a16:creationId xmlns:a16="http://schemas.microsoft.com/office/drawing/2014/main" id="{C881711A-DB65-5143-A6D5-82A1A2C65293}"/>
              </a:ext>
            </a:extLst>
          </p:cNvPr>
          <p:cNvGraphicFramePr/>
          <p:nvPr>
            <p:extLst>
              <p:ext uri="{D42A27DB-BD31-4B8C-83A1-F6EECF244321}">
                <p14:modId xmlns:p14="http://schemas.microsoft.com/office/powerpoint/2010/main" val="3393079934"/>
              </p:ext>
            </p:extLst>
          </p:nvPr>
        </p:nvGraphicFramePr>
        <p:xfrm>
          <a:off x="106375" y="1310640"/>
          <a:ext cx="8656625" cy="4922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79265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DF81CB6-5770-C14A-B9BE-11EADD0D9766}"/>
              </a:ext>
            </a:extLst>
          </p:cNvPr>
          <p:cNvSpPr>
            <a:spLocks noGrp="1"/>
          </p:cNvSpPr>
          <p:nvPr>
            <p:ph type="title"/>
          </p:nvPr>
        </p:nvSpPr>
        <p:spPr/>
        <p:txBody>
          <a:bodyPr/>
          <a:lstStyle/>
          <a:p>
            <a:r>
              <a:rPr lang="de-DE" dirty="0"/>
              <a:t>Produkte, Eco-Design und Nachhaltigkeit:</a:t>
            </a:r>
            <a:br>
              <a:rPr lang="de-DE" dirty="0"/>
            </a:br>
            <a:r>
              <a:rPr lang="de-DE" dirty="0">
                <a:solidFill>
                  <a:schemeClr val="accent6">
                    <a:lumMod val="50000"/>
                  </a:schemeClr>
                </a:solidFill>
              </a:rPr>
              <a:t>Perspektiven von Kunden und Unternehmen</a:t>
            </a:r>
          </a:p>
        </p:txBody>
      </p:sp>
      <p:sp>
        <p:nvSpPr>
          <p:cNvPr id="7" name="Untertitel 6">
            <a:extLst>
              <a:ext uri="{FF2B5EF4-FFF2-40B4-BE49-F238E27FC236}">
                <a16:creationId xmlns:a16="http://schemas.microsoft.com/office/drawing/2014/main" id="{D023B7CD-89CD-AF42-B6F1-969BA30E445E}"/>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E3DEE894-4AE3-F441-AA72-F0C66BA9E15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105</a:t>
            </a:fld>
            <a:endParaRPr lang="de-DE" dirty="0"/>
          </a:p>
        </p:txBody>
      </p:sp>
      <p:graphicFrame>
        <p:nvGraphicFramePr>
          <p:cNvPr id="8" name="Diagramm 7">
            <a:extLst>
              <a:ext uri="{FF2B5EF4-FFF2-40B4-BE49-F238E27FC236}">
                <a16:creationId xmlns:a16="http://schemas.microsoft.com/office/drawing/2014/main" id="{05C7F985-8DAB-D84A-A9D9-7F5F00D6045E}"/>
              </a:ext>
            </a:extLst>
          </p:cNvPr>
          <p:cNvGraphicFramePr/>
          <p:nvPr>
            <p:extLst>
              <p:ext uri="{D42A27DB-BD31-4B8C-83A1-F6EECF244321}">
                <p14:modId xmlns:p14="http://schemas.microsoft.com/office/powerpoint/2010/main" val="3533218205"/>
              </p:ext>
            </p:extLst>
          </p:nvPr>
        </p:nvGraphicFramePr>
        <p:xfrm>
          <a:off x="-748139" y="142470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m 9">
            <a:extLst>
              <a:ext uri="{FF2B5EF4-FFF2-40B4-BE49-F238E27FC236}">
                <a16:creationId xmlns:a16="http://schemas.microsoft.com/office/drawing/2014/main" id="{83A21667-CB9E-AD4E-88A8-E4976405748B}"/>
              </a:ext>
            </a:extLst>
          </p:cNvPr>
          <p:cNvGraphicFramePr/>
          <p:nvPr>
            <p:extLst>
              <p:ext uri="{D42A27DB-BD31-4B8C-83A1-F6EECF244321}">
                <p14:modId xmlns:p14="http://schemas.microsoft.com/office/powerpoint/2010/main" val="122224566"/>
              </p:ext>
            </p:extLst>
          </p:nvPr>
        </p:nvGraphicFramePr>
        <p:xfrm>
          <a:off x="4417369" y="1548673"/>
          <a:ext cx="4488873"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Abgerundetes Rechteck 10">
            <a:extLst>
              <a:ext uri="{FF2B5EF4-FFF2-40B4-BE49-F238E27FC236}">
                <a16:creationId xmlns:a16="http://schemas.microsoft.com/office/drawing/2014/main" id="{C28DF412-D675-DE4F-AEC6-A5E0D81523AF}"/>
              </a:ext>
            </a:extLst>
          </p:cNvPr>
          <p:cNvSpPr/>
          <p:nvPr/>
        </p:nvSpPr>
        <p:spPr>
          <a:xfrm>
            <a:off x="106375" y="1300014"/>
            <a:ext cx="8621989" cy="4588164"/>
          </a:xfrm>
          <a:prstGeom prst="round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de-DE" sz="3200" dirty="0">
                <a:solidFill>
                  <a:schemeClr val="accent6">
                    <a:lumMod val="50000"/>
                  </a:schemeClr>
                </a:solidFill>
              </a:rPr>
              <a:t>Produktdesign</a:t>
            </a:r>
          </a:p>
        </p:txBody>
      </p:sp>
    </p:spTree>
    <p:extLst>
      <p:ext uri="{BB962C8B-B14F-4D97-AF65-F5344CB8AC3E}">
        <p14:creationId xmlns:p14="http://schemas.microsoft.com/office/powerpoint/2010/main" val="4788670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DF81CB6-5770-C14A-B9BE-11EADD0D9766}"/>
              </a:ext>
            </a:extLst>
          </p:cNvPr>
          <p:cNvSpPr>
            <a:spLocks noGrp="1"/>
          </p:cNvSpPr>
          <p:nvPr>
            <p:ph type="title"/>
          </p:nvPr>
        </p:nvSpPr>
        <p:spPr/>
        <p:txBody>
          <a:bodyPr/>
          <a:lstStyle/>
          <a:p>
            <a:r>
              <a:rPr lang="de-DE" dirty="0"/>
              <a:t>Produkte, Eco-Design und Nachhaltigkeit:</a:t>
            </a:r>
            <a:br>
              <a:rPr lang="de-DE" dirty="0"/>
            </a:br>
            <a:r>
              <a:rPr lang="de-DE" dirty="0">
                <a:solidFill>
                  <a:schemeClr val="accent6">
                    <a:lumMod val="50000"/>
                  </a:schemeClr>
                </a:solidFill>
              </a:rPr>
              <a:t>Perspektiven von Kunden und Unternehmen</a:t>
            </a:r>
          </a:p>
        </p:txBody>
      </p:sp>
      <p:sp>
        <p:nvSpPr>
          <p:cNvPr id="7" name="Untertitel 6">
            <a:extLst>
              <a:ext uri="{FF2B5EF4-FFF2-40B4-BE49-F238E27FC236}">
                <a16:creationId xmlns:a16="http://schemas.microsoft.com/office/drawing/2014/main" id="{D023B7CD-89CD-AF42-B6F1-969BA30E445E}"/>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E3DEE894-4AE3-F441-AA72-F0C66BA9E15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106</a:t>
            </a:fld>
            <a:endParaRPr lang="de-DE" dirty="0"/>
          </a:p>
        </p:txBody>
      </p:sp>
      <p:graphicFrame>
        <p:nvGraphicFramePr>
          <p:cNvPr id="8" name="Diagramm 7">
            <a:extLst>
              <a:ext uri="{FF2B5EF4-FFF2-40B4-BE49-F238E27FC236}">
                <a16:creationId xmlns:a16="http://schemas.microsoft.com/office/drawing/2014/main" id="{05C7F985-8DAB-D84A-A9D9-7F5F00D6045E}"/>
              </a:ext>
            </a:extLst>
          </p:cNvPr>
          <p:cNvGraphicFramePr/>
          <p:nvPr>
            <p:extLst>
              <p:ext uri="{D42A27DB-BD31-4B8C-83A1-F6EECF244321}">
                <p14:modId xmlns:p14="http://schemas.microsoft.com/office/powerpoint/2010/main" val="1739423063"/>
              </p:ext>
            </p:extLst>
          </p:nvPr>
        </p:nvGraphicFramePr>
        <p:xfrm>
          <a:off x="-748139" y="142470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m 9">
            <a:extLst>
              <a:ext uri="{FF2B5EF4-FFF2-40B4-BE49-F238E27FC236}">
                <a16:creationId xmlns:a16="http://schemas.microsoft.com/office/drawing/2014/main" id="{83A21667-CB9E-AD4E-88A8-E4976405748B}"/>
              </a:ext>
            </a:extLst>
          </p:cNvPr>
          <p:cNvGraphicFramePr/>
          <p:nvPr/>
        </p:nvGraphicFramePr>
        <p:xfrm>
          <a:off x="4417369" y="1548673"/>
          <a:ext cx="4488873"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Abgerundetes Rechteck 10">
            <a:extLst>
              <a:ext uri="{FF2B5EF4-FFF2-40B4-BE49-F238E27FC236}">
                <a16:creationId xmlns:a16="http://schemas.microsoft.com/office/drawing/2014/main" id="{C28DF412-D675-DE4F-AEC6-A5E0D81523AF}"/>
              </a:ext>
            </a:extLst>
          </p:cNvPr>
          <p:cNvSpPr/>
          <p:nvPr/>
        </p:nvSpPr>
        <p:spPr>
          <a:xfrm>
            <a:off x="106375" y="1300014"/>
            <a:ext cx="8621989" cy="4588164"/>
          </a:xfrm>
          <a:prstGeom prst="round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de-DE" sz="3200" dirty="0">
                <a:solidFill>
                  <a:schemeClr val="accent6">
                    <a:lumMod val="50000"/>
                  </a:schemeClr>
                </a:solidFill>
              </a:rPr>
              <a:t>Produktdesign</a:t>
            </a:r>
          </a:p>
        </p:txBody>
      </p:sp>
      <p:sp>
        <p:nvSpPr>
          <p:cNvPr id="2" name="Abgerundetes Rechteck 1">
            <a:extLst>
              <a:ext uri="{FF2B5EF4-FFF2-40B4-BE49-F238E27FC236}">
                <a16:creationId xmlns:a16="http://schemas.microsoft.com/office/drawing/2014/main" id="{7B11077C-F400-054C-84E0-0706C85944F0}"/>
              </a:ext>
            </a:extLst>
          </p:cNvPr>
          <p:cNvSpPr/>
          <p:nvPr/>
        </p:nvSpPr>
        <p:spPr>
          <a:xfrm>
            <a:off x="1939636" y="2118587"/>
            <a:ext cx="5264728" cy="2951018"/>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3200" dirty="0"/>
              <a:t>Eco-Design</a:t>
            </a:r>
          </a:p>
        </p:txBody>
      </p:sp>
      <p:sp>
        <p:nvSpPr>
          <p:cNvPr id="3" name="Textfeld 2">
            <a:extLst>
              <a:ext uri="{FF2B5EF4-FFF2-40B4-BE49-F238E27FC236}">
                <a16:creationId xmlns:a16="http://schemas.microsoft.com/office/drawing/2014/main" id="{21A0840C-05D5-2243-B4B0-2129F7985290}"/>
              </a:ext>
            </a:extLst>
          </p:cNvPr>
          <p:cNvSpPr txBox="1"/>
          <p:nvPr/>
        </p:nvSpPr>
        <p:spPr>
          <a:xfrm>
            <a:off x="2753363" y="2913737"/>
            <a:ext cx="3908442" cy="1938992"/>
          </a:xfrm>
          <a:prstGeom prst="rect">
            <a:avLst/>
          </a:prstGeom>
          <a:noFill/>
        </p:spPr>
        <p:txBody>
          <a:bodyPr wrap="none" rtlCol="0">
            <a:spAutoFit/>
          </a:bodyPr>
          <a:lstStyle/>
          <a:p>
            <a:pPr marL="285750" indent="-285750">
              <a:buFont typeface="Arial" panose="020B0604020202020204" pitchFamily="34" charset="0"/>
              <a:buChar char="•"/>
            </a:pPr>
            <a:r>
              <a:rPr lang="de-DE" sz="2000" dirty="0">
                <a:solidFill>
                  <a:schemeClr val="bg1"/>
                </a:solidFill>
              </a:rPr>
              <a:t>Umweltmanagement</a:t>
            </a:r>
          </a:p>
          <a:p>
            <a:pPr marL="285750" indent="-285750">
              <a:buFont typeface="Arial" panose="020B0604020202020204" pitchFamily="34" charset="0"/>
              <a:buChar char="•"/>
            </a:pPr>
            <a:r>
              <a:rPr lang="de-DE" sz="2000" dirty="0">
                <a:solidFill>
                  <a:schemeClr val="bg1"/>
                </a:solidFill>
              </a:rPr>
              <a:t>Umweltverträglichkeitsprüfung</a:t>
            </a:r>
          </a:p>
          <a:p>
            <a:pPr marL="285750" indent="-285750">
              <a:buFont typeface="Arial" panose="020B0604020202020204" pitchFamily="34" charset="0"/>
              <a:buChar char="•"/>
            </a:pPr>
            <a:r>
              <a:rPr lang="de-DE" sz="2000" dirty="0">
                <a:solidFill>
                  <a:schemeClr val="bg1"/>
                </a:solidFill>
              </a:rPr>
              <a:t>Kumulierter Energieaufwand</a:t>
            </a:r>
          </a:p>
          <a:p>
            <a:pPr marL="285750" indent="-285750">
              <a:buFont typeface="Arial" panose="020B0604020202020204" pitchFamily="34" charset="0"/>
              <a:buChar char="•"/>
            </a:pPr>
            <a:r>
              <a:rPr lang="de-DE" sz="2000" dirty="0">
                <a:solidFill>
                  <a:schemeClr val="bg1"/>
                </a:solidFill>
              </a:rPr>
              <a:t>Life Cycle Assessment</a:t>
            </a:r>
          </a:p>
          <a:p>
            <a:pPr marL="285750" indent="-285750">
              <a:buFont typeface="Arial" panose="020B0604020202020204" pitchFamily="34" charset="0"/>
              <a:buChar char="•"/>
            </a:pPr>
            <a:r>
              <a:rPr lang="de-DE" sz="2000" dirty="0">
                <a:solidFill>
                  <a:schemeClr val="bg1"/>
                </a:solidFill>
              </a:rPr>
              <a:t>Produktfolgenabschätzung</a:t>
            </a:r>
          </a:p>
          <a:p>
            <a:pPr marL="285750" indent="-285750">
              <a:buFont typeface="Arial" panose="020B0604020202020204" pitchFamily="34" charset="0"/>
              <a:buChar char="•"/>
            </a:pPr>
            <a:r>
              <a:rPr lang="en-US" sz="2000" dirty="0">
                <a:solidFill>
                  <a:schemeClr val="bg1"/>
                </a:solidFill>
              </a:rPr>
              <a:t>Nachhaltigkeitsbewertung</a:t>
            </a:r>
            <a:endParaRPr lang="de-DE" sz="2000" dirty="0">
              <a:solidFill>
                <a:schemeClr val="bg1"/>
              </a:solidFill>
            </a:endParaRPr>
          </a:p>
        </p:txBody>
      </p:sp>
    </p:spTree>
    <p:extLst>
      <p:ext uri="{BB962C8B-B14F-4D97-AF65-F5344CB8AC3E}">
        <p14:creationId xmlns:p14="http://schemas.microsoft.com/office/powerpoint/2010/main" val="4750652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DF81CB6-5770-C14A-B9BE-11EADD0D9766}"/>
              </a:ext>
            </a:extLst>
          </p:cNvPr>
          <p:cNvSpPr>
            <a:spLocks noGrp="1"/>
          </p:cNvSpPr>
          <p:nvPr>
            <p:ph type="title"/>
          </p:nvPr>
        </p:nvSpPr>
        <p:spPr/>
        <p:txBody>
          <a:bodyPr/>
          <a:lstStyle/>
          <a:p>
            <a:r>
              <a:rPr lang="de-DE" dirty="0"/>
              <a:t>Produkte, Eco-Design und Nachhaltigkeit:</a:t>
            </a:r>
            <a:br>
              <a:rPr lang="de-DE" dirty="0"/>
            </a:br>
            <a:r>
              <a:rPr lang="de-DE" dirty="0">
                <a:solidFill>
                  <a:schemeClr val="accent6">
                    <a:lumMod val="50000"/>
                  </a:schemeClr>
                </a:solidFill>
              </a:rPr>
              <a:t>Perspektiven von Kunden und Unternehmen</a:t>
            </a:r>
          </a:p>
        </p:txBody>
      </p:sp>
      <p:sp>
        <p:nvSpPr>
          <p:cNvPr id="7" name="Untertitel 6">
            <a:extLst>
              <a:ext uri="{FF2B5EF4-FFF2-40B4-BE49-F238E27FC236}">
                <a16:creationId xmlns:a16="http://schemas.microsoft.com/office/drawing/2014/main" id="{D023B7CD-89CD-AF42-B6F1-969BA30E445E}"/>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E3DEE894-4AE3-F441-AA72-F0C66BA9E15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107</a:t>
            </a:fld>
            <a:endParaRPr lang="de-DE" dirty="0"/>
          </a:p>
        </p:txBody>
      </p:sp>
      <p:graphicFrame>
        <p:nvGraphicFramePr>
          <p:cNvPr id="8" name="Diagramm 7">
            <a:extLst>
              <a:ext uri="{FF2B5EF4-FFF2-40B4-BE49-F238E27FC236}">
                <a16:creationId xmlns:a16="http://schemas.microsoft.com/office/drawing/2014/main" id="{05C7F985-8DAB-D84A-A9D9-7F5F00D6045E}"/>
              </a:ext>
            </a:extLst>
          </p:cNvPr>
          <p:cNvGraphicFramePr/>
          <p:nvPr>
            <p:extLst>
              <p:ext uri="{D42A27DB-BD31-4B8C-83A1-F6EECF244321}">
                <p14:modId xmlns:p14="http://schemas.microsoft.com/office/powerpoint/2010/main" val="4072348738"/>
              </p:ext>
            </p:extLst>
          </p:nvPr>
        </p:nvGraphicFramePr>
        <p:xfrm>
          <a:off x="-748139" y="142470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m 9">
            <a:extLst>
              <a:ext uri="{FF2B5EF4-FFF2-40B4-BE49-F238E27FC236}">
                <a16:creationId xmlns:a16="http://schemas.microsoft.com/office/drawing/2014/main" id="{83A21667-CB9E-AD4E-88A8-E4976405748B}"/>
              </a:ext>
            </a:extLst>
          </p:cNvPr>
          <p:cNvGraphicFramePr/>
          <p:nvPr/>
        </p:nvGraphicFramePr>
        <p:xfrm>
          <a:off x="4417369" y="1548673"/>
          <a:ext cx="4488873"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Abgerundetes Rechteck 10">
            <a:extLst>
              <a:ext uri="{FF2B5EF4-FFF2-40B4-BE49-F238E27FC236}">
                <a16:creationId xmlns:a16="http://schemas.microsoft.com/office/drawing/2014/main" id="{C28DF412-D675-DE4F-AEC6-A5E0D81523AF}"/>
              </a:ext>
            </a:extLst>
          </p:cNvPr>
          <p:cNvSpPr/>
          <p:nvPr/>
        </p:nvSpPr>
        <p:spPr>
          <a:xfrm>
            <a:off x="106375" y="1300014"/>
            <a:ext cx="8621989" cy="4588164"/>
          </a:xfrm>
          <a:prstGeom prst="round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de-DE" sz="3200" dirty="0">
                <a:solidFill>
                  <a:schemeClr val="accent6">
                    <a:lumMod val="50000"/>
                  </a:schemeClr>
                </a:solidFill>
              </a:rPr>
              <a:t>Produktdesign</a:t>
            </a:r>
          </a:p>
        </p:txBody>
      </p:sp>
      <p:sp>
        <p:nvSpPr>
          <p:cNvPr id="2" name="Abgerundetes Rechteck 1">
            <a:extLst>
              <a:ext uri="{FF2B5EF4-FFF2-40B4-BE49-F238E27FC236}">
                <a16:creationId xmlns:a16="http://schemas.microsoft.com/office/drawing/2014/main" id="{7B11077C-F400-054C-84E0-0706C85944F0}"/>
              </a:ext>
            </a:extLst>
          </p:cNvPr>
          <p:cNvSpPr/>
          <p:nvPr/>
        </p:nvSpPr>
        <p:spPr>
          <a:xfrm>
            <a:off x="286529" y="1953491"/>
            <a:ext cx="3952962" cy="2394989"/>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3200" dirty="0"/>
              <a:t>Eco-Design</a:t>
            </a:r>
          </a:p>
        </p:txBody>
      </p:sp>
      <p:sp>
        <p:nvSpPr>
          <p:cNvPr id="12" name="Textfeld 11">
            <a:extLst>
              <a:ext uri="{FF2B5EF4-FFF2-40B4-BE49-F238E27FC236}">
                <a16:creationId xmlns:a16="http://schemas.microsoft.com/office/drawing/2014/main" id="{693C397D-A422-9C49-B438-4692286CE4F1}"/>
              </a:ext>
            </a:extLst>
          </p:cNvPr>
          <p:cNvSpPr txBox="1"/>
          <p:nvPr/>
        </p:nvSpPr>
        <p:spPr>
          <a:xfrm>
            <a:off x="470767" y="2608439"/>
            <a:ext cx="3454792" cy="1569660"/>
          </a:xfrm>
          <a:prstGeom prst="rect">
            <a:avLst/>
          </a:prstGeom>
          <a:solidFill>
            <a:schemeClr val="accent5">
              <a:lumMod val="75000"/>
            </a:schemeClr>
          </a:solidFill>
        </p:spPr>
        <p:txBody>
          <a:bodyPr wrap="none" rtlCol="0">
            <a:spAutoFit/>
          </a:bodyPr>
          <a:lstStyle/>
          <a:p>
            <a:pPr marL="285750" indent="-285750">
              <a:buFont typeface="Arial" panose="020B0604020202020204" pitchFamily="34" charset="0"/>
              <a:buChar char="•"/>
            </a:pPr>
            <a:r>
              <a:rPr lang="de-DE" sz="2400" dirty="0">
                <a:solidFill>
                  <a:schemeClr val="bg1"/>
                </a:solidFill>
              </a:rPr>
              <a:t>Materialeffizienz</a:t>
            </a:r>
          </a:p>
          <a:p>
            <a:pPr marL="285750" indent="-285750">
              <a:buFont typeface="Arial" panose="020B0604020202020204" pitchFamily="34" charset="0"/>
              <a:buChar char="•"/>
            </a:pPr>
            <a:r>
              <a:rPr lang="de-DE" sz="2400" dirty="0">
                <a:solidFill>
                  <a:schemeClr val="bg1"/>
                </a:solidFill>
              </a:rPr>
              <a:t>Ressourceneffizienz </a:t>
            </a:r>
          </a:p>
          <a:p>
            <a:pPr marL="285750" indent="-285750">
              <a:buFont typeface="Arial" panose="020B0604020202020204" pitchFamily="34" charset="0"/>
              <a:buChar char="•"/>
            </a:pPr>
            <a:r>
              <a:rPr lang="de-DE" sz="2400" dirty="0">
                <a:solidFill>
                  <a:schemeClr val="bg1"/>
                </a:solidFill>
              </a:rPr>
              <a:t>Ressourcenschonung</a:t>
            </a:r>
          </a:p>
          <a:p>
            <a:pPr marL="285750" indent="-285750">
              <a:buFont typeface="Arial" panose="020B0604020202020204" pitchFamily="34" charset="0"/>
              <a:buChar char="•"/>
            </a:pPr>
            <a:r>
              <a:rPr lang="en-US" sz="2400" dirty="0">
                <a:solidFill>
                  <a:schemeClr val="bg1"/>
                </a:solidFill>
              </a:rPr>
              <a:t>Energieeffizienz</a:t>
            </a:r>
            <a:endParaRPr lang="de-DE" sz="2400" dirty="0">
              <a:solidFill>
                <a:schemeClr val="bg1"/>
              </a:solidFill>
            </a:endParaRPr>
          </a:p>
        </p:txBody>
      </p:sp>
      <p:sp>
        <p:nvSpPr>
          <p:cNvPr id="13" name="Abgerundetes Rechteck 12">
            <a:extLst>
              <a:ext uri="{FF2B5EF4-FFF2-40B4-BE49-F238E27FC236}">
                <a16:creationId xmlns:a16="http://schemas.microsoft.com/office/drawing/2014/main" id="{29C4B0B5-B560-5C42-BA78-DF0358A99F03}"/>
              </a:ext>
            </a:extLst>
          </p:cNvPr>
          <p:cNvSpPr/>
          <p:nvPr/>
        </p:nvSpPr>
        <p:spPr>
          <a:xfrm>
            <a:off x="4338320" y="1978478"/>
            <a:ext cx="3898234" cy="3049996"/>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3200" dirty="0"/>
              <a:t>Materialeffizienz</a:t>
            </a:r>
          </a:p>
        </p:txBody>
      </p:sp>
      <p:sp>
        <p:nvSpPr>
          <p:cNvPr id="14" name="Textfeld 13">
            <a:extLst>
              <a:ext uri="{FF2B5EF4-FFF2-40B4-BE49-F238E27FC236}">
                <a16:creationId xmlns:a16="http://schemas.microsoft.com/office/drawing/2014/main" id="{38C9CAD0-B6F1-C347-8B65-FFE05CA9EC3B}"/>
              </a:ext>
            </a:extLst>
          </p:cNvPr>
          <p:cNvSpPr txBox="1"/>
          <p:nvPr/>
        </p:nvSpPr>
        <p:spPr>
          <a:xfrm>
            <a:off x="4588783" y="2643733"/>
            <a:ext cx="3467616" cy="2246769"/>
          </a:xfrm>
          <a:prstGeom prst="rect">
            <a:avLst/>
          </a:prstGeom>
          <a:solidFill>
            <a:schemeClr val="accent5">
              <a:lumMod val="75000"/>
            </a:schemeClr>
          </a:solidFill>
        </p:spPr>
        <p:txBody>
          <a:bodyPr wrap="none" rtlCol="0">
            <a:spAutoFit/>
          </a:bodyPr>
          <a:lstStyle/>
          <a:p>
            <a:pPr marL="285750" indent="-285750">
              <a:buFont typeface="Arial" panose="020B0604020202020204" pitchFamily="34" charset="0"/>
              <a:buChar char="•"/>
            </a:pPr>
            <a:r>
              <a:rPr lang="de-DE" sz="2000" dirty="0">
                <a:solidFill>
                  <a:schemeClr val="bg1"/>
                </a:solidFill>
              </a:rPr>
              <a:t>Design to Cost</a:t>
            </a:r>
          </a:p>
          <a:p>
            <a:pPr marL="285750" indent="-285750">
              <a:buFont typeface="Arial" panose="020B0604020202020204" pitchFamily="34" charset="0"/>
              <a:buChar char="•"/>
            </a:pPr>
            <a:r>
              <a:rPr lang="de-DE" sz="2000" dirty="0">
                <a:solidFill>
                  <a:schemeClr val="bg1"/>
                </a:solidFill>
              </a:rPr>
              <a:t>Materialsubstitution </a:t>
            </a:r>
          </a:p>
          <a:p>
            <a:pPr marL="285750" indent="-285750">
              <a:buFont typeface="Arial" panose="020B0604020202020204" pitchFamily="34" charset="0"/>
              <a:buChar char="•"/>
            </a:pPr>
            <a:r>
              <a:rPr lang="de-DE" sz="2000" dirty="0">
                <a:solidFill>
                  <a:schemeClr val="bg1"/>
                </a:solidFill>
              </a:rPr>
              <a:t>Zero Loss Management</a:t>
            </a:r>
          </a:p>
          <a:p>
            <a:pPr marL="285750" indent="-285750">
              <a:buFont typeface="Arial" panose="020B0604020202020204" pitchFamily="34" charset="0"/>
              <a:buChar char="•"/>
            </a:pPr>
            <a:r>
              <a:rPr lang="en-US" sz="2000" dirty="0">
                <a:solidFill>
                  <a:schemeClr val="bg1"/>
                </a:solidFill>
              </a:rPr>
              <a:t>Lebensdauerverlängerung</a:t>
            </a:r>
          </a:p>
          <a:p>
            <a:pPr marL="285750" indent="-285750">
              <a:buFont typeface="Arial" panose="020B0604020202020204" pitchFamily="34" charset="0"/>
              <a:buChar char="•"/>
            </a:pPr>
            <a:r>
              <a:rPr lang="en-US" sz="2000" dirty="0">
                <a:solidFill>
                  <a:schemeClr val="bg1"/>
                </a:solidFill>
              </a:rPr>
              <a:t>Reparaturfähigkeit </a:t>
            </a:r>
            <a:br>
              <a:rPr lang="en-US" sz="2000" dirty="0">
                <a:solidFill>
                  <a:schemeClr val="bg1"/>
                </a:solidFill>
              </a:rPr>
            </a:br>
            <a:r>
              <a:rPr lang="en-US" sz="2000" dirty="0">
                <a:solidFill>
                  <a:schemeClr val="bg1"/>
                </a:solidFill>
              </a:rPr>
              <a:t>(Re-Manufacturing</a:t>
            </a:r>
            <a:br>
              <a:rPr lang="en-US" sz="2000" dirty="0">
                <a:solidFill>
                  <a:schemeClr val="bg1"/>
                </a:solidFill>
              </a:rPr>
            </a:br>
            <a:r>
              <a:rPr lang="en-US" sz="2000" dirty="0">
                <a:solidFill>
                  <a:schemeClr val="bg1"/>
                </a:solidFill>
              </a:rPr>
              <a:t>Re-Furbishment)</a:t>
            </a:r>
            <a:endParaRPr lang="de-DE" sz="2000" dirty="0">
              <a:solidFill>
                <a:schemeClr val="bg1"/>
              </a:solidFill>
            </a:endParaRPr>
          </a:p>
        </p:txBody>
      </p:sp>
    </p:spTree>
    <p:extLst>
      <p:ext uri="{BB962C8B-B14F-4D97-AF65-F5344CB8AC3E}">
        <p14:creationId xmlns:p14="http://schemas.microsoft.com/office/powerpoint/2010/main" val="21748181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DF81CB6-5770-C14A-B9BE-11EADD0D9766}"/>
              </a:ext>
            </a:extLst>
          </p:cNvPr>
          <p:cNvSpPr>
            <a:spLocks noGrp="1"/>
          </p:cNvSpPr>
          <p:nvPr>
            <p:ph type="title"/>
          </p:nvPr>
        </p:nvSpPr>
        <p:spPr/>
        <p:txBody>
          <a:bodyPr/>
          <a:lstStyle/>
          <a:p>
            <a:r>
              <a:rPr lang="de-DE" dirty="0"/>
              <a:t>Produkte, Eco-Design und Nachhaltigkeit:</a:t>
            </a:r>
            <a:br>
              <a:rPr lang="de-DE" dirty="0"/>
            </a:br>
            <a:r>
              <a:rPr lang="de-DE" dirty="0">
                <a:solidFill>
                  <a:schemeClr val="accent6">
                    <a:lumMod val="50000"/>
                  </a:schemeClr>
                </a:solidFill>
              </a:rPr>
              <a:t>Perspektiven von Kunden und Unternehmen</a:t>
            </a:r>
          </a:p>
        </p:txBody>
      </p:sp>
      <p:sp>
        <p:nvSpPr>
          <p:cNvPr id="7" name="Untertitel 6">
            <a:extLst>
              <a:ext uri="{FF2B5EF4-FFF2-40B4-BE49-F238E27FC236}">
                <a16:creationId xmlns:a16="http://schemas.microsoft.com/office/drawing/2014/main" id="{D023B7CD-89CD-AF42-B6F1-969BA30E445E}"/>
              </a:ext>
            </a:extLst>
          </p:cNvPr>
          <p:cNvSpPr>
            <a:spLocks noGrp="1"/>
          </p:cNvSpPr>
          <p:nvPr>
            <p:ph type="subTitle" idx="1"/>
          </p:nvPr>
        </p:nvSpPr>
        <p:spPr/>
        <p:txBody>
          <a:bodyPr/>
          <a:lstStyle/>
          <a:p>
            <a:endParaRPr lang="de-DE" dirty="0"/>
          </a:p>
        </p:txBody>
      </p:sp>
      <p:sp>
        <p:nvSpPr>
          <p:cNvPr id="5" name="Foliennummernplatzhalter 4">
            <a:extLst>
              <a:ext uri="{FF2B5EF4-FFF2-40B4-BE49-F238E27FC236}">
                <a16:creationId xmlns:a16="http://schemas.microsoft.com/office/drawing/2014/main" id="{E3DEE894-4AE3-F441-AA72-F0C66BA9E15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108</a:t>
            </a:fld>
            <a:endParaRPr lang="de-DE" dirty="0"/>
          </a:p>
        </p:txBody>
      </p:sp>
      <p:graphicFrame>
        <p:nvGraphicFramePr>
          <p:cNvPr id="8" name="Diagramm 7">
            <a:extLst>
              <a:ext uri="{FF2B5EF4-FFF2-40B4-BE49-F238E27FC236}">
                <a16:creationId xmlns:a16="http://schemas.microsoft.com/office/drawing/2014/main" id="{05C7F985-8DAB-D84A-A9D9-7F5F00D6045E}"/>
              </a:ext>
            </a:extLst>
          </p:cNvPr>
          <p:cNvGraphicFramePr/>
          <p:nvPr>
            <p:extLst>
              <p:ext uri="{D42A27DB-BD31-4B8C-83A1-F6EECF244321}">
                <p14:modId xmlns:p14="http://schemas.microsoft.com/office/powerpoint/2010/main" val="1072024763"/>
              </p:ext>
            </p:extLst>
          </p:nvPr>
        </p:nvGraphicFramePr>
        <p:xfrm>
          <a:off x="-748139" y="142470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m 9">
            <a:extLst>
              <a:ext uri="{FF2B5EF4-FFF2-40B4-BE49-F238E27FC236}">
                <a16:creationId xmlns:a16="http://schemas.microsoft.com/office/drawing/2014/main" id="{83A21667-CB9E-AD4E-88A8-E4976405748B}"/>
              </a:ext>
            </a:extLst>
          </p:cNvPr>
          <p:cNvGraphicFramePr/>
          <p:nvPr/>
        </p:nvGraphicFramePr>
        <p:xfrm>
          <a:off x="4417369" y="1548673"/>
          <a:ext cx="4488873"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Abgerundetes Rechteck 10">
            <a:extLst>
              <a:ext uri="{FF2B5EF4-FFF2-40B4-BE49-F238E27FC236}">
                <a16:creationId xmlns:a16="http://schemas.microsoft.com/office/drawing/2014/main" id="{C28DF412-D675-DE4F-AEC6-A5E0D81523AF}"/>
              </a:ext>
            </a:extLst>
          </p:cNvPr>
          <p:cNvSpPr/>
          <p:nvPr/>
        </p:nvSpPr>
        <p:spPr>
          <a:xfrm>
            <a:off x="106375" y="1300014"/>
            <a:ext cx="8621989" cy="4588164"/>
          </a:xfrm>
          <a:prstGeom prst="round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de-DE" sz="3200" dirty="0">
                <a:solidFill>
                  <a:schemeClr val="accent6">
                    <a:lumMod val="50000"/>
                  </a:schemeClr>
                </a:solidFill>
              </a:rPr>
              <a:t>Produktdesign</a:t>
            </a:r>
          </a:p>
        </p:txBody>
      </p:sp>
      <p:sp>
        <p:nvSpPr>
          <p:cNvPr id="2" name="Abgerundetes Rechteck 1">
            <a:extLst>
              <a:ext uri="{FF2B5EF4-FFF2-40B4-BE49-F238E27FC236}">
                <a16:creationId xmlns:a16="http://schemas.microsoft.com/office/drawing/2014/main" id="{7B11077C-F400-054C-84E0-0706C85944F0}"/>
              </a:ext>
            </a:extLst>
          </p:cNvPr>
          <p:cNvSpPr/>
          <p:nvPr/>
        </p:nvSpPr>
        <p:spPr>
          <a:xfrm>
            <a:off x="286529" y="1953491"/>
            <a:ext cx="3952962" cy="2394989"/>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3200" dirty="0"/>
              <a:t>Eco-Design</a:t>
            </a:r>
          </a:p>
        </p:txBody>
      </p:sp>
      <p:sp>
        <p:nvSpPr>
          <p:cNvPr id="12" name="Textfeld 11">
            <a:extLst>
              <a:ext uri="{FF2B5EF4-FFF2-40B4-BE49-F238E27FC236}">
                <a16:creationId xmlns:a16="http://schemas.microsoft.com/office/drawing/2014/main" id="{693C397D-A422-9C49-B438-4692286CE4F1}"/>
              </a:ext>
            </a:extLst>
          </p:cNvPr>
          <p:cNvSpPr txBox="1"/>
          <p:nvPr/>
        </p:nvSpPr>
        <p:spPr>
          <a:xfrm>
            <a:off x="470767" y="2608439"/>
            <a:ext cx="3454792" cy="1569660"/>
          </a:xfrm>
          <a:prstGeom prst="rect">
            <a:avLst/>
          </a:prstGeom>
          <a:solidFill>
            <a:schemeClr val="accent5">
              <a:lumMod val="75000"/>
            </a:schemeClr>
          </a:solidFill>
        </p:spPr>
        <p:txBody>
          <a:bodyPr wrap="none" rtlCol="0">
            <a:spAutoFit/>
          </a:bodyPr>
          <a:lstStyle/>
          <a:p>
            <a:pPr marL="285750" indent="-285750">
              <a:buFont typeface="Arial" panose="020B0604020202020204" pitchFamily="34" charset="0"/>
              <a:buChar char="•"/>
            </a:pPr>
            <a:r>
              <a:rPr lang="de-DE" sz="2400" dirty="0">
                <a:solidFill>
                  <a:schemeClr val="bg1"/>
                </a:solidFill>
              </a:rPr>
              <a:t>Materialeffizienz</a:t>
            </a:r>
          </a:p>
          <a:p>
            <a:pPr marL="285750" indent="-285750">
              <a:buFont typeface="Arial" panose="020B0604020202020204" pitchFamily="34" charset="0"/>
              <a:buChar char="•"/>
            </a:pPr>
            <a:r>
              <a:rPr lang="de-DE" sz="2400" dirty="0">
                <a:solidFill>
                  <a:schemeClr val="bg1"/>
                </a:solidFill>
              </a:rPr>
              <a:t>Ressourceneffizienz </a:t>
            </a:r>
          </a:p>
          <a:p>
            <a:pPr marL="285750" indent="-285750">
              <a:buFont typeface="Arial" panose="020B0604020202020204" pitchFamily="34" charset="0"/>
              <a:buChar char="•"/>
            </a:pPr>
            <a:r>
              <a:rPr lang="de-DE" sz="2400" dirty="0">
                <a:solidFill>
                  <a:schemeClr val="bg1"/>
                </a:solidFill>
              </a:rPr>
              <a:t>Ressourcenschonung</a:t>
            </a:r>
          </a:p>
          <a:p>
            <a:pPr marL="285750" indent="-285750">
              <a:buFont typeface="Arial" panose="020B0604020202020204" pitchFamily="34" charset="0"/>
              <a:buChar char="•"/>
            </a:pPr>
            <a:r>
              <a:rPr lang="en-US" sz="2400" dirty="0">
                <a:solidFill>
                  <a:schemeClr val="bg1"/>
                </a:solidFill>
              </a:rPr>
              <a:t>Energieeffizienz</a:t>
            </a:r>
            <a:endParaRPr lang="de-DE" sz="2400" dirty="0">
              <a:solidFill>
                <a:schemeClr val="bg1"/>
              </a:solidFill>
            </a:endParaRPr>
          </a:p>
        </p:txBody>
      </p:sp>
      <p:sp>
        <p:nvSpPr>
          <p:cNvPr id="13" name="Abgerundetes Rechteck 12">
            <a:extLst>
              <a:ext uri="{FF2B5EF4-FFF2-40B4-BE49-F238E27FC236}">
                <a16:creationId xmlns:a16="http://schemas.microsoft.com/office/drawing/2014/main" id="{29C4B0B5-B560-5C42-BA78-DF0358A99F03}"/>
              </a:ext>
            </a:extLst>
          </p:cNvPr>
          <p:cNvSpPr/>
          <p:nvPr/>
        </p:nvSpPr>
        <p:spPr>
          <a:xfrm>
            <a:off x="4338320" y="1978478"/>
            <a:ext cx="3898234" cy="3049996"/>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3200" dirty="0"/>
              <a:t>Circular Economy</a:t>
            </a:r>
          </a:p>
        </p:txBody>
      </p:sp>
      <p:sp>
        <p:nvSpPr>
          <p:cNvPr id="14" name="Textfeld 13">
            <a:extLst>
              <a:ext uri="{FF2B5EF4-FFF2-40B4-BE49-F238E27FC236}">
                <a16:creationId xmlns:a16="http://schemas.microsoft.com/office/drawing/2014/main" id="{38C9CAD0-B6F1-C347-8B65-FFE05CA9EC3B}"/>
              </a:ext>
            </a:extLst>
          </p:cNvPr>
          <p:cNvSpPr txBox="1"/>
          <p:nvPr/>
        </p:nvSpPr>
        <p:spPr>
          <a:xfrm>
            <a:off x="4588783" y="2643733"/>
            <a:ext cx="3437159" cy="1938992"/>
          </a:xfrm>
          <a:prstGeom prst="rect">
            <a:avLst/>
          </a:prstGeom>
          <a:solidFill>
            <a:schemeClr val="accent5">
              <a:lumMod val="75000"/>
            </a:schemeClr>
          </a:solidFill>
        </p:spPr>
        <p:txBody>
          <a:bodyPr wrap="none" rtlCol="0">
            <a:spAutoFit/>
          </a:bodyPr>
          <a:lstStyle/>
          <a:p>
            <a:pPr marL="285750" indent="-285750">
              <a:buFont typeface="Arial" panose="020B0604020202020204" pitchFamily="34" charset="0"/>
              <a:buChar char="•"/>
            </a:pPr>
            <a:r>
              <a:rPr lang="de-DE" sz="2000" dirty="0">
                <a:solidFill>
                  <a:schemeClr val="bg1"/>
                </a:solidFill>
              </a:rPr>
              <a:t>Ressourcenschonung</a:t>
            </a:r>
          </a:p>
          <a:p>
            <a:pPr marL="285750" indent="-285750">
              <a:buFont typeface="Arial" panose="020B0604020202020204" pitchFamily="34" charset="0"/>
              <a:buChar char="•"/>
            </a:pPr>
            <a:r>
              <a:rPr lang="de-DE" sz="2000" dirty="0">
                <a:solidFill>
                  <a:schemeClr val="bg1"/>
                </a:solidFill>
              </a:rPr>
              <a:t>Langlebigkeit</a:t>
            </a:r>
          </a:p>
          <a:p>
            <a:pPr marL="285750" indent="-285750">
              <a:buFont typeface="Arial" panose="020B0604020202020204" pitchFamily="34" charset="0"/>
              <a:buChar char="•"/>
            </a:pPr>
            <a:r>
              <a:rPr lang="de-DE" sz="2000" dirty="0">
                <a:solidFill>
                  <a:schemeClr val="bg1"/>
                </a:solidFill>
              </a:rPr>
              <a:t>Einfache Maintenance</a:t>
            </a:r>
          </a:p>
          <a:p>
            <a:pPr marL="285750" indent="-285750">
              <a:buFont typeface="Arial" panose="020B0604020202020204" pitchFamily="34" charset="0"/>
              <a:buChar char="•"/>
            </a:pPr>
            <a:r>
              <a:rPr lang="de-DE" sz="2000" dirty="0">
                <a:solidFill>
                  <a:schemeClr val="bg1"/>
                </a:solidFill>
              </a:rPr>
              <a:t>Reparaturfähig</a:t>
            </a:r>
          </a:p>
          <a:p>
            <a:pPr marL="285750" indent="-285750">
              <a:buFont typeface="Arial" panose="020B0604020202020204" pitchFamily="34" charset="0"/>
              <a:buChar char="•"/>
            </a:pPr>
            <a:r>
              <a:rPr lang="de-DE" sz="2000" dirty="0">
                <a:solidFill>
                  <a:schemeClr val="bg1"/>
                </a:solidFill>
              </a:rPr>
              <a:t>Hochwertige Wieder- und </a:t>
            </a:r>
            <a:br>
              <a:rPr lang="de-DE" sz="2000" dirty="0">
                <a:solidFill>
                  <a:schemeClr val="bg1"/>
                </a:solidFill>
              </a:rPr>
            </a:br>
            <a:r>
              <a:rPr lang="de-DE" sz="2000" dirty="0">
                <a:solidFill>
                  <a:schemeClr val="bg1"/>
                </a:solidFill>
              </a:rPr>
              <a:t>Weiterverwendung</a:t>
            </a:r>
          </a:p>
        </p:txBody>
      </p:sp>
    </p:spTree>
    <p:extLst>
      <p:ext uri="{BB962C8B-B14F-4D97-AF65-F5344CB8AC3E}">
        <p14:creationId xmlns:p14="http://schemas.microsoft.com/office/powerpoint/2010/main" val="25416042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BA580D-9C29-045F-EBFF-24927EDCB215}"/>
              </a:ext>
            </a:extLst>
          </p:cNvPr>
          <p:cNvSpPr>
            <a:spLocks noGrp="1"/>
          </p:cNvSpPr>
          <p:nvPr>
            <p:ph type="title"/>
          </p:nvPr>
        </p:nvSpPr>
        <p:spPr/>
        <p:txBody>
          <a:bodyPr/>
          <a:lstStyle/>
          <a:p>
            <a:r>
              <a:rPr lang="de-DE" dirty="0"/>
              <a:t>Eco-Design und Nachhaltigkeit:</a:t>
            </a:r>
            <a:br>
              <a:rPr lang="de-DE" dirty="0"/>
            </a:br>
            <a:r>
              <a:rPr lang="de-DE" dirty="0">
                <a:solidFill>
                  <a:schemeClr val="accent6">
                    <a:lumMod val="75000"/>
                  </a:schemeClr>
                </a:solidFill>
              </a:rPr>
              <a:t>Bedeutung der deutschen Aluminiumindustrie</a:t>
            </a:r>
          </a:p>
        </p:txBody>
      </p:sp>
      <p:sp>
        <p:nvSpPr>
          <p:cNvPr id="5" name="Foliennummernplatzhalter 4">
            <a:extLst>
              <a:ext uri="{FF2B5EF4-FFF2-40B4-BE49-F238E27FC236}">
                <a16:creationId xmlns:a16="http://schemas.microsoft.com/office/drawing/2014/main" id="{254DE3D5-7BF7-470D-DC7C-5E6AFBA7D8A7}"/>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a:t>109</a:t>
            </a:fld>
            <a:endParaRPr lang="de-DE" dirty="0"/>
          </a:p>
        </p:txBody>
      </p:sp>
      <p:sp>
        <p:nvSpPr>
          <p:cNvPr id="4" name="Textplatzhalter 3">
            <a:extLst>
              <a:ext uri="{FF2B5EF4-FFF2-40B4-BE49-F238E27FC236}">
                <a16:creationId xmlns:a16="http://schemas.microsoft.com/office/drawing/2014/main" id="{BC4F6C9F-F646-4869-44DD-4F6246CBB9E6}"/>
              </a:ext>
            </a:extLst>
          </p:cNvPr>
          <p:cNvSpPr>
            <a:spLocks noGrp="1"/>
          </p:cNvSpPr>
          <p:nvPr>
            <p:ph type="body" idx="2"/>
          </p:nvPr>
        </p:nvSpPr>
        <p:spPr>
          <a:xfrm>
            <a:off x="38135" y="1259999"/>
            <a:ext cx="4533866" cy="2684205"/>
          </a:xfrm>
        </p:spPr>
        <p:txBody>
          <a:bodyPr/>
          <a:lstStyle/>
          <a:p>
            <a:pPr>
              <a:spcBef>
                <a:spcPts val="0"/>
              </a:spcBef>
            </a:pPr>
            <a:r>
              <a:rPr lang="de-DE" sz="2000" dirty="0"/>
              <a:t>Aluminiumpreis im London </a:t>
            </a:r>
            <a:r>
              <a:rPr lang="de-DE" sz="2000" dirty="0" err="1"/>
              <a:t>Metal</a:t>
            </a:r>
            <a:r>
              <a:rPr lang="de-DE" sz="2000"/>
              <a:t> Exchange ausgehandelt</a:t>
            </a:r>
          </a:p>
          <a:p>
            <a:pPr lvl="1">
              <a:spcBef>
                <a:spcPts val="0"/>
              </a:spcBef>
            </a:pPr>
            <a:r>
              <a:rPr lang="de-DE" sz="2000" dirty="0"/>
              <a:t>1.7.2022: 2.816 $ / t Aluminium</a:t>
            </a:r>
          </a:p>
          <a:p>
            <a:pPr lvl="1">
              <a:spcBef>
                <a:spcPts val="0"/>
              </a:spcBef>
            </a:pPr>
            <a:r>
              <a:rPr lang="de-DE" sz="2000" dirty="0"/>
              <a:t>1.7.2023: 2.109 $ / t Aluminium</a:t>
            </a:r>
          </a:p>
          <a:p>
            <a:pPr>
              <a:spcBef>
                <a:spcPts val="0"/>
              </a:spcBef>
            </a:pPr>
            <a:r>
              <a:rPr lang="de-DE" sz="2000" dirty="0"/>
              <a:t>Deutsche Aluminiumindustrie besteht zu ca. 77 % aus Klein- &amp; mittelständischen Unternehmen</a:t>
            </a:r>
          </a:p>
          <a:p>
            <a:endParaRPr lang="de-DE" dirty="0"/>
          </a:p>
        </p:txBody>
      </p:sp>
      <p:sp>
        <p:nvSpPr>
          <p:cNvPr id="7" name="Untertitel 6">
            <a:extLst>
              <a:ext uri="{FF2B5EF4-FFF2-40B4-BE49-F238E27FC236}">
                <a16:creationId xmlns:a16="http://schemas.microsoft.com/office/drawing/2014/main" id="{9C118299-F254-4EBE-B15C-7568FEFE3109}"/>
              </a:ext>
            </a:extLst>
          </p:cNvPr>
          <p:cNvSpPr>
            <a:spLocks noGrp="1"/>
          </p:cNvSpPr>
          <p:nvPr>
            <p:ph type="subTitle" idx="1"/>
          </p:nvPr>
        </p:nvSpPr>
        <p:spPr/>
        <p:txBody>
          <a:bodyPr/>
          <a:lstStyle/>
          <a:p>
            <a:r>
              <a:rPr lang="de-DE" dirty="0"/>
              <a:t>Quellen: Ariva.de</a:t>
            </a:r>
          </a:p>
        </p:txBody>
      </p:sp>
      <p:pic>
        <p:nvPicPr>
          <p:cNvPr id="8" name="Grafik 7">
            <a:extLst>
              <a:ext uri="{FF2B5EF4-FFF2-40B4-BE49-F238E27FC236}">
                <a16:creationId xmlns:a16="http://schemas.microsoft.com/office/drawing/2014/main" id="{A96ED58E-05D0-074F-9247-146C6F42D2C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707252" y="3907685"/>
            <a:ext cx="5729495" cy="2480340"/>
          </a:xfrm>
          <a:prstGeom prst="rect">
            <a:avLst/>
          </a:prstGeom>
        </p:spPr>
      </p:pic>
      <p:sp>
        <p:nvSpPr>
          <p:cNvPr id="9" name="Textplatzhalter 3">
            <a:extLst>
              <a:ext uri="{FF2B5EF4-FFF2-40B4-BE49-F238E27FC236}">
                <a16:creationId xmlns:a16="http://schemas.microsoft.com/office/drawing/2014/main" id="{D8EA333F-E45D-F646-B694-CDA6A2184C5D}"/>
              </a:ext>
            </a:extLst>
          </p:cNvPr>
          <p:cNvSpPr txBox="1">
            <a:spLocks/>
          </p:cNvSpPr>
          <p:nvPr/>
        </p:nvSpPr>
        <p:spPr>
          <a:xfrm>
            <a:off x="4572000" y="1260000"/>
            <a:ext cx="4533866" cy="26842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28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28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28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28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4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4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pPr>
              <a:spcBef>
                <a:spcPts val="0"/>
              </a:spcBef>
            </a:pPr>
            <a:r>
              <a:rPr lang="de-DE" sz="2000" dirty="0"/>
              <a:t>Deutsche Aluminiumindustrie zu ca. 77 % aus Klein- &amp; mittelständischen Unternehmen</a:t>
            </a:r>
          </a:p>
          <a:p>
            <a:pPr>
              <a:spcBef>
                <a:spcPts val="0"/>
              </a:spcBef>
            </a:pPr>
            <a:r>
              <a:rPr lang="de-DE" sz="2000" dirty="0"/>
              <a:t>2020 Umsatz ca. 18,1 Mrd. Euro:</a:t>
            </a:r>
          </a:p>
          <a:p>
            <a:pPr lvl="1">
              <a:spcBef>
                <a:spcPts val="0"/>
              </a:spcBef>
              <a:buSzPts val="2400"/>
            </a:pPr>
            <a:r>
              <a:rPr lang="de-DE" sz="2000" dirty="0"/>
              <a:t>69.000 Menschen in 350 Betrieben</a:t>
            </a:r>
          </a:p>
          <a:p>
            <a:pPr lvl="1">
              <a:spcBef>
                <a:spcPts val="0"/>
              </a:spcBef>
            </a:pPr>
            <a:r>
              <a:rPr lang="de-DE" sz="2000" dirty="0"/>
              <a:t>3,9 Mio. t Aluminiumprodukte</a:t>
            </a:r>
          </a:p>
          <a:p>
            <a:pPr lvl="1">
              <a:spcBef>
                <a:spcPts val="0"/>
              </a:spcBef>
            </a:pPr>
            <a:r>
              <a:rPr lang="de-DE" sz="2000" dirty="0"/>
              <a:t>Ca. 44 % werden exportiert</a:t>
            </a:r>
          </a:p>
          <a:p>
            <a:pPr lvl="1"/>
            <a:endParaRPr lang="de-DE" dirty="0"/>
          </a:p>
          <a:p>
            <a:endParaRPr lang="de-DE" dirty="0"/>
          </a:p>
        </p:txBody>
      </p:sp>
    </p:spTree>
    <p:extLst>
      <p:ext uri="{BB962C8B-B14F-4D97-AF65-F5344CB8AC3E}">
        <p14:creationId xmlns:p14="http://schemas.microsoft.com/office/powerpoint/2010/main" val="13438005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FBC2AD-9B61-DA74-9B8F-89E0FA379738}"/>
              </a:ext>
            </a:extLst>
          </p:cNvPr>
          <p:cNvSpPr>
            <a:spLocks noGrp="1"/>
          </p:cNvSpPr>
          <p:nvPr>
            <p:ph type="title"/>
          </p:nvPr>
        </p:nvSpPr>
        <p:spPr/>
        <p:txBody>
          <a:bodyPr/>
          <a:lstStyle/>
          <a:p>
            <a:r>
              <a:rPr lang="de-DE" dirty="0"/>
              <a:t>Eco-Design und Nachhaltigkeit:</a:t>
            </a:r>
            <a:br>
              <a:rPr lang="de-DE" dirty="0"/>
            </a:br>
            <a:r>
              <a:rPr lang="de-DE" dirty="0">
                <a:solidFill>
                  <a:schemeClr val="accent6">
                    <a:lumMod val="75000"/>
                  </a:schemeClr>
                </a:solidFill>
              </a:rPr>
              <a:t>Aluminium und Kaffeekapseln</a:t>
            </a:r>
          </a:p>
        </p:txBody>
      </p:sp>
      <p:sp>
        <p:nvSpPr>
          <p:cNvPr id="5" name="Foliennummernplatzhalter 4">
            <a:extLst>
              <a:ext uri="{FF2B5EF4-FFF2-40B4-BE49-F238E27FC236}">
                <a16:creationId xmlns:a16="http://schemas.microsoft.com/office/drawing/2014/main" id="{5E2769B5-BE8A-C8E9-809D-63B52858511F}"/>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110</a:t>
            </a:fld>
            <a:endParaRPr lang="de-DE" dirty="0"/>
          </a:p>
        </p:txBody>
      </p:sp>
      <p:sp>
        <p:nvSpPr>
          <p:cNvPr id="4" name="Textplatzhalter 3">
            <a:extLst>
              <a:ext uri="{FF2B5EF4-FFF2-40B4-BE49-F238E27FC236}">
                <a16:creationId xmlns:a16="http://schemas.microsoft.com/office/drawing/2014/main" id="{1EB627A8-9C94-AFF6-F02E-0EADD45D621C}"/>
              </a:ext>
            </a:extLst>
          </p:cNvPr>
          <p:cNvSpPr>
            <a:spLocks noGrp="1"/>
          </p:cNvSpPr>
          <p:nvPr>
            <p:ph type="body" idx="2"/>
          </p:nvPr>
        </p:nvSpPr>
        <p:spPr>
          <a:xfrm>
            <a:off x="106374" y="1259999"/>
            <a:ext cx="8840775" cy="3235801"/>
          </a:xfrm>
        </p:spPr>
        <p:txBody>
          <a:bodyPr/>
          <a:lstStyle/>
          <a:p>
            <a:r>
              <a:rPr lang="de-DE" dirty="0"/>
              <a:t>Die Nutzung von Rohstoffen kann neue Lebensstilen ermöglichen:</a:t>
            </a:r>
          </a:p>
          <a:p>
            <a:pPr lvl="1"/>
            <a:r>
              <a:rPr lang="de-DE" dirty="0"/>
              <a:t>1986 wurde Nespresso gegründet als Alternative zu den aufwändigen und teuren Espresso-Maschinen, in 2014 wurden ca. 3 Milliarden Aluminium-Kapseln umgesetzt (ca. 5.100 t Aluminium</a:t>
            </a:r>
          </a:p>
          <a:p>
            <a:pPr lvl="1"/>
            <a:r>
              <a:rPr lang="de-DE" dirty="0"/>
              <a:t>Deutsche Umwelthilfe: 3,4 Milliarden Kapseln (2019)</a:t>
            </a:r>
          </a:p>
          <a:p>
            <a:pPr lvl="1"/>
            <a:r>
              <a:rPr lang="de-DE" dirty="0"/>
              <a:t>In Aluminium-Folie verpackte Lebensmittel können im Backofen erwärmt werden – sie ermöglichen in der Außer-Haus-Verpflegung Fertigmenüs</a:t>
            </a:r>
          </a:p>
        </p:txBody>
      </p:sp>
      <p:sp>
        <p:nvSpPr>
          <p:cNvPr id="6" name="Untertitel 5">
            <a:extLst>
              <a:ext uri="{FF2B5EF4-FFF2-40B4-BE49-F238E27FC236}">
                <a16:creationId xmlns:a16="http://schemas.microsoft.com/office/drawing/2014/main" id="{78311B21-96D1-4F9C-9607-1B13DAEA762A}"/>
              </a:ext>
            </a:extLst>
          </p:cNvPr>
          <p:cNvSpPr>
            <a:spLocks noGrp="1"/>
          </p:cNvSpPr>
          <p:nvPr>
            <p:ph type="subTitle" idx="1"/>
          </p:nvPr>
        </p:nvSpPr>
        <p:spPr/>
        <p:txBody>
          <a:bodyPr/>
          <a:lstStyle/>
          <a:p>
            <a:endParaRPr lang="de-DE" dirty="0"/>
          </a:p>
        </p:txBody>
      </p:sp>
      <p:graphicFrame>
        <p:nvGraphicFramePr>
          <p:cNvPr id="7" name="Tabelle 7">
            <a:extLst>
              <a:ext uri="{FF2B5EF4-FFF2-40B4-BE49-F238E27FC236}">
                <a16:creationId xmlns:a16="http://schemas.microsoft.com/office/drawing/2014/main" id="{F000913B-B460-825D-52E2-105BCC9A2DA0}"/>
              </a:ext>
            </a:extLst>
          </p:cNvPr>
          <p:cNvGraphicFramePr>
            <a:graphicFrameLocks noGrp="1"/>
          </p:cNvGraphicFramePr>
          <p:nvPr>
            <p:extLst>
              <p:ext uri="{D42A27DB-BD31-4B8C-83A1-F6EECF244321}">
                <p14:modId xmlns:p14="http://schemas.microsoft.com/office/powerpoint/2010/main" val="3598370116"/>
              </p:ext>
            </p:extLst>
          </p:nvPr>
        </p:nvGraphicFramePr>
        <p:xfrm>
          <a:off x="2324099" y="4371735"/>
          <a:ext cx="6427626" cy="1752600"/>
        </p:xfrm>
        <a:graphic>
          <a:graphicData uri="http://schemas.openxmlformats.org/drawingml/2006/table">
            <a:tbl>
              <a:tblPr firstRow="1" bandRow="1">
                <a:tableStyleId>{10A1B5D5-9B99-4C35-A422-299274C87663}</a:tableStyleId>
              </a:tblPr>
              <a:tblGrid>
                <a:gridCol w="2273300">
                  <a:extLst>
                    <a:ext uri="{9D8B030D-6E8A-4147-A177-3AD203B41FA5}">
                      <a16:colId xmlns:a16="http://schemas.microsoft.com/office/drawing/2014/main" val="958148195"/>
                    </a:ext>
                  </a:extLst>
                </a:gridCol>
                <a:gridCol w="2184400">
                  <a:extLst>
                    <a:ext uri="{9D8B030D-6E8A-4147-A177-3AD203B41FA5}">
                      <a16:colId xmlns:a16="http://schemas.microsoft.com/office/drawing/2014/main" val="2971460774"/>
                    </a:ext>
                  </a:extLst>
                </a:gridCol>
                <a:gridCol w="1969926">
                  <a:extLst>
                    <a:ext uri="{9D8B030D-6E8A-4147-A177-3AD203B41FA5}">
                      <a16:colId xmlns:a16="http://schemas.microsoft.com/office/drawing/2014/main" val="1293347325"/>
                    </a:ext>
                  </a:extLst>
                </a:gridCol>
              </a:tblGrid>
              <a:tr h="370840">
                <a:tc>
                  <a:txBody>
                    <a:bodyPr/>
                    <a:lstStyle/>
                    <a:p>
                      <a:endParaRPr lang="de-DE" sz="1800" dirty="0"/>
                    </a:p>
                  </a:txBody>
                  <a:tcPr/>
                </a:tc>
                <a:tc>
                  <a:txBody>
                    <a:bodyPr/>
                    <a:lstStyle/>
                    <a:p>
                      <a:pPr algn="ctr"/>
                      <a:r>
                        <a:rPr lang="de-DE" sz="1800" dirty="0"/>
                        <a:t>Aluminium-Verpackungen</a:t>
                      </a:r>
                    </a:p>
                  </a:txBody>
                  <a:tcPr/>
                </a:tc>
                <a:tc>
                  <a:txBody>
                    <a:bodyPr/>
                    <a:lstStyle/>
                    <a:p>
                      <a:pPr algn="ctr"/>
                      <a:r>
                        <a:rPr lang="de-DE" sz="1800" dirty="0"/>
                        <a:t>Polyethylen-Verpackungen</a:t>
                      </a:r>
                    </a:p>
                  </a:txBody>
                  <a:tcPr/>
                </a:tc>
                <a:extLst>
                  <a:ext uri="{0D108BD9-81ED-4DB2-BD59-A6C34878D82A}">
                    <a16:rowId xmlns:a16="http://schemas.microsoft.com/office/drawing/2014/main" val="2122923903"/>
                  </a:ext>
                </a:extLst>
              </a:tr>
              <a:tr h="370840">
                <a:tc>
                  <a:txBody>
                    <a:bodyPr/>
                    <a:lstStyle/>
                    <a:p>
                      <a:r>
                        <a:rPr lang="de-DE" sz="1800" dirty="0"/>
                        <a:t>Verbrauch (2018)</a:t>
                      </a:r>
                    </a:p>
                  </a:txBody>
                  <a:tcPr/>
                </a:tc>
                <a:tc>
                  <a:txBody>
                    <a:bodyPr/>
                    <a:lstStyle/>
                    <a:p>
                      <a:pPr algn="ctr"/>
                      <a:r>
                        <a:rPr lang="de-DE" sz="1800" dirty="0"/>
                        <a:t>133.400 t</a:t>
                      </a:r>
                    </a:p>
                  </a:txBody>
                  <a:tcPr/>
                </a:tc>
                <a:tc>
                  <a:txBody>
                    <a:bodyPr/>
                    <a:lstStyle/>
                    <a:p>
                      <a:pPr algn="ctr"/>
                      <a:r>
                        <a:rPr lang="de-DE" sz="1800" dirty="0"/>
                        <a:t>686.000 t</a:t>
                      </a:r>
                    </a:p>
                  </a:txBody>
                  <a:tcPr/>
                </a:tc>
                <a:extLst>
                  <a:ext uri="{0D108BD9-81ED-4DB2-BD59-A6C34878D82A}">
                    <a16:rowId xmlns:a16="http://schemas.microsoft.com/office/drawing/2014/main" val="647779841"/>
                  </a:ext>
                </a:extLst>
              </a:tr>
              <a:tr h="370840">
                <a:tc>
                  <a:txBody>
                    <a:bodyPr/>
                    <a:lstStyle/>
                    <a:p>
                      <a:r>
                        <a:rPr lang="de-DE" sz="1800" dirty="0"/>
                        <a:t>Materialpreis (2018)</a:t>
                      </a:r>
                    </a:p>
                  </a:txBody>
                  <a:tcPr/>
                </a:tc>
                <a:tc>
                  <a:txBody>
                    <a:bodyPr/>
                    <a:lstStyle/>
                    <a:p>
                      <a:pPr algn="ctr"/>
                      <a:r>
                        <a:rPr lang="de-DE" sz="1800" dirty="0"/>
                        <a:t>$1,27/kg</a:t>
                      </a:r>
                    </a:p>
                  </a:txBody>
                  <a:tcPr/>
                </a:tc>
                <a:tc>
                  <a:txBody>
                    <a:bodyPr/>
                    <a:lstStyle/>
                    <a:p>
                      <a:pPr algn="ctr"/>
                      <a:r>
                        <a:rPr lang="de-DE" sz="1800" dirty="0"/>
                        <a:t>$1,28/kg</a:t>
                      </a:r>
                    </a:p>
                  </a:txBody>
                  <a:tcPr/>
                </a:tc>
                <a:extLst>
                  <a:ext uri="{0D108BD9-81ED-4DB2-BD59-A6C34878D82A}">
                    <a16:rowId xmlns:a16="http://schemas.microsoft.com/office/drawing/2014/main" val="2262717906"/>
                  </a:ext>
                </a:extLst>
              </a:tr>
              <a:tr h="370840">
                <a:tc>
                  <a:txBody>
                    <a:bodyPr/>
                    <a:lstStyle/>
                    <a:p>
                      <a:r>
                        <a:rPr lang="de-DE" sz="1800" dirty="0"/>
                        <a:t>Materialkosten</a:t>
                      </a:r>
                    </a:p>
                  </a:txBody>
                  <a:tcPr/>
                </a:tc>
                <a:tc>
                  <a:txBody>
                    <a:bodyPr/>
                    <a:lstStyle/>
                    <a:p>
                      <a:pPr algn="ctr"/>
                      <a:r>
                        <a:rPr lang="de-DE" sz="1800" dirty="0"/>
                        <a:t>154.000.000 €</a:t>
                      </a:r>
                    </a:p>
                  </a:txBody>
                  <a:tcPr/>
                </a:tc>
                <a:tc>
                  <a:txBody>
                    <a:bodyPr/>
                    <a:lstStyle/>
                    <a:p>
                      <a:pPr algn="ctr"/>
                      <a:r>
                        <a:rPr lang="de-DE" sz="1800" dirty="0"/>
                        <a:t>799.000.000 €</a:t>
                      </a:r>
                    </a:p>
                  </a:txBody>
                  <a:tcPr/>
                </a:tc>
                <a:extLst>
                  <a:ext uri="{0D108BD9-81ED-4DB2-BD59-A6C34878D82A}">
                    <a16:rowId xmlns:a16="http://schemas.microsoft.com/office/drawing/2014/main" val="2745742815"/>
                  </a:ext>
                </a:extLst>
              </a:tr>
            </a:tbl>
          </a:graphicData>
        </a:graphic>
      </p:graphicFrame>
      <p:sp>
        <p:nvSpPr>
          <p:cNvPr id="3" name="Abgerundetes Rechteck 2">
            <a:extLst>
              <a:ext uri="{FF2B5EF4-FFF2-40B4-BE49-F238E27FC236}">
                <a16:creationId xmlns:a16="http://schemas.microsoft.com/office/drawing/2014/main" id="{4EAF9E5F-033D-934A-97A4-F8ABDD1DBEF0}"/>
              </a:ext>
            </a:extLst>
          </p:cNvPr>
          <p:cNvSpPr/>
          <p:nvPr/>
        </p:nvSpPr>
        <p:spPr>
          <a:xfrm>
            <a:off x="124687" y="4489694"/>
            <a:ext cx="2074717" cy="16285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Was halten Sie von Kaffeekapseln?</a:t>
            </a:r>
          </a:p>
        </p:txBody>
      </p:sp>
    </p:spTree>
    <p:extLst>
      <p:ext uri="{BB962C8B-B14F-4D97-AF65-F5344CB8AC3E}">
        <p14:creationId xmlns:p14="http://schemas.microsoft.com/office/powerpoint/2010/main" val="37920172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67C14FAD-B4BD-40E6-A475-53FF5161E333}"/>
              </a:ext>
            </a:extLst>
          </p:cNvPr>
          <p:cNvSpPr>
            <a:spLocks noGrp="1"/>
          </p:cNvSpPr>
          <p:nvPr>
            <p:ph type="title"/>
          </p:nvPr>
        </p:nvSpPr>
        <p:spPr/>
        <p:txBody>
          <a:bodyPr/>
          <a:lstStyle/>
          <a:p>
            <a:r>
              <a:rPr lang="de-DE" dirty="0"/>
              <a:t>Eco-Design und Nachhaltigkeit:</a:t>
            </a:r>
            <a:br>
              <a:rPr lang="de-DE" dirty="0"/>
            </a:br>
            <a:r>
              <a:rPr lang="de-DE" dirty="0">
                <a:solidFill>
                  <a:schemeClr val="accent6">
                    <a:lumMod val="75000"/>
                  </a:schemeClr>
                </a:solidFill>
              </a:rPr>
              <a:t>Aluminium im Bauwesen</a:t>
            </a:r>
          </a:p>
        </p:txBody>
      </p:sp>
      <p:sp>
        <p:nvSpPr>
          <p:cNvPr id="14" name="Untertitel 13">
            <a:extLst>
              <a:ext uri="{FF2B5EF4-FFF2-40B4-BE49-F238E27FC236}">
                <a16:creationId xmlns:a16="http://schemas.microsoft.com/office/drawing/2014/main" id="{CFAD773A-7FC6-401B-90C3-A8057A04D218}"/>
              </a:ext>
            </a:extLst>
          </p:cNvPr>
          <p:cNvSpPr>
            <a:spLocks noGrp="1"/>
          </p:cNvSpPr>
          <p:nvPr>
            <p:ph type="subTitle" idx="1"/>
          </p:nvPr>
        </p:nvSpPr>
        <p:spPr/>
        <p:txBody>
          <a:bodyPr/>
          <a:lstStyle/>
          <a:p>
            <a:r>
              <a:rPr lang="de-DE" dirty="0"/>
              <a:t>Bild: Alles über alu o.J.</a:t>
            </a:r>
          </a:p>
        </p:txBody>
      </p:sp>
      <p:sp>
        <p:nvSpPr>
          <p:cNvPr id="4" name="Foliennummernplatzhalter 3">
            <a:extLst>
              <a:ext uri="{FF2B5EF4-FFF2-40B4-BE49-F238E27FC236}">
                <a16:creationId xmlns:a16="http://schemas.microsoft.com/office/drawing/2014/main" id="{618EDB5C-33CF-43F7-B1A1-3A5608B3238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111</a:t>
            </a:fld>
            <a:endParaRPr lang="de-DE" dirty="0"/>
          </a:p>
        </p:txBody>
      </p:sp>
      <p:sp>
        <p:nvSpPr>
          <p:cNvPr id="16" name="Inhaltsplatzhalter 15">
            <a:extLst>
              <a:ext uri="{FF2B5EF4-FFF2-40B4-BE49-F238E27FC236}">
                <a16:creationId xmlns:a16="http://schemas.microsoft.com/office/drawing/2014/main" id="{870A9BE5-BFFB-4E19-B0B2-C18F524D4B51}"/>
              </a:ext>
            </a:extLst>
          </p:cNvPr>
          <p:cNvSpPr>
            <a:spLocks noGrp="1"/>
          </p:cNvSpPr>
          <p:nvPr>
            <p:ph sz="quarter" idx="14"/>
          </p:nvPr>
        </p:nvSpPr>
        <p:spPr>
          <a:xfrm>
            <a:off x="3831196" y="1260000"/>
            <a:ext cx="5187229" cy="4970678"/>
          </a:xfrm>
        </p:spPr>
        <p:txBody>
          <a:bodyPr/>
          <a:lstStyle/>
          <a:p>
            <a:pPr marL="457200" indent="-381000">
              <a:buClr>
                <a:schemeClr val="dk1"/>
              </a:buClr>
              <a:buSzPts val="2400"/>
              <a:buFont typeface="Noto Sans Symbols"/>
              <a:buChar char="▪"/>
            </a:pPr>
            <a:r>
              <a:rPr lang="de-DE" sz="2400" dirty="0">
                <a:solidFill>
                  <a:schemeClr val="dk1"/>
                </a:solidFill>
                <a:latin typeface="Calibri"/>
                <a:cs typeface="Calibri"/>
                <a:sym typeface="Calibri"/>
              </a:rPr>
              <a:t>Aluminium ist vor allem im Gewerbebau von größter Bedeutung (Fenster, Türen, Verschattung, Inneneinrichtung)</a:t>
            </a:r>
          </a:p>
          <a:p>
            <a:pPr marL="457200" indent="-381000">
              <a:buClr>
                <a:schemeClr val="dk1"/>
              </a:buClr>
              <a:buSzPts val="2400"/>
              <a:buFont typeface="Noto Sans Symbols"/>
              <a:buChar char="▪"/>
            </a:pPr>
            <a:r>
              <a:rPr lang="de-DE" sz="2400" dirty="0">
                <a:solidFill>
                  <a:schemeClr val="dk1"/>
                </a:solidFill>
                <a:latin typeface="Calibri"/>
                <a:cs typeface="Calibri"/>
                <a:sym typeface="Calibri"/>
              </a:rPr>
              <a:t>Mit (hinterlüfteten) Fassaden, (ausgeschäumten) Fensterrahmen und Eingangstüren kann auch Passivhausstandard erreicht werden</a:t>
            </a:r>
          </a:p>
          <a:p>
            <a:pPr marL="457200" indent="-381000">
              <a:buClr>
                <a:schemeClr val="dk1"/>
              </a:buClr>
              <a:buSzPts val="2400"/>
              <a:buFont typeface="Noto Sans Symbols"/>
              <a:buChar char="▪"/>
            </a:pPr>
            <a:r>
              <a:rPr lang="de-DE" sz="2400" dirty="0">
                <a:solidFill>
                  <a:schemeClr val="dk1"/>
                </a:solidFill>
                <a:latin typeface="Calibri"/>
                <a:cs typeface="Calibri"/>
                <a:sym typeface="Calibri"/>
              </a:rPr>
              <a:t>Im gewerblichen Bau sind Aluminiumbauteile Standard</a:t>
            </a:r>
          </a:p>
          <a:p>
            <a:pPr marL="457200" indent="-381000">
              <a:buClr>
                <a:schemeClr val="dk1"/>
              </a:buClr>
              <a:buSzPts val="2400"/>
              <a:buFont typeface="Noto Sans Symbols"/>
              <a:buChar char="▪"/>
            </a:pPr>
            <a:r>
              <a:rPr lang="de-DE" sz="2400" dirty="0">
                <a:solidFill>
                  <a:schemeClr val="dk1"/>
                </a:solidFill>
                <a:latin typeface="Calibri"/>
                <a:cs typeface="Calibri"/>
                <a:sym typeface="Calibri"/>
              </a:rPr>
              <a:t>15% des Al-Verbrauchs geht in den Bausektor</a:t>
            </a:r>
          </a:p>
        </p:txBody>
      </p:sp>
      <p:pic>
        <p:nvPicPr>
          <p:cNvPr id="20" name="Grafik 19">
            <a:extLst>
              <a:ext uri="{FF2B5EF4-FFF2-40B4-BE49-F238E27FC236}">
                <a16:creationId xmlns:a16="http://schemas.microsoft.com/office/drawing/2014/main" id="{F0E13231-FADE-431C-AB44-B74BD4C030B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5575" y="1333397"/>
            <a:ext cx="3705621" cy="2959203"/>
          </a:xfrm>
          <a:prstGeom prst="rect">
            <a:avLst/>
          </a:prstGeom>
        </p:spPr>
      </p:pic>
      <p:sp>
        <p:nvSpPr>
          <p:cNvPr id="23" name="Rechteck: abgerundete Ecken 22">
            <a:extLst>
              <a:ext uri="{FF2B5EF4-FFF2-40B4-BE49-F238E27FC236}">
                <a16:creationId xmlns:a16="http://schemas.microsoft.com/office/drawing/2014/main" id="{BDF3B061-25B0-4211-9231-E9350D6976BD}"/>
              </a:ext>
            </a:extLst>
          </p:cNvPr>
          <p:cNvSpPr/>
          <p:nvPr/>
        </p:nvSpPr>
        <p:spPr>
          <a:xfrm>
            <a:off x="316615" y="4598147"/>
            <a:ext cx="3478306" cy="12729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600" dirty="0"/>
              <a:t>Die Fenster- und Fassadensysteme aus Aluminium von Schüco in Vilnius Litauen schützen vor Sonne und Lärm</a:t>
            </a:r>
          </a:p>
        </p:txBody>
      </p:sp>
      <p:sp>
        <p:nvSpPr>
          <p:cNvPr id="8" name="Abgerundetes Rechteck 7">
            <a:extLst>
              <a:ext uri="{FF2B5EF4-FFF2-40B4-BE49-F238E27FC236}">
                <a16:creationId xmlns:a16="http://schemas.microsoft.com/office/drawing/2014/main" id="{57C2D0C8-D3BA-A741-8674-116C9E6AC154}"/>
              </a:ext>
            </a:extLst>
          </p:cNvPr>
          <p:cNvSpPr/>
          <p:nvPr/>
        </p:nvSpPr>
        <p:spPr>
          <a:xfrm>
            <a:off x="4572000" y="5713788"/>
            <a:ext cx="4455805" cy="5439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Was halten Sie von Aluminiumfenstern?</a:t>
            </a:r>
          </a:p>
        </p:txBody>
      </p:sp>
    </p:spTree>
    <p:extLst>
      <p:ext uri="{BB962C8B-B14F-4D97-AF65-F5344CB8AC3E}">
        <p14:creationId xmlns:p14="http://schemas.microsoft.com/office/powerpoint/2010/main" val="25890959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100"/>
        <p:cNvGrpSpPr/>
        <p:nvPr/>
      </p:nvGrpSpPr>
      <p:grpSpPr>
        <a:xfrm>
          <a:off x="0" y="0"/>
          <a:ext cx="0" cy="0"/>
          <a:chOff x="0" y="0"/>
          <a:chExt cx="0" cy="0"/>
        </a:xfrm>
      </p:grpSpPr>
      <p:sp>
        <p:nvSpPr>
          <p:cNvPr id="1101" name="Google Shape;1101;g1278510992f_0_16"/>
          <p:cNvSpPr txBox="1">
            <a:spLocks noGrp="1"/>
          </p:cNvSpPr>
          <p:nvPr>
            <p:ph type="title"/>
          </p:nvPr>
        </p:nvSpPr>
        <p:spPr>
          <a:prstGeom prst="rect">
            <a:avLst/>
          </a:prstGeom>
        </p:spPr>
        <p:txBody>
          <a:bodyPr spcFirstLastPara="1" wrap="square" lIns="91425" tIns="91425" rIns="91425" bIns="91425" anchor="t" anchorCtr="0">
            <a:noAutofit/>
          </a:bodyPr>
          <a:lstStyle/>
          <a:p>
            <a:pPr lvl="0"/>
            <a:r>
              <a:rPr lang="de-DE" dirty="0"/>
              <a:t>Eco-Design und Nachhaltigkeit:</a:t>
            </a:r>
            <a:r>
              <a:rPr lang="de-DE" dirty="0">
                <a:solidFill>
                  <a:schemeClr val="accent6">
                    <a:lumMod val="75000"/>
                  </a:schemeClr>
                </a:solidFill>
              </a:rPr>
              <a:t> Aluminiumleichtbau für die Mobilität</a:t>
            </a:r>
            <a:endParaRPr dirty="0">
              <a:solidFill>
                <a:schemeClr val="accent6">
                  <a:lumMod val="75000"/>
                </a:schemeClr>
              </a:solidFill>
            </a:endParaRPr>
          </a:p>
        </p:txBody>
      </p:sp>
      <p:sp>
        <p:nvSpPr>
          <p:cNvPr id="4" name="Untertitel 3">
            <a:extLst>
              <a:ext uri="{FF2B5EF4-FFF2-40B4-BE49-F238E27FC236}">
                <a16:creationId xmlns:a16="http://schemas.microsoft.com/office/drawing/2014/main" id="{E1008078-807D-4D16-B720-DF03BFCA62B9}"/>
              </a:ext>
            </a:extLst>
          </p:cNvPr>
          <p:cNvSpPr>
            <a:spLocks noGrp="1"/>
          </p:cNvSpPr>
          <p:nvPr>
            <p:ph type="subTitle" idx="1"/>
          </p:nvPr>
        </p:nvSpPr>
        <p:spPr/>
        <p:txBody>
          <a:bodyPr/>
          <a:lstStyle/>
          <a:p>
            <a:r>
              <a:rPr lang="de-DE" dirty="0"/>
              <a:t>Bild: Audi AG o.J.</a:t>
            </a:r>
          </a:p>
        </p:txBody>
      </p:sp>
      <p:sp>
        <p:nvSpPr>
          <p:cNvPr id="5" name="Textplatzhalter 4">
            <a:extLst>
              <a:ext uri="{FF2B5EF4-FFF2-40B4-BE49-F238E27FC236}">
                <a16:creationId xmlns:a16="http://schemas.microsoft.com/office/drawing/2014/main" id="{2AD478A5-D616-459E-B62C-F092E92B0A1B}"/>
              </a:ext>
            </a:extLst>
          </p:cNvPr>
          <p:cNvSpPr>
            <a:spLocks noGrp="1"/>
          </p:cNvSpPr>
          <p:nvPr>
            <p:ph type="body" idx="2"/>
          </p:nvPr>
        </p:nvSpPr>
        <p:spPr>
          <a:xfrm>
            <a:off x="106375" y="1260000"/>
            <a:ext cx="4392000" cy="2677000"/>
          </a:xfrm>
        </p:spPr>
        <p:txBody>
          <a:bodyPr/>
          <a:lstStyle/>
          <a:p>
            <a:pPr lvl="0"/>
            <a:r>
              <a:rPr lang="de-DE" dirty="0"/>
              <a:t>Mobilität ist für 18% der THG-Emissionen verantwortlich</a:t>
            </a:r>
          </a:p>
          <a:p>
            <a:pPr lvl="0"/>
            <a:r>
              <a:rPr lang="de-DE" dirty="0"/>
              <a:t>Die KFZ-Branche ist der größte Wirtschaftszweig in D</a:t>
            </a:r>
          </a:p>
          <a:p>
            <a:pPr lvl="0"/>
            <a:r>
              <a:rPr lang="de-DE" dirty="0"/>
              <a:t>45% des Aluminiums werden im Verkehrssektor verwendet</a:t>
            </a:r>
          </a:p>
        </p:txBody>
      </p:sp>
      <p:sp>
        <p:nvSpPr>
          <p:cNvPr id="1103" name="Google Shape;1103;g1278510992f_0_16"/>
          <p:cNvSpPr txBox="1">
            <a:spLocks noGrp="1"/>
          </p:cNvSpPr>
          <p:nvPr>
            <p:ph type="sldNum" idx="12"/>
          </p:nvPr>
        </p:nvSpPr>
        <p:spPr>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898989"/>
              </a:buClr>
              <a:buSzPts val="300"/>
              <a:buFont typeface="PT Sans"/>
              <a:buNone/>
            </a:pPr>
            <a:fld id="{00000000-1234-1234-1234-123412341234}" type="slidenum">
              <a:rPr lang="de-DE"/>
              <a:t>112</a:t>
            </a:fld>
            <a:endParaRPr dirty="0"/>
          </a:p>
        </p:txBody>
      </p:sp>
      <p:pic>
        <p:nvPicPr>
          <p:cNvPr id="3" name="Inhaltsplatzhalter 2">
            <a:extLst>
              <a:ext uri="{FF2B5EF4-FFF2-40B4-BE49-F238E27FC236}">
                <a16:creationId xmlns:a16="http://schemas.microsoft.com/office/drawing/2014/main" id="{49C7F9AB-4509-0E4C-A6FA-43790EFBFA83}"/>
              </a:ext>
            </a:extLst>
          </p:cNvPr>
          <p:cNvPicPr>
            <a:picLocks noGrp="1" noChangeAspect="1"/>
          </p:cNvPicPr>
          <p:nvPr>
            <p:ph sz="quarter" idx="14"/>
          </p:nvPr>
        </p:nvPicPr>
        <p:blipFill>
          <a:blip r:embed="rId3" cstate="print">
            <a:extLst>
              <a:ext uri="{28A0092B-C50C-407E-A947-70E740481C1C}">
                <a14:useLocalDpi xmlns:a14="http://schemas.microsoft.com/office/drawing/2010/main"/>
              </a:ext>
            </a:extLst>
          </a:blip>
          <a:stretch>
            <a:fillRect/>
          </a:stretch>
        </p:blipFill>
        <p:spPr>
          <a:xfrm>
            <a:off x="4751387" y="1337131"/>
            <a:ext cx="4392613" cy="2506279"/>
          </a:xfrm>
          <a:prstGeom prst="rect">
            <a:avLst/>
          </a:prstGeom>
        </p:spPr>
      </p:pic>
      <p:sp>
        <p:nvSpPr>
          <p:cNvPr id="6" name="Textfeld 5">
            <a:extLst>
              <a:ext uri="{FF2B5EF4-FFF2-40B4-BE49-F238E27FC236}">
                <a16:creationId xmlns:a16="http://schemas.microsoft.com/office/drawing/2014/main" id="{67D1FD9B-F0B1-764D-ABF7-EA3923E65D5C}"/>
              </a:ext>
            </a:extLst>
          </p:cNvPr>
          <p:cNvSpPr txBox="1"/>
          <p:nvPr/>
        </p:nvSpPr>
        <p:spPr>
          <a:xfrm>
            <a:off x="273050" y="3809106"/>
            <a:ext cx="8597900" cy="2308324"/>
          </a:xfrm>
          <a:prstGeom prst="rect">
            <a:avLst/>
          </a:prstGeom>
          <a:noFill/>
        </p:spPr>
        <p:txBody>
          <a:bodyPr wrap="square" rtlCol="0">
            <a:spAutoFit/>
          </a:bodyPr>
          <a:lstStyle/>
          <a:p>
            <a:pPr marL="285750" indent="-285750">
              <a:buFont typeface="Arial" panose="020B0604020202020204" pitchFamily="34" charset="0"/>
              <a:buChar char="•"/>
            </a:pPr>
            <a:r>
              <a:rPr lang="de-DE" sz="2400" dirty="0">
                <a:latin typeface="Calibri" panose="020F0502020204030204" pitchFamily="34" charset="0"/>
                <a:cs typeface="Calibri" panose="020F0502020204030204" pitchFamily="34" charset="0"/>
              </a:rPr>
              <a:t>Gewicht und Kraftstoff-verbrauch korrespondieren: 0,3 l Kraftstoff pro 100 kg</a:t>
            </a:r>
          </a:p>
          <a:p>
            <a:pPr marL="285750" lvl="0" indent="-285750">
              <a:buFont typeface="Arial" panose="020B0604020202020204" pitchFamily="34" charset="0"/>
              <a:buChar char="•"/>
            </a:pPr>
            <a:r>
              <a:rPr lang="de-DE" sz="2400" dirty="0">
                <a:latin typeface="Calibri" panose="020F0502020204030204" pitchFamily="34" charset="0"/>
                <a:cs typeface="Calibri" panose="020F0502020204030204" pitchFamily="34" charset="0"/>
              </a:rPr>
              <a:t>Sicherheit, Digitalisierung und Komfort steigern das Fahrzeug- gewicht - Leichtbau mit Al und Mg spart bis zu 40% Gewicht</a:t>
            </a:r>
          </a:p>
          <a:p>
            <a:pPr marL="285750" lvl="0" indent="-285750">
              <a:buFont typeface="Arial" panose="020B0604020202020204" pitchFamily="34" charset="0"/>
              <a:buChar char="•"/>
            </a:pPr>
            <a:r>
              <a:rPr lang="de-DE" sz="2400" dirty="0">
                <a:latin typeface="Calibri" panose="020F0502020204030204" pitchFamily="34" charset="0"/>
                <a:cs typeface="Calibri" panose="020F0502020204030204" pitchFamily="34" charset="0"/>
              </a:rPr>
              <a:t>E-Fahrzeug sind ca. 300 kg schwerer – aber sie sind energie-effizienter: 12-20 kWh/100 km (Diesel 4 l/100 km = 40 kWh</a:t>
            </a:r>
          </a:p>
        </p:txBody>
      </p:sp>
      <p:sp>
        <p:nvSpPr>
          <p:cNvPr id="7" name="Textfeld 6">
            <a:extLst>
              <a:ext uri="{FF2B5EF4-FFF2-40B4-BE49-F238E27FC236}">
                <a16:creationId xmlns:a16="http://schemas.microsoft.com/office/drawing/2014/main" id="{9A0FF499-A7F8-164D-996D-F5A5CD1A77CF}"/>
              </a:ext>
            </a:extLst>
          </p:cNvPr>
          <p:cNvSpPr txBox="1"/>
          <p:nvPr/>
        </p:nvSpPr>
        <p:spPr>
          <a:xfrm>
            <a:off x="4805020" y="1390761"/>
            <a:ext cx="2056973" cy="307777"/>
          </a:xfrm>
          <a:prstGeom prst="rect">
            <a:avLst/>
          </a:prstGeom>
          <a:noFill/>
        </p:spPr>
        <p:txBody>
          <a:bodyPr wrap="none" rtlCol="0">
            <a:spAutoFit/>
          </a:bodyPr>
          <a:lstStyle/>
          <a:p>
            <a:r>
              <a:rPr lang="de-DE" dirty="0"/>
              <a:t>Bild: Leichtbau bei Audi</a:t>
            </a:r>
          </a:p>
        </p:txBody>
      </p:sp>
      <p:sp>
        <p:nvSpPr>
          <p:cNvPr id="9" name="Abgerundetes Rechteck 8">
            <a:extLst>
              <a:ext uri="{FF2B5EF4-FFF2-40B4-BE49-F238E27FC236}">
                <a16:creationId xmlns:a16="http://schemas.microsoft.com/office/drawing/2014/main" id="{C92C64C4-4F7C-D74E-96FA-DCC779ABB40D}"/>
              </a:ext>
            </a:extLst>
          </p:cNvPr>
          <p:cNvSpPr/>
          <p:nvPr/>
        </p:nvSpPr>
        <p:spPr>
          <a:xfrm>
            <a:off x="5776461" y="3104060"/>
            <a:ext cx="3241964" cy="5439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Ist Leichtbau eine Lösung?</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nhaltsplatzhalter 17">
            <a:extLst>
              <a:ext uri="{FF2B5EF4-FFF2-40B4-BE49-F238E27FC236}">
                <a16:creationId xmlns:a16="http://schemas.microsoft.com/office/drawing/2014/main" id="{9D0EBD04-8547-4354-B0C4-61E8750644FB}"/>
              </a:ext>
            </a:extLst>
          </p:cNvPr>
          <p:cNvPicPr>
            <a:picLocks noGrp="1" noChangeAspect="1"/>
          </p:cNvPicPr>
          <p:nvPr>
            <p:ph sz="quarter" idx="14"/>
          </p:nvPr>
        </p:nvPicPr>
        <p:blipFill rotWithShape="1">
          <a:blip r:embed="rId3" cstate="print">
            <a:extLst>
              <a:ext uri="{28A0092B-C50C-407E-A947-70E740481C1C}">
                <a14:useLocalDpi xmlns:a14="http://schemas.microsoft.com/office/drawing/2010/main"/>
              </a:ext>
            </a:extLst>
          </a:blip>
          <a:srcRect/>
          <a:stretch/>
        </p:blipFill>
        <p:spPr>
          <a:xfrm>
            <a:off x="5002375" y="1473654"/>
            <a:ext cx="4141625" cy="3213100"/>
          </a:xfrm>
        </p:spPr>
      </p:pic>
      <p:sp>
        <p:nvSpPr>
          <p:cNvPr id="13" name="Titel 12">
            <a:extLst>
              <a:ext uri="{FF2B5EF4-FFF2-40B4-BE49-F238E27FC236}">
                <a16:creationId xmlns:a16="http://schemas.microsoft.com/office/drawing/2014/main" id="{460496E6-0F83-400A-AF72-0F571455D92C}"/>
              </a:ext>
            </a:extLst>
          </p:cNvPr>
          <p:cNvSpPr>
            <a:spLocks noGrp="1"/>
          </p:cNvSpPr>
          <p:nvPr>
            <p:ph type="title"/>
          </p:nvPr>
        </p:nvSpPr>
        <p:spPr/>
        <p:txBody>
          <a:bodyPr/>
          <a:lstStyle/>
          <a:p>
            <a:pPr lvl="0"/>
            <a:r>
              <a:rPr lang="de-DE" dirty="0"/>
              <a:t>Eco-Design und Nachhaltigkeit:</a:t>
            </a:r>
            <a:br>
              <a:rPr lang="de-DE" dirty="0"/>
            </a:br>
            <a:r>
              <a:rPr lang="de-DE" dirty="0">
                <a:solidFill>
                  <a:schemeClr val="accent6">
                    <a:lumMod val="75000"/>
                  </a:schemeClr>
                </a:solidFill>
              </a:rPr>
              <a:t>Aluminiumgehäuse für IT-Geräte</a:t>
            </a:r>
          </a:p>
        </p:txBody>
      </p:sp>
      <p:sp>
        <p:nvSpPr>
          <p:cNvPr id="14" name="Untertitel 13">
            <a:extLst>
              <a:ext uri="{FF2B5EF4-FFF2-40B4-BE49-F238E27FC236}">
                <a16:creationId xmlns:a16="http://schemas.microsoft.com/office/drawing/2014/main" id="{C006AF14-1C18-4326-9ADD-F96F0C69E788}"/>
              </a:ext>
            </a:extLst>
          </p:cNvPr>
          <p:cNvSpPr>
            <a:spLocks noGrp="1"/>
          </p:cNvSpPr>
          <p:nvPr>
            <p:ph type="subTitle" idx="1"/>
          </p:nvPr>
        </p:nvSpPr>
        <p:spPr/>
        <p:txBody>
          <a:bodyPr/>
          <a:lstStyle/>
          <a:p>
            <a:r>
              <a:rPr lang="de-DE" dirty="0"/>
              <a:t>Bild: ALBA / ioBüro</a:t>
            </a:r>
          </a:p>
        </p:txBody>
      </p:sp>
      <p:sp>
        <p:nvSpPr>
          <p:cNvPr id="15" name="Textplatzhalter 14">
            <a:extLst>
              <a:ext uri="{FF2B5EF4-FFF2-40B4-BE49-F238E27FC236}">
                <a16:creationId xmlns:a16="http://schemas.microsoft.com/office/drawing/2014/main" id="{47C964FE-CEA4-4405-BF63-E94D15E23189}"/>
              </a:ext>
            </a:extLst>
          </p:cNvPr>
          <p:cNvSpPr>
            <a:spLocks noGrp="1"/>
          </p:cNvSpPr>
          <p:nvPr>
            <p:ph type="body" idx="2"/>
          </p:nvPr>
        </p:nvSpPr>
        <p:spPr>
          <a:xfrm>
            <a:off x="106375" y="1260000"/>
            <a:ext cx="5626210" cy="3248500"/>
          </a:xfrm>
        </p:spPr>
        <p:txBody>
          <a:bodyPr/>
          <a:lstStyle/>
          <a:p>
            <a:r>
              <a:rPr lang="de-DE" dirty="0"/>
              <a:t>Stabile Gehäuse (Schutz bei Stürzen)</a:t>
            </a:r>
          </a:p>
          <a:p>
            <a:r>
              <a:rPr lang="de-DE" dirty="0"/>
              <a:t>Leichtes Gehäuse vs. Gewicht der  Elektronik und des Display</a:t>
            </a:r>
          </a:p>
          <a:p>
            <a:r>
              <a:rPr lang="de-DE" dirty="0"/>
              <a:t>Stabiler als Kunststoff (kein Verziehen und Brechen)</a:t>
            </a:r>
          </a:p>
          <a:p>
            <a:r>
              <a:rPr lang="de-DE" dirty="0"/>
              <a:t>Guter Wärmeleiter – das Gehäuse strahlt die Wärme ab</a:t>
            </a:r>
          </a:p>
          <a:p>
            <a:r>
              <a:rPr lang="de-DE" dirty="0"/>
              <a:t>Präzise </a:t>
            </a:r>
            <a:r>
              <a:rPr lang="de-DE" dirty="0">
                <a:latin typeface="Calibri" panose="020F0502020204030204" pitchFamily="34" charset="0"/>
                <a:cs typeface="Calibri" panose="020F0502020204030204" pitchFamily="34" charset="0"/>
              </a:rPr>
              <a:t>Formgebung ist möglich –</a:t>
            </a:r>
            <a:endParaRPr lang="de-DE" dirty="0"/>
          </a:p>
        </p:txBody>
      </p:sp>
      <p:sp>
        <p:nvSpPr>
          <p:cNvPr id="5" name="Foliennummernplatzhalter 4">
            <a:extLst>
              <a:ext uri="{FF2B5EF4-FFF2-40B4-BE49-F238E27FC236}">
                <a16:creationId xmlns:a16="http://schemas.microsoft.com/office/drawing/2014/main" id="{E2088488-B05B-4210-8E4B-8C74797C984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de-DE" smtClean="0"/>
              <a:t>113</a:t>
            </a:fld>
            <a:endParaRPr lang="de-DE" dirty="0"/>
          </a:p>
        </p:txBody>
      </p:sp>
      <p:sp>
        <p:nvSpPr>
          <p:cNvPr id="8" name="Textfeld 7">
            <a:extLst>
              <a:ext uri="{FF2B5EF4-FFF2-40B4-BE49-F238E27FC236}">
                <a16:creationId xmlns:a16="http://schemas.microsoft.com/office/drawing/2014/main" id="{77B30A0D-26BE-AB4F-9863-0E13BE724938}"/>
              </a:ext>
            </a:extLst>
          </p:cNvPr>
          <p:cNvSpPr txBox="1"/>
          <p:nvPr/>
        </p:nvSpPr>
        <p:spPr>
          <a:xfrm>
            <a:off x="153825" y="4445000"/>
            <a:ext cx="8597900" cy="1938992"/>
          </a:xfrm>
          <a:prstGeom prst="rect">
            <a:avLst/>
          </a:prstGeom>
          <a:noFill/>
        </p:spPr>
        <p:txBody>
          <a:bodyPr wrap="square" rtlCol="0">
            <a:spAutoFit/>
          </a:bodyPr>
          <a:lstStyle/>
          <a:p>
            <a:pPr marL="355600"/>
            <a:r>
              <a:rPr lang="de-DE" sz="2400" dirty="0">
                <a:latin typeface="Calibri" panose="020F0502020204030204" pitchFamily="34" charset="0"/>
                <a:cs typeface="Calibri" panose="020F0502020204030204" pitchFamily="34" charset="0"/>
              </a:rPr>
              <a:t>hierdurch wird die Elektronik staub-geschützt und ist tlw. Wasserdicht</a:t>
            </a:r>
          </a:p>
          <a:p>
            <a:pPr marL="342900" indent="-342900">
              <a:buFont typeface="Arial" panose="020B0604020202020204" pitchFamily="34" charset="0"/>
              <a:buChar char="•"/>
            </a:pPr>
            <a:r>
              <a:rPr lang="de-DE" sz="2400" dirty="0">
                <a:latin typeface="Calibri" panose="020F0502020204030204" pitchFamily="34" charset="0"/>
                <a:cs typeface="Calibri" panose="020F0502020204030204" pitchFamily="34" charset="0"/>
              </a:rPr>
              <a:t>Sehr geringe Ausdehnung – Schutzfunktion wird gewährleistet</a:t>
            </a:r>
          </a:p>
          <a:p>
            <a:pPr marL="342900" indent="-342900">
              <a:buFont typeface="Arial" panose="020B0604020202020204" pitchFamily="34" charset="0"/>
              <a:buChar char="•"/>
            </a:pPr>
            <a:r>
              <a:rPr lang="de-DE" sz="2400" dirty="0">
                <a:latin typeface="Calibri" panose="020F0502020204030204" pitchFamily="34" charset="0"/>
                <a:cs typeface="Calibri" panose="020F0502020204030204" pitchFamily="34" charset="0"/>
              </a:rPr>
              <a:t>Edles Aussehen </a:t>
            </a:r>
            <a:r>
              <a:rPr lang="de-DE" sz="2400" dirty="0"/>
              <a:t>und beste Haptik</a:t>
            </a:r>
          </a:p>
          <a:p>
            <a:pPr marL="342900" indent="-342900">
              <a:buFont typeface="Arial" panose="020B0604020202020204" pitchFamily="34" charset="0"/>
              <a:buChar char="•"/>
            </a:pPr>
            <a:r>
              <a:rPr lang="de-DE" sz="2400" dirty="0">
                <a:latin typeface="Calibri" panose="020F0502020204030204" pitchFamily="34" charset="0"/>
                <a:cs typeface="Calibri" panose="020F0502020204030204" pitchFamily="34" charset="0"/>
              </a:rPr>
              <a:t>Optimale Recyclingmöglichkeiten</a:t>
            </a:r>
          </a:p>
        </p:txBody>
      </p:sp>
      <p:sp>
        <p:nvSpPr>
          <p:cNvPr id="9" name="Abgerundetes Rechteck 8">
            <a:extLst>
              <a:ext uri="{FF2B5EF4-FFF2-40B4-BE49-F238E27FC236}">
                <a16:creationId xmlns:a16="http://schemas.microsoft.com/office/drawing/2014/main" id="{F704C97E-9C44-B849-B45F-57CA548E9987}"/>
              </a:ext>
            </a:extLst>
          </p:cNvPr>
          <p:cNvSpPr/>
          <p:nvPr/>
        </p:nvSpPr>
        <p:spPr>
          <a:xfrm>
            <a:off x="5272096" y="5692881"/>
            <a:ext cx="3602182" cy="5439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Wie edel müssen Produkte sein?</a:t>
            </a:r>
          </a:p>
        </p:txBody>
      </p:sp>
    </p:spTree>
    <p:extLst>
      <p:ext uri="{BB962C8B-B14F-4D97-AF65-F5344CB8AC3E}">
        <p14:creationId xmlns:p14="http://schemas.microsoft.com/office/powerpoint/2010/main" val="3492995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C81BDA-CC21-4694-AB30-0DBA01918674}"/>
              </a:ext>
            </a:extLst>
          </p:cNvPr>
          <p:cNvSpPr>
            <a:spLocks noGrp="1"/>
          </p:cNvSpPr>
          <p:nvPr>
            <p:ph type="title"/>
          </p:nvPr>
        </p:nvSpPr>
        <p:spPr/>
        <p:txBody>
          <a:bodyPr/>
          <a:lstStyle/>
          <a:p>
            <a:r>
              <a:rPr lang="de-DE" dirty="0"/>
              <a:t>Eco-Design und Nachhaltigkeit:</a:t>
            </a:r>
            <a:br>
              <a:rPr lang="de-DE" dirty="0"/>
            </a:br>
            <a:r>
              <a:rPr lang="de-DE" dirty="0">
                <a:solidFill>
                  <a:schemeClr val="accent6">
                    <a:lumMod val="75000"/>
                  </a:schemeClr>
                </a:solidFill>
              </a:rPr>
              <a:t>Aluminium und die Energiewende</a:t>
            </a:r>
          </a:p>
        </p:txBody>
      </p:sp>
      <p:sp>
        <p:nvSpPr>
          <p:cNvPr id="5" name="Foliennummernplatzhalter 4">
            <a:extLst>
              <a:ext uri="{FF2B5EF4-FFF2-40B4-BE49-F238E27FC236}">
                <a16:creationId xmlns:a16="http://schemas.microsoft.com/office/drawing/2014/main" id="{6F3C924A-78B9-4990-ADFF-52F927750C57}"/>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de-DE" smtClean="0"/>
              <a:t>114</a:t>
            </a:fld>
            <a:endParaRPr lang="de-DE" dirty="0"/>
          </a:p>
        </p:txBody>
      </p:sp>
      <p:sp>
        <p:nvSpPr>
          <p:cNvPr id="8" name="Textplatzhalter 7">
            <a:extLst>
              <a:ext uri="{FF2B5EF4-FFF2-40B4-BE49-F238E27FC236}">
                <a16:creationId xmlns:a16="http://schemas.microsoft.com/office/drawing/2014/main" id="{0689477C-2F4C-45E9-A496-F33339463527}"/>
              </a:ext>
            </a:extLst>
          </p:cNvPr>
          <p:cNvSpPr>
            <a:spLocks noGrp="1"/>
          </p:cNvSpPr>
          <p:nvPr>
            <p:ph type="body" idx="2"/>
          </p:nvPr>
        </p:nvSpPr>
        <p:spPr/>
        <p:txBody>
          <a:bodyPr/>
          <a:lstStyle/>
          <a:p>
            <a:r>
              <a:rPr lang="de-DE" sz="2000" dirty="0"/>
              <a:t>PV ist eine essentielle Technologien für die Energiewende </a:t>
            </a:r>
          </a:p>
          <a:p>
            <a:r>
              <a:rPr lang="de-DE" sz="2000" dirty="0"/>
              <a:t>PV-Anlagen benötigen Unterkonstruktionen: Edelstahl oder Al (Dachanlagen), bei Freiflächenanlagen alternativ verzinkter Stahl</a:t>
            </a:r>
          </a:p>
          <a:p>
            <a:r>
              <a:rPr lang="de-DE" sz="2000" dirty="0"/>
              <a:t>Entscheidend sind die Materialkosten, die Montagezeit und die Gerüstflexibilität</a:t>
            </a:r>
          </a:p>
          <a:p>
            <a:r>
              <a:rPr lang="de-DE" sz="2000" dirty="0"/>
              <a:t>Preislich sind nichtrostende Stähle und Aluminium ähnlich</a:t>
            </a:r>
          </a:p>
          <a:p>
            <a:r>
              <a:rPr lang="de-DE" sz="2000" dirty="0"/>
              <a:t>Nicht-rostende Stähle haben ein 4-5fach geringeres THG-Potential</a:t>
            </a:r>
          </a:p>
        </p:txBody>
      </p:sp>
      <p:sp>
        <p:nvSpPr>
          <p:cNvPr id="3" name="Untertitel 2">
            <a:extLst>
              <a:ext uri="{FF2B5EF4-FFF2-40B4-BE49-F238E27FC236}">
                <a16:creationId xmlns:a16="http://schemas.microsoft.com/office/drawing/2014/main" id="{767D1ABA-E5A7-424F-8264-92E726384AD2}"/>
              </a:ext>
            </a:extLst>
          </p:cNvPr>
          <p:cNvSpPr>
            <a:spLocks noGrp="1"/>
          </p:cNvSpPr>
          <p:nvPr>
            <p:ph type="subTitle" idx="1"/>
          </p:nvPr>
        </p:nvSpPr>
        <p:spPr/>
        <p:txBody>
          <a:bodyPr/>
          <a:lstStyle/>
          <a:p>
            <a:r>
              <a:rPr lang="de-DE" dirty="0"/>
              <a:t>Bilder: PV Magazin 2022 und Energieexperten 2020</a:t>
            </a:r>
          </a:p>
        </p:txBody>
      </p:sp>
      <p:pic>
        <p:nvPicPr>
          <p:cNvPr id="4" name="Grafik 3">
            <a:extLst>
              <a:ext uri="{FF2B5EF4-FFF2-40B4-BE49-F238E27FC236}">
                <a16:creationId xmlns:a16="http://schemas.microsoft.com/office/drawing/2014/main" id="{3446A3B6-8AF4-4A11-898B-B75E9E2BF3D5}"/>
              </a:ext>
            </a:extLst>
          </p:cNvPr>
          <p:cNvPicPr>
            <a:picLocks noChangeAspect="1"/>
          </p:cNvPicPr>
          <p:nvPr/>
        </p:nvPicPr>
        <p:blipFill>
          <a:blip r:embed="rId3"/>
          <a:stretch>
            <a:fillRect/>
          </a:stretch>
        </p:blipFill>
        <p:spPr>
          <a:xfrm>
            <a:off x="4645628" y="1326309"/>
            <a:ext cx="4372798" cy="2787800"/>
          </a:xfrm>
          <a:prstGeom prst="rect">
            <a:avLst/>
          </a:prstGeom>
        </p:spPr>
      </p:pic>
      <p:pic>
        <p:nvPicPr>
          <p:cNvPr id="10" name="Grafik 9">
            <a:extLst>
              <a:ext uri="{FF2B5EF4-FFF2-40B4-BE49-F238E27FC236}">
                <a16:creationId xmlns:a16="http://schemas.microsoft.com/office/drawing/2014/main" id="{92E2CEC6-2164-4D70-B3DC-63049982106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45627" y="4085996"/>
            <a:ext cx="2894942" cy="2151770"/>
          </a:xfrm>
          <a:prstGeom prst="rect">
            <a:avLst/>
          </a:prstGeom>
        </p:spPr>
      </p:pic>
    </p:spTree>
    <p:extLst>
      <p:ext uri="{BB962C8B-B14F-4D97-AF65-F5344CB8AC3E}">
        <p14:creationId xmlns:p14="http://schemas.microsoft.com/office/powerpoint/2010/main" val="532442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gd268bbf509_0_23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chemeClr val="dk1"/>
              </a:buClr>
              <a:buSzPts val="2880"/>
            </a:pPr>
            <a:r>
              <a:rPr lang="de-DE" dirty="0"/>
              <a:t>Eco-Design und Nachhaltigkeit:</a:t>
            </a:r>
            <a:br>
              <a:rPr lang="de-DE" dirty="0"/>
            </a:br>
            <a:r>
              <a:rPr lang="de-DE" dirty="0">
                <a:solidFill>
                  <a:schemeClr val="accent6">
                    <a:lumMod val="75000"/>
                  </a:schemeClr>
                </a:solidFill>
              </a:rPr>
              <a:t>Aluminium und Beleuchtungstechnik</a:t>
            </a:r>
            <a:endParaRPr dirty="0">
              <a:solidFill>
                <a:schemeClr val="accent6">
                  <a:lumMod val="75000"/>
                </a:schemeClr>
              </a:solidFill>
            </a:endParaRPr>
          </a:p>
        </p:txBody>
      </p:sp>
      <p:sp>
        <p:nvSpPr>
          <p:cNvPr id="946" name="Google Shape;946;gd268bbf509_0_233"/>
          <p:cNvSpPr txBox="1">
            <a:spLocks noGrp="1"/>
          </p:cNvSpPr>
          <p:nvPr>
            <p:ph type="sldNum" idx="10"/>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898989"/>
              </a:buClr>
              <a:buSzPts val="300"/>
              <a:buFont typeface="PT Sans"/>
              <a:buNone/>
            </a:pPr>
            <a:fld id="{00000000-1234-1234-1234-123412341234}" type="slidenum">
              <a:rPr lang="de-DE"/>
              <a:t>115</a:t>
            </a:fld>
            <a:endParaRPr dirty="0"/>
          </a:p>
        </p:txBody>
      </p:sp>
      <p:sp>
        <p:nvSpPr>
          <p:cNvPr id="4" name="Textplatzhalter 3">
            <a:extLst>
              <a:ext uri="{FF2B5EF4-FFF2-40B4-BE49-F238E27FC236}">
                <a16:creationId xmlns:a16="http://schemas.microsoft.com/office/drawing/2014/main" id="{8200BB57-C1F2-F140-B0CC-17EA86280175}"/>
              </a:ext>
            </a:extLst>
          </p:cNvPr>
          <p:cNvSpPr>
            <a:spLocks noGrp="1"/>
          </p:cNvSpPr>
          <p:nvPr>
            <p:ph type="body" idx="2"/>
          </p:nvPr>
        </p:nvSpPr>
        <p:spPr/>
        <p:txBody>
          <a:bodyPr/>
          <a:lstStyle/>
          <a:p>
            <a:r>
              <a:rPr lang="de-DE" sz="2000" dirty="0"/>
              <a:t>Re-Design: Von Stahl zu Al</a:t>
            </a:r>
          </a:p>
          <a:p>
            <a:r>
              <a:rPr lang="de-DE" sz="2000" dirty="0"/>
              <a:t>hohe Formsteifigkeit durch Wölbstruktur</a:t>
            </a:r>
          </a:p>
          <a:p>
            <a:r>
              <a:rPr lang="de-DE" sz="2000" dirty="0"/>
              <a:t>Konstruktive Einheit von Tragschiene und Leuchte</a:t>
            </a:r>
          </a:p>
          <a:p>
            <a:r>
              <a:rPr lang="de-DE" sz="2000" dirty="0"/>
              <a:t>eine Gewichtsersparnis von bis zu 80% des Materials</a:t>
            </a:r>
          </a:p>
          <a:p>
            <a:r>
              <a:rPr lang="de-DE" sz="2000" dirty="0"/>
              <a:t>Reduktion der Montagezeit</a:t>
            </a:r>
          </a:p>
          <a:p>
            <a:r>
              <a:rPr lang="de-DE" sz="2000" dirty="0"/>
              <a:t>optimale Lichtreflexion durch den hohen Reflexionsgrad von Al</a:t>
            </a:r>
          </a:p>
          <a:p>
            <a:r>
              <a:rPr lang="de-DE" sz="2000" dirty="0"/>
              <a:t>Reduktion von Verspannungen durch den Wärmeeinfluss</a:t>
            </a:r>
          </a:p>
          <a:p>
            <a:endParaRPr lang="de-DE" sz="2000" dirty="0"/>
          </a:p>
        </p:txBody>
      </p:sp>
      <p:sp>
        <p:nvSpPr>
          <p:cNvPr id="3" name="Untertitel 2">
            <a:extLst>
              <a:ext uri="{FF2B5EF4-FFF2-40B4-BE49-F238E27FC236}">
                <a16:creationId xmlns:a16="http://schemas.microsoft.com/office/drawing/2014/main" id="{31B0053A-0FE9-44BB-8B26-8F846E2A0876}"/>
              </a:ext>
            </a:extLst>
          </p:cNvPr>
          <p:cNvSpPr>
            <a:spLocks noGrp="1"/>
          </p:cNvSpPr>
          <p:nvPr>
            <p:ph type="subTitle" idx="1"/>
          </p:nvPr>
        </p:nvSpPr>
        <p:spPr/>
        <p:txBody>
          <a:bodyPr/>
          <a:lstStyle/>
          <a:p>
            <a:r>
              <a:rPr lang="de-DE" dirty="0"/>
              <a:t>Quellen:  VDI ZRE WebVideoMagazin</a:t>
            </a:r>
          </a:p>
          <a:p>
            <a:endParaRPr lang="de-DE" dirty="0"/>
          </a:p>
        </p:txBody>
      </p:sp>
      <p:pic>
        <p:nvPicPr>
          <p:cNvPr id="9" name="Grafik 8">
            <a:extLst>
              <a:ext uri="{FF2B5EF4-FFF2-40B4-BE49-F238E27FC236}">
                <a16:creationId xmlns:a16="http://schemas.microsoft.com/office/drawing/2014/main" id="{1B7922CF-81ED-4763-AF9E-2964F353A0B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11428" y="3896650"/>
            <a:ext cx="4706997" cy="2119702"/>
          </a:xfrm>
          <a:prstGeom prst="rect">
            <a:avLst/>
          </a:prstGeom>
        </p:spPr>
      </p:pic>
      <p:pic>
        <p:nvPicPr>
          <p:cNvPr id="15" name="Grafik 14">
            <a:extLst>
              <a:ext uri="{FF2B5EF4-FFF2-40B4-BE49-F238E27FC236}">
                <a16:creationId xmlns:a16="http://schemas.microsoft.com/office/drawing/2014/main" id="{71C46FF0-B38E-E043-952A-503C4AE1DF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55292" y="1326309"/>
            <a:ext cx="3367149" cy="2225743"/>
          </a:xfrm>
          <a:prstGeom prst="rect">
            <a:avLst/>
          </a:prstGeom>
        </p:spPr>
      </p:pic>
    </p:spTree>
    <p:extLst>
      <p:ext uri="{BB962C8B-B14F-4D97-AF65-F5344CB8AC3E}">
        <p14:creationId xmlns:p14="http://schemas.microsoft.com/office/powerpoint/2010/main" val="37178432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gd268bbf509_0_23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chemeClr val="dk1"/>
              </a:buClr>
              <a:buSzPts val="2880"/>
            </a:pPr>
            <a:r>
              <a:rPr lang="de-DE" dirty="0"/>
              <a:t>Eco-Design und Nachhaltigkeit:</a:t>
            </a:r>
            <a:br>
              <a:rPr lang="de-DE" dirty="0"/>
            </a:br>
            <a:r>
              <a:rPr lang="de-DE" dirty="0">
                <a:solidFill>
                  <a:schemeClr val="accent6">
                    <a:lumMod val="75000"/>
                  </a:schemeClr>
                </a:solidFill>
              </a:rPr>
              <a:t>Aluminium und Beleuchtungstechnik</a:t>
            </a:r>
            <a:endParaRPr dirty="0">
              <a:solidFill>
                <a:schemeClr val="accent6">
                  <a:lumMod val="75000"/>
                </a:schemeClr>
              </a:solidFill>
            </a:endParaRPr>
          </a:p>
        </p:txBody>
      </p:sp>
      <p:sp>
        <p:nvSpPr>
          <p:cNvPr id="946" name="Google Shape;946;gd268bbf509_0_233"/>
          <p:cNvSpPr txBox="1">
            <a:spLocks noGrp="1"/>
          </p:cNvSpPr>
          <p:nvPr>
            <p:ph type="sldNum" idx="10"/>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898989"/>
              </a:buClr>
              <a:buSzPts val="300"/>
              <a:buFont typeface="PT Sans"/>
              <a:buNone/>
            </a:pPr>
            <a:fld id="{00000000-1234-1234-1234-123412341234}" type="slidenum">
              <a:rPr lang="de-DE"/>
              <a:t>116</a:t>
            </a:fld>
            <a:endParaRPr dirty="0"/>
          </a:p>
        </p:txBody>
      </p:sp>
      <p:sp>
        <p:nvSpPr>
          <p:cNvPr id="2" name="Textplatzhalter 1">
            <a:extLst>
              <a:ext uri="{FF2B5EF4-FFF2-40B4-BE49-F238E27FC236}">
                <a16:creationId xmlns:a16="http://schemas.microsoft.com/office/drawing/2014/main" id="{0792479B-DF59-2943-9051-0AA24C0F280D}"/>
              </a:ext>
            </a:extLst>
          </p:cNvPr>
          <p:cNvSpPr>
            <a:spLocks noGrp="1"/>
          </p:cNvSpPr>
          <p:nvPr>
            <p:ph type="body" idx="2"/>
          </p:nvPr>
        </p:nvSpPr>
        <p:spPr>
          <a:xfrm>
            <a:off x="106375" y="1259999"/>
            <a:ext cx="4392000" cy="3972401"/>
          </a:xfrm>
        </p:spPr>
        <p:txBody>
          <a:bodyPr/>
          <a:lstStyle/>
          <a:p>
            <a:r>
              <a:rPr lang="de-DE" sz="2000" dirty="0"/>
              <a:t>Wasserzähler müssen laut Gesetz alle 10 Jahre getauscht werden</a:t>
            </a:r>
          </a:p>
          <a:p>
            <a:r>
              <a:rPr lang="de-DE" sz="2000" dirty="0"/>
              <a:t>Funktionsfähige Geräte werden dadurch dem stofflichen Recycling zugeführt</a:t>
            </a:r>
          </a:p>
          <a:p>
            <a:r>
              <a:rPr lang="de-DE" sz="2000" dirty="0"/>
              <a:t>Durch Re-Manufacturing der Lorenz GmbH können die Geräte aufgearbeitet und kalibriert werden – sie sind wieder normgerecht</a:t>
            </a:r>
          </a:p>
          <a:p>
            <a:r>
              <a:rPr lang="de-DE" sz="2000" dirty="0"/>
              <a:t>Die Materialeinsparung liebt bei weit über 80%, die Energieeffizienz bei weit über 90%</a:t>
            </a:r>
          </a:p>
        </p:txBody>
      </p:sp>
      <p:sp>
        <p:nvSpPr>
          <p:cNvPr id="3" name="Untertitel 2">
            <a:extLst>
              <a:ext uri="{FF2B5EF4-FFF2-40B4-BE49-F238E27FC236}">
                <a16:creationId xmlns:a16="http://schemas.microsoft.com/office/drawing/2014/main" id="{31B0053A-0FE9-44BB-8B26-8F846E2A0876}"/>
              </a:ext>
            </a:extLst>
          </p:cNvPr>
          <p:cNvSpPr>
            <a:spLocks noGrp="1"/>
          </p:cNvSpPr>
          <p:nvPr>
            <p:ph type="subTitle" idx="1"/>
          </p:nvPr>
        </p:nvSpPr>
        <p:spPr/>
        <p:txBody>
          <a:bodyPr/>
          <a:lstStyle/>
          <a:p>
            <a:r>
              <a:rPr lang="de-DE" dirty="0"/>
              <a:t>Quellen:  VDI ZRE WebVideoMagazin</a:t>
            </a:r>
          </a:p>
          <a:p>
            <a:endParaRPr lang="de-DE" dirty="0"/>
          </a:p>
        </p:txBody>
      </p:sp>
      <p:pic>
        <p:nvPicPr>
          <p:cNvPr id="9" name="Grafik 8">
            <a:extLst>
              <a:ext uri="{FF2B5EF4-FFF2-40B4-BE49-F238E27FC236}">
                <a16:creationId xmlns:a16="http://schemas.microsoft.com/office/drawing/2014/main" id="{8A5B8607-0420-4FA2-8325-0B07A8DF0863}"/>
              </a:ext>
            </a:extLst>
          </p:cNvPr>
          <p:cNvPicPr>
            <a:picLocks noChangeAspect="1"/>
          </p:cNvPicPr>
          <p:nvPr/>
        </p:nvPicPr>
        <p:blipFill>
          <a:blip r:embed="rId3"/>
          <a:stretch>
            <a:fillRect/>
          </a:stretch>
        </p:blipFill>
        <p:spPr>
          <a:xfrm>
            <a:off x="4637558" y="1644861"/>
            <a:ext cx="4114167" cy="3202675"/>
          </a:xfrm>
          <a:prstGeom prst="rect">
            <a:avLst/>
          </a:prstGeom>
        </p:spPr>
      </p:pic>
      <p:sp>
        <p:nvSpPr>
          <p:cNvPr id="12" name="Inhaltsplatzhalter 2">
            <a:extLst>
              <a:ext uri="{FF2B5EF4-FFF2-40B4-BE49-F238E27FC236}">
                <a16:creationId xmlns:a16="http://schemas.microsoft.com/office/drawing/2014/main" id="{A28B07DC-F358-4C27-BCB2-F4B827AE5C73}"/>
              </a:ext>
            </a:extLst>
          </p:cNvPr>
          <p:cNvSpPr txBox="1">
            <a:spLocks/>
          </p:cNvSpPr>
          <p:nvPr/>
        </p:nvSpPr>
        <p:spPr>
          <a:xfrm>
            <a:off x="-3380009" y="1742808"/>
            <a:ext cx="8219214" cy="45550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rgbClr val="606060"/>
              </a:buClr>
              <a:buSzPts val="1100"/>
              <a:buFont typeface="Noto Sans Symbols"/>
              <a:buNone/>
              <a:defRPr sz="1100" b="0" i="0" u="none" strike="noStrike" cap="none">
                <a:solidFill>
                  <a:srgbClr val="606060"/>
                </a:solidFill>
                <a:latin typeface="Calibri"/>
                <a:ea typeface="Calibri"/>
                <a:cs typeface="Calibri"/>
                <a:sym typeface="Calibri"/>
              </a:defRPr>
            </a:lvl1pPr>
            <a:lvl2pPr marL="914400" marR="0" lvl="1" indent="-368300" algn="l" rtl="0">
              <a:lnSpc>
                <a:spcPct val="100000"/>
              </a:lnSpc>
              <a:spcBef>
                <a:spcPts val="0"/>
              </a:spcBef>
              <a:spcAft>
                <a:spcPts val="0"/>
              </a:spcAft>
              <a:buClr>
                <a:srgbClr val="606060"/>
              </a:buClr>
              <a:buSzPts val="1400"/>
              <a:buFont typeface="Arial"/>
              <a:buNone/>
              <a:defRPr sz="2200" b="0" i="0" u="none" strike="noStrike" cap="none">
                <a:solidFill>
                  <a:srgbClr val="606060"/>
                </a:solidFill>
                <a:latin typeface="Calibri"/>
                <a:ea typeface="Calibri"/>
                <a:cs typeface="Calibri"/>
                <a:sym typeface="Calibri"/>
              </a:defRPr>
            </a:lvl2pPr>
            <a:lvl3pPr marL="1371600" marR="0" lvl="2" indent="-355600" algn="l" rtl="0">
              <a:lnSpc>
                <a:spcPct val="100000"/>
              </a:lnSpc>
              <a:spcBef>
                <a:spcPts val="0"/>
              </a:spcBef>
              <a:spcAft>
                <a:spcPts val="0"/>
              </a:spcAft>
              <a:buClr>
                <a:srgbClr val="606060"/>
              </a:buClr>
              <a:buSzPts val="1400"/>
              <a:buFont typeface="Arial"/>
              <a:buNone/>
              <a:defRPr sz="2000" b="0" i="0" u="none" strike="noStrike" cap="none">
                <a:solidFill>
                  <a:srgbClr val="606060"/>
                </a:solidFill>
                <a:latin typeface="Calibri"/>
                <a:ea typeface="Calibri"/>
                <a:cs typeface="Calibri"/>
                <a:sym typeface="Calibri"/>
              </a:defRPr>
            </a:lvl3pPr>
            <a:lvl4pPr marL="1828800" marR="0" lvl="3" indent="-342900" algn="l" rtl="0">
              <a:lnSpc>
                <a:spcPct val="100000"/>
              </a:lnSpc>
              <a:spcBef>
                <a:spcPts val="0"/>
              </a:spcBef>
              <a:spcAft>
                <a:spcPts val="0"/>
              </a:spcAft>
              <a:buClr>
                <a:srgbClr val="606060"/>
              </a:buClr>
              <a:buSzPts val="1400"/>
              <a:buFont typeface="Arial"/>
              <a:buNone/>
              <a:defRPr sz="1800" b="0" i="0" u="none" strike="noStrike" cap="none">
                <a:solidFill>
                  <a:srgbClr val="606060"/>
                </a:solidFill>
                <a:latin typeface="Calibri"/>
                <a:ea typeface="Calibri"/>
                <a:cs typeface="Calibri"/>
                <a:sym typeface="Calibri"/>
              </a:defRPr>
            </a:lvl4pPr>
            <a:lvl5pPr marL="2286000" marR="0" lvl="4" indent="-330200" algn="l" rtl="0">
              <a:lnSpc>
                <a:spcPct val="100000"/>
              </a:lnSpc>
              <a:spcBef>
                <a:spcPts val="0"/>
              </a:spcBef>
              <a:spcAft>
                <a:spcPts val="0"/>
              </a:spcAft>
              <a:buClr>
                <a:srgbClr val="606060"/>
              </a:buClr>
              <a:buSzPts val="1400"/>
              <a:buFont typeface="Arial"/>
              <a:buNone/>
              <a:defRPr sz="1600" b="0" i="0" u="none" strike="noStrike" cap="none">
                <a:solidFill>
                  <a:srgbClr val="606060"/>
                </a:solidFill>
                <a:latin typeface="Calibri"/>
                <a:ea typeface="Calibri"/>
                <a:cs typeface="Calibri"/>
                <a:sym typeface="Calibri"/>
              </a:defRPr>
            </a:lvl5pPr>
            <a:lvl6pPr marL="2743200" marR="0" lvl="5" indent="-317500" algn="l"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0"/>
              </a:spcBef>
              <a:spcAft>
                <a:spcPts val="0"/>
              </a:spcAft>
              <a:buClr>
                <a:schemeClr val="dk1"/>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0"/>
              </a:spcBef>
              <a:spcAft>
                <a:spcPts val="0"/>
              </a:spcAft>
              <a:buClr>
                <a:schemeClr val="dk1"/>
              </a:buClr>
              <a:buSzPts val="1400"/>
              <a:buFont typeface="Arial"/>
              <a:buNone/>
              <a:defRPr sz="900" b="0" i="0" u="none" strike="noStrike" cap="none">
                <a:solidFill>
                  <a:schemeClr val="dk1"/>
                </a:solidFill>
                <a:latin typeface="Calibri"/>
                <a:ea typeface="Calibri"/>
                <a:cs typeface="Calibri"/>
                <a:sym typeface="Calibri"/>
              </a:defRPr>
            </a:lvl9pPr>
          </a:lstStyle>
          <a:p>
            <a:endParaRPr lang="de-DE" sz="1800" dirty="0"/>
          </a:p>
        </p:txBody>
      </p:sp>
      <p:sp>
        <p:nvSpPr>
          <p:cNvPr id="7" name="Textfeld 6">
            <a:extLst>
              <a:ext uri="{FF2B5EF4-FFF2-40B4-BE49-F238E27FC236}">
                <a16:creationId xmlns:a16="http://schemas.microsoft.com/office/drawing/2014/main" id="{3B4B78F2-CCFC-434D-B1CC-7C16AD4AB2BB}"/>
              </a:ext>
            </a:extLst>
          </p:cNvPr>
          <p:cNvSpPr txBox="1"/>
          <p:nvPr/>
        </p:nvSpPr>
        <p:spPr>
          <a:xfrm>
            <a:off x="162561" y="5212080"/>
            <a:ext cx="7874000" cy="1015663"/>
          </a:xfrm>
          <a:prstGeom prst="rect">
            <a:avLst/>
          </a:prstGeom>
          <a:noFill/>
        </p:spPr>
        <p:txBody>
          <a:bodyPr wrap="square" rtlCol="0">
            <a:spAutoFit/>
          </a:bodyPr>
          <a:lstStyle/>
          <a:p>
            <a:pPr marL="342900" indent="-342900">
              <a:buFont typeface="Arial" panose="020B0604020202020204" pitchFamily="34" charset="0"/>
              <a:buChar char="•"/>
            </a:pPr>
            <a:r>
              <a:rPr lang="de-DE" sz="2000" dirty="0">
                <a:latin typeface="Calibri" panose="020F0502020204030204" pitchFamily="34" charset="0"/>
                <a:cs typeface="Calibri" panose="020F0502020204030204" pitchFamily="34" charset="0"/>
              </a:rPr>
              <a:t>Re-Manufacturing ist nur möglich, wenn es beim Design mitgedacht wird: Demontierbarkeit, exakte Prüfung der Maßgenauigkeit, Kalibrierbarkeit sind zu beachten</a:t>
            </a:r>
          </a:p>
        </p:txBody>
      </p:sp>
    </p:spTree>
    <p:extLst>
      <p:ext uri="{BB962C8B-B14F-4D97-AF65-F5344CB8AC3E}">
        <p14:creationId xmlns:p14="http://schemas.microsoft.com/office/powerpoint/2010/main" val="12747632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
          <p:cNvSpPr txBox="1">
            <a:spLocks noGrp="1"/>
          </p:cNvSpPr>
          <p:nvPr>
            <p:ph type="ctrTitle" idx="4294967295"/>
          </p:nvPr>
        </p:nvSpPr>
        <p:spPr>
          <a:xfrm>
            <a:off x="591267" y="1201382"/>
            <a:ext cx="6407228" cy="1220358"/>
          </a:xfrm>
          <a:prstGeom prst="rect">
            <a:avLst/>
          </a:prstGeom>
          <a:noFill/>
          <a:ln>
            <a:noFill/>
          </a:ln>
        </p:spPr>
        <p:txBody>
          <a:bodyPr spcFirstLastPara="1" wrap="square" lIns="68569" tIns="34275" rIns="68569" bIns="34275" anchor="t" anchorCtr="0">
            <a:noAutofit/>
          </a:bodyPr>
          <a:lstStyle/>
          <a:p>
            <a:pPr>
              <a:lnSpc>
                <a:spcPct val="100000"/>
              </a:lnSpc>
              <a:buClr>
                <a:schemeClr val="accent1"/>
              </a:buClr>
              <a:buSzPts val="4400"/>
            </a:pPr>
            <a:r>
              <a:rPr lang="de-DE" sz="2400" dirty="0">
                <a:solidFill>
                  <a:schemeClr val="tx1"/>
                </a:solidFill>
              </a:rPr>
              <a:t>RessKoRo – </a:t>
            </a:r>
            <a:br>
              <a:rPr lang="de-DE" sz="2400" dirty="0">
                <a:solidFill>
                  <a:schemeClr val="tx1"/>
                </a:solidFill>
              </a:rPr>
            </a:br>
            <a:r>
              <a:rPr lang="de-DE" sz="2400" dirty="0">
                <a:solidFill>
                  <a:schemeClr val="tx1"/>
                </a:solidFill>
              </a:rPr>
              <a:t>Ressourcenkompetenz für Rohstoffnutzung in globalen Wertschöpfungsketten</a:t>
            </a:r>
            <a:endParaRPr sz="1600" dirty="0">
              <a:solidFill>
                <a:schemeClr val="tx1"/>
              </a:solidFill>
            </a:endParaRPr>
          </a:p>
        </p:txBody>
      </p:sp>
      <p:sp>
        <p:nvSpPr>
          <p:cNvPr id="142" name="Google Shape;142;p1"/>
          <p:cNvSpPr txBox="1"/>
          <p:nvPr/>
        </p:nvSpPr>
        <p:spPr>
          <a:xfrm>
            <a:off x="591267" y="4268689"/>
            <a:ext cx="4307544" cy="1200298"/>
          </a:xfrm>
          <a:prstGeom prst="rect">
            <a:avLst/>
          </a:prstGeom>
          <a:noFill/>
          <a:ln>
            <a:noFill/>
          </a:ln>
        </p:spPr>
        <p:txBody>
          <a:bodyPr spcFirstLastPara="1" wrap="square" lIns="68569" tIns="34275" rIns="68569" bIns="34275" anchor="t" anchorCtr="0">
            <a:spAutoFit/>
          </a:bodyPr>
          <a:lstStyle/>
          <a:p>
            <a:pPr>
              <a:buSzPts val="1400"/>
            </a:pPr>
            <a:r>
              <a:rPr lang="de-DE" sz="1050" i="1" dirty="0">
                <a:solidFill>
                  <a:schemeClr val="dk1"/>
                </a:solidFill>
                <a:latin typeface="Georgia"/>
                <a:ea typeface="Georgia"/>
                <a:cs typeface="Georgia"/>
                <a:sym typeface="Georgia"/>
              </a:rPr>
              <a:t>Dr. Michael Scharp M.A. </a:t>
            </a:r>
          </a:p>
          <a:p>
            <a:pPr>
              <a:buSzPts val="1400"/>
            </a:pPr>
            <a:r>
              <a:rPr lang="de-DE" sz="1050" i="1" dirty="0">
                <a:solidFill>
                  <a:schemeClr val="dk1"/>
                </a:solidFill>
                <a:latin typeface="Georgia"/>
                <a:ea typeface="Georgia"/>
                <a:cs typeface="Georgia"/>
                <a:sym typeface="Georgia"/>
              </a:rPr>
              <a:t>IZT Institut für Zukunftsstudien und Technologiebewertung gGmbH</a:t>
            </a:r>
          </a:p>
          <a:p>
            <a:pPr>
              <a:buSzPts val="1400"/>
            </a:pPr>
            <a:r>
              <a:rPr lang="de-DE" sz="1050" i="1" dirty="0" err="1">
                <a:solidFill>
                  <a:schemeClr val="dk1"/>
                </a:solidFill>
                <a:latin typeface="Georgia"/>
                <a:ea typeface="Georgia"/>
                <a:cs typeface="Georgia"/>
                <a:sym typeface="Georgia"/>
              </a:rPr>
              <a:t>Schopenhauersstraße</a:t>
            </a:r>
            <a:r>
              <a:rPr lang="de-DE" sz="1050" i="1" dirty="0">
                <a:solidFill>
                  <a:schemeClr val="dk1"/>
                </a:solidFill>
                <a:latin typeface="Georgia"/>
                <a:ea typeface="Georgia"/>
                <a:cs typeface="Georgia"/>
                <a:sym typeface="Georgia"/>
              </a:rPr>
              <a:t> 26</a:t>
            </a:r>
          </a:p>
          <a:p>
            <a:pPr>
              <a:buSzPts val="1400"/>
            </a:pPr>
            <a:r>
              <a:rPr lang="de-DE" sz="1050" i="1" dirty="0">
                <a:solidFill>
                  <a:schemeClr val="dk1"/>
                </a:solidFill>
                <a:latin typeface="Georgia"/>
                <a:ea typeface="Georgia"/>
                <a:cs typeface="Georgia"/>
                <a:sym typeface="Georgia"/>
              </a:rPr>
              <a:t>14129 Berlin</a:t>
            </a:r>
          </a:p>
          <a:p>
            <a:pPr>
              <a:buSzPts val="1400"/>
            </a:pPr>
            <a:r>
              <a:rPr lang="de-DE" sz="1050" i="1" dirty="0">
                <a:solidFill>
                  <a:schemeClr val="dk1"/>
                </a:solidFill>
                <a:latin typeface="Georgia"/>
                <a:ea typeface="Georgia"/>
                <a:cs typeface="Georgia"/>
                <a:sym typeface="Georgia"/>
              </a:rPr>
              <a:t>Kontakt: </a:t>
            </a:r>
            <a:r>
              <a:rPr lang="de-DE" sz="1050" i="1" dirty="0">
                <a:solidFill>
                  <a:schemeClr val="dk1"/>
                </a:solidFill>
                <a:latin typeface="Georgia"/>
                <a:ea typeface="Georgia"/>
                <a:cs typeface="Georgia"/>
                <a:sym typeface="Georgia"/>
                <a:hlinkClick r:id="rId3"/>
              </a:rPr>
              <a:t>m.scharp@izt.de</a:t>
            </a:r>
            <a:r>
              <a:rPr lang="de-DE" sz="1050" i="1" dirty="0">
                <a:solidFill>
                  <a:schemeClr val="dk1"/>
                </a:solidFill>
                <a:latin typeface="Georgia"/>
                <a:ea typeface="Georgia"/>
                <a:cs typeface="Georgia"/>
                <a:sym typeface="Georgia"/>
              </a:rPr>
              <a:t> </a:t>
            </a:r>
          </a:p>
          <a:p>
            <a:pPr>
              <a:buSzPts val="1400"/>
            </a:pPr>
            <a:endParaRPr lang="de-DE" sz="1050" i="1" dirty="0">
              <a:solidFill>
                <a:schemeClr val="dk1"/>
              </a:solidFill>
              <a:latin typeface="Georgia"/>
              <a:ea typeface="Georgia"/>
              <a:cs typeface="Georgia"/>
              <a:sym typeface="Georgia"/>
            </a:endParaRPr>
          </a:p>
          <a:p>
            <a:pPr>
              <a:buSzPts val="1400"/>
            </a:pPr>
            <a:r>
              <a:rPr lang="de-DE" sz="1050" i="1" dirty="0">
                <a:solidFill>
                  <a:schemeClr val="dk1"/>
                </a:solidFill>
                <a:latin typeface="Georgia"/>
                <a:ea typeface="Georgia"/>
                <a:cs typeface="Georgia"/>
                <a:sym typeface="Georgia"/>
              </a:rPr>
              <a:t>Gefördert unter </a:t>
            </a:r>
            <a:r>
              <a:rPr lang="de-DE" sz="1050" i="1" dirty="0">
                <a:solidFill>
                  <a:schemeClr val="dk1"/>
                </a:solidFill>
                <a:latin typeface="Georgia"/>
              </a:rPr>
              <a:t>FKZ 3720 16 1020 von:</a:t>
            </a:r>
            <a:endParaRPr sz="1050" i="1" dirty="0">
              <a:solidFill>
                <a:schemeClr val="dk1"/>
              </a:solidFill>
              <a:latin typeface="Georgia"/>
              <a:ea typeface="Georgia"/>
              <a:cs typeface="Georgia"/>
              <a:sym typeface="Georgia"/>
            </a:endParaRPr>
          </a:p>
        </p:txBody>
      </p:sp>
      <p:pic>
        <p:nvPicPr>
          <p:cNvPr id="144" name="Google Shape;144;p1"/>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591267" y="5646517"/>
            <a:ext cx="1104506" cy="828376"/>
          </a:xfrm>
          <a:prstGeom prst="rect">
            <a:avLst/>
          </a:prstGeom>
          <a:noFill/>
          <a:ln>
            <a:noFill/>
          </a:ln>
        </p:spPr>
      </p:pic>
      <p:sp>
        <p:nvSpPr>
          <p:cNvPr id="8" name="Google Shape;141;p1">
            <a:extLst>
              <a:ext uri="{FF2B5EF4-FFF2-40B4-BE49-F238E27FC236}">
                <a16:creationId xmlns:a16="http://schemas.microsoft.com/office/drawing/2014/main" id="{FBD216DC-E8B2-42BC-8B69-F89A446691F8}"/>
              </a:ext>
            </a:extLst>
          </p:cNvPr>
          <p:cNvSpPr txBox="1">
            <a:spLocks/>
          </p:cNvSpPr>
          <p:nvPr/>
        </p:nvSpPr>
        <p:spPr>
          <a:xfrm>
            <a:off x="591267" y="2579209"/>
            <a:ext cx="7076373" cy="1608368"/>
          </a:xfrm>
          <a:prstGeom prst="rect">
            <a:avLst/>
          </a:prstGeom>
          <a:noFill/>
          <a:ln>
            <a:noFill/>
          </a:ln>
        </p:spPr>
        <p:txBody>
          <a:bodyPr spcFirstLastPara="1" wrap="square" lIns="91425" tIns="45700" rIns="91425" bIns="45700" anchor="t" anchorCtr="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buSzPts val="1440"/>
              <a:buFont typeface="Wingdings 3" charset="2"/>
              <a:buNone/>
            </a:pPr>
            <a:r>
              <a:rPr lang="de-DE" sz="3600" b="1">
                <a:solidFill>
                  <a:schemeClr val="accent1"/>
                </a:solidFill>
              </a:rPr>
              <a:t>Ein Seminar für Wirtschaftsingenieure und Wirtschaftsingenieurinnen, </a:t>
            </a:r>
            <a:br>
              <a:rPr lang="de-DE" sz="3600" b="1">
                <a:solidFill>
                  <a:schemeClr val="accent1"/>
                </a:solidFill>
              </a:rPr>
            </a:br>
            <a:r>
              <a:rPr lang="de-DE" sz="3600" b="1">
                <a:solidFill>
                  <a:schemeClr val="accent1"/>
                </a:solidFill>
              </a:rPr>
              <a:t>Designer und Designerinnen</a:t>
            </a:r>
          </a:p>
        </p:txBody>
      </p:sp>
      <p:pic>
        <p:nvPicPr>
          <p:cNvPr id="3" name="Grafik 2">
            <a:extLst>
              <a:ext uri="{FF2B5EF4-FFF2-40B4-BE49-F238E27FC236}">
                <a16:creationId xmlns:a16="http://schemas.microsoft.com/office/drawing/2014/main" id="{4E905B7A-97C6-455B-B99D-5BF0BDA0DCB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379956" y="8909"/>
            <a:ext cx="1706269" cy="891526"/>
          </a:xfrm>
          <a:prstGeom prst="rect">
            <a:avLst/>
          </a:prstGeom>
        </p:spPr>
      </p:pic>
      <p:pic>
        <p:nvPicPr>
          <p:cNvPr id="5" name="Grafik 4">
            <a:extLst>
              <a:ext uri="{FF2B5EF4-FFF2-40B4-BE49-F238E27FC236}">
                <a16:creationId xmlns:a16="http://schemas.microsoft.com/office/drawing/2014/main" id="{7B608319-0295-4B01-B811-FB9EACEA701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10817" y="198299"/>
            <a:ext cx="1479052" cy="544667"/>
          </a:xfrm>
          <a:prstGeom prst="rect">
            <a:avLst/>
          </a:prstGeom>
        </p:spPr>
      </p:pic>
      <p:pic>
        <p:nvPicPr>
          <p:cNvPr id="7" name="Grafik 6">
            <a:extLst>
              <a:ext uri="{FF2B5EF4-FFF2-40B4-BE49-F238E27FC236}">
                <a16:creationId xmlns:a16="http://schemas.microsoft.com/office/drawing/2014/main" id="{09B66D51-6D04-475B-878F-CF7D9E7C946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89869" y="15906"/>
            <a:ext cx="1947862" cy="766013"/>
          </a:xfrm>
          <a:prstGeom prst="rect">
            <a:avLst/>
          </a:prstGeom>
        </p:spPr>
      </p:pic>
      <p:pic>
        <p:nvPicPr>
          <p:cNvPr id="4" name="Grafik 3">
            <a:extLst>
              <a:ext uri="{FF2B5EF4-FFF2-40B4-BE49-F238E27FC236}">
                <a16:creationId xmlns:a16="http://schemas.microsoft.com/office/drawing/2014/main" id="{BCCFB205-CB42-8948-B2B5-93F2D2F1B1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58515" y="5565405"/>
            <a:ext cx="2628900" cy="990600"/>
          </a:xfrm>
          <a:prstGeom prst="rect">
            <a:avLst/>
          </a:prstGeom>
        </p:spPr>
      </p:pic>
    </p:spTree>
    <p:extLst>
      <p:ext uri="{BB962C8B-B14F-4D97-AF65-F5344CB8AC3E}">
        <p14:creationId xmlns:p14="http://schemas.microsoft.com/office/powerpoint/2010/main" val="952703873"/>
      </p:ext>
    </p:extLst>
  </p:cSld>
  <p:clrMapOvr>
    <a:masterClrMapping/>
  </p:clrMapOvr>
</p:sld>
</file>

<file path=ppt/theme/theme1.xml><?xml version="1.0" encoding="utf-8"?>
<a:theme xmlns:a="http://schemas.openxmlformats.org/drawingml/2006/main" name="BilRess ohne Hintergrund ">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AF5BC8074AEC4C8C14AFF9D35B6BE8" ma:contentTypeVersion="4" ma:contentTypeDescription="Ein neues Dokument erstellen." ma:contentTypeScope="" ma:versionID="d40ece40c154d0842eeddfd16ca1fe6e">
  <xsd:schema xmlns:xsd="http://www.w3.org/2001/XMLSchema" xmlns:xs="http://www.w3.org/2001/XMLSchema" xmlns:p="http://schemas.microsoft.com/office/2006/metadata/properties" xmlns:ns2="143e6205-b7d0-42b7-ad61-b9f8e846ed70" xmlns:ns3="570206bb-205d-4899-adc8-33bdcb80c7e4" targetNamespace="http://schemas.microsoft.com/office/2006/metadata/properties" ma:root="true" ma:fieldsID="42fbb19f358439074daf3e9f69b12da6" ns2:_="" ns3:_="">
    <xsd:import namespace="143e6205-b7d0-42b7-ad61-b9f8e846ed70"/>
    <xsd:import namespace="570206bb-205d-4899-adc8-33bdcb80c7e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3e6205-b7d0-42b7-ad61-b9f8e846ed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0206bb-205d-4899-adc8-33bdcb80c7e4"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05DD1D-7747-48F9-A7F9-3442EC860F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3e6205-b7d0-42b7-ad61-b9f8e846ed70"/>
    <ds:schemaRef ds:uri="570206bb-205d-4899-adc8-33bdcb80c7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D55638-454E-44CD-9867-5E8200B1C5AC}">
  <ds:schemaRefs>
    <ds:schemaRef ds:uri="http://schemas.microsoft.com/office/2006/documentManagement/types"/>
    <ds:schemaRef ds:uri="http://purl.org/dc/elements/1.1/"/>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143e6205-b7d0-42b7-ad61-b9f8e846ed70"/>
    <ds:schemaRef ds:uri="http://purl.org/dc/dcmitype/"/>
    <ds:schemaRef ds:uri="http://purl.org/dc/terms/"/>
  </ds:schemaRefs>
</ds:datastoreItem>
</file>

<file path=customXml/itemProps3.xml><?xml version="1.0" encoding="utf-8"?>
<ds:datastoreItem xmlns:ds="http://schemas.openxmlformats.org/officeDocument/2006/customXml" ds:itemID="{0D1B4D98-7734-4784-8CAB-B601E7E240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TM02900688[[fn=Facette]]</Template>
  <TotalTime>0</TotalTime>
  <Words>50221</Words>
  <Application>Microsoft Macintosh PowerPoint</Application>
  <PresentationFormat>Bildschirmpräsentation (4:3)</PresentationFormat>
  <Paragraphs>3562</Paragraphs>
  <Slides>117</Slides>
  <Notes>115</Notes>
  <HiddenSlides>0</HiddenSlides>
  <MMClips>0</MMClips>
  <ScaleCrop>false</ScaleCrop>
  <HeadingPairs>
    <vt:vector size="6" baseType="variant">
      <vt:variant>
        <vt:lpstr>Verwendete Schriftarten</vt:lpstr>
      </vt:variant>
      <vt:variant>
        <vt:i4>12</vt:i4>
      </vt:variant>
      <vt:variant>
        <vt:lpstr>Design</vt:lpstr>
      </vt:variant>
      <vt:variant>
        <vt:i4>2</vt:i4>
      </vt:variant>
      <vt:variant>
        <vt:lpstr>Folientitel</vt:lpstr>
      </vt:variant>
      <vt:variant>
        <vt:i4>117</vt:i4>
      </vt:variant>
    </vt:vector>
  </HeadingPairs>
  <TitlesOfParts>
    <vt:vector size="131" baseType="lpstr">
      <vt:lpstr>Arial</vt:lpstr>
      <vt:lpstr>Arial,Sans-Serif</vt:lpstr>
      <vt:lpstr>Calibri</vt:lpstr>
      <vt:lpstr>Calibri Light</vt:lpstr>
      <vt:lpstr>Georgia</vt:lpstr>
      <vt:lpstr>Merriweather</vt:lpstr>
      <vt:lpstr>Noto Sans Symbols</vt:lpstr>
      <vt:lpstr>PT Sans</vt:lpstr>
      <vt:lpstr>Roboto</vt:lpstr>
      <vt:lpstr>Trebuchet MS</vt:lpstr>
      <vt:lpstr>Wingdings</vt:lpstr>
      <vt:lpstr>Wingdings 3</vt:lpstr>
      <vt:lpstr>BilRess ohne Hintergrund </vt:lpstr>
      <vt:lpstr>Facette</vt:lpstr>
      <vt:lpstr>RessKoRo –  Ressourcenkompetenz für Rohstoffnutzung in globalen Wertschöpfungsketten</vt:lpstr>
      <vt:lpstr>Rohstoffnutzung und Klimawandel Definitionen und Glossar</vt:lpstr>
      <vt:lpstr>RessKoRo – Ressourcenkompetenz für Rohstoffnutzung in globalen Wertschöpfungsketten</vt:lpstr>
      <vt:lpstr>Nachhaltigkeit, Klimawandel und Ressourcennutzung</vt:lpstr>
      <vt:lpstr>Wertschöpfungskette Aluminium: Übersicht Nachhaltigkeit und Klimawandel</vt:lpstr>
      <vt:lpstr>Nachhaltigkeit und Klimawandel: Dimensionen der Nachhaltigkeit</vt:lpstr>
      <vt:lpstr>Nachhaltigkeit und Klimawandel: Dimensionen der Nachhaltigkeit</vt:lpstr>
      <vt:lpstr>Nachhaltigkeit und Klimawandel: Sustainable Development Goals</vt:lpstr>
      <vt:lpstr>Nachhaltigkeit und Klimawandel: Sustainable Development Goals - Unterziele</vt:lpstr>
      <vt:lpstr>Nachhaltigkeit und Klimawandel: Emissionen und Hauptverursacher</vt:lpstr>
      <vt:lpstr>Nachhaltigkeit und Klimawandel: Emissionen nach Energieträger</vt:lpstr>
      <vt:lpstr>Nachhaltigkeit und Klimawandel:  Emissionen: CO2- und Temperaturanstieg</vt:lpstr>
      <vt:lpstr>Nachhaltigkeit und Klimawandel  Zukunftsprognosen für Deutschland</vt:lpstr>
      <vt:lpstr>Nachhaltigkeit und Klimawandel: Emissionen: Graue Energie</vt:lpstr>
      <vt:lpstr>Nachhaltigkeit und Klimawandel: Emissionen der Sektoren (1990/2010/2020) </vt:lpstr>
      <vt:lpstr>Rohstoffnutzung und Klimawandel Rohstoffkonsum: Rohstoffsystematik nach ProgRess II (2016)</vt:lpstr>
      <vt:lpstr>Nachhaltigkeit und Klimawandel  Rohstoffkonsum: DMC und RMC (gesamt)</vt:lpstr>
      <vt:lpstr>Nachhaltigkeit und Klimawandel  Rohstoffkonsum: DMC und RMC pro Kopf*a</vt:lpstr>
      <vt:lpstr>Ressourcennutzung in Deutschland: Direkte und Indirekte Rohstoffflüsse</vt:lpstr>
      <vt:lpstr>Nachhaltigkeit und Klimawandel  Rohstoffkonsum: Ziele und die Realität</vt:lpstr>
      <vt:lpstr>Nachhaltigkeit und Klimawandel  Rohstoffkonsum: DMI Direkter Materialeinsatz &amp; RMI Primärrohstoffeinsatz</vt:lpstr>
      <vt:lpstr>Ressourcennutzung in Deutschland: Rohstoffkonsum RMC nach Endnachfrage </vt:lpstr>
      <vt:lpstr>Nachhaltigkeit und Klimawandel Rohstoffkonsum von Haushalten (RMC, 2019)</vt:lpstr>
      <vt:lpstr>Rohstoffnutzung und Klimawandel Emissionen der Haushalte und Konsum (2017)</vt:lpstr>
      <vt:lpstr>Nachhaltigkeit und Klimawandel  Rohstoffkonsum: Die Ziele der Ressourcenproduktivität</vt:lpstr>
      <vt:lpstr>Nachhaltigkeit und Klimawandel: Konsumgrenzen: Das Drei-Erden-Problem</vt:lpstr>
      <vt:lpstr>Nachhaltigkeit und Klimawandel: Konsumgrenzen: Planetaren Grenzen</vt:lpstr>
      <vt:lpstr>Materialkunde und Materialverbrauch von Aluminium</vt:lpstr>
      <vt:lpstr>Wertschöpfungskette von Aluminium: Inhaltsverzeichnis</vt:lpstr>
      <vt:lpstr>Materialkunde: Herstellung von Aluminium</vt:lpstr>
      <vt:lpstr>Materialkunde: Eigenschaften von Aluminium</vt:lpstr>
      <vt:lpstr>Materialkunde: Eigenschaften von Aluminium</vt:lpstr>
      <vt:lpstr>Reserven Bauxitreserven von Ländern 2021</vt:lpstr>
      <vt:lpstr>Aluminiumproduktion: Bauxitgewinnung weltweit 2022</vt:lpstr>
      <vt:lpstr>Al-Produktion: Aluminium in Deutschland</vt:lpstr>
      <vt:lpstr>Al-Produktion und Verwendung: Aluminiumverwendung</vt:lpstr>
      <vt:lpstr>Aluminiumproduktion: Entwicklung der globalen Aluminiumproduktion </vt:lpstr>
      <vt:lpstr>Wertschöpfungsketten  Vergleich der Recyclinganteile</vt:lpstr>
      <vt:lpstr>Wertschöpfungsketten  Der Weg des Recyclings</vt:lpstr>
      <vt:lpstr>Bewertungsverfahren für Nachhaltigkeit am Beispiel von Aluminiumprodukten</vt:lpstr>
      <vt:lpstr>Bewertungsverfahren: Inhaltsverzeichnis</vt:lpstr>
      <vt:lpstr>Bewertungsverfahren: Bewertungssysteme</vt:lpstr>
      <vt:lpstr>Bewertungsverfahren: Bewertungsverfahren</vt:lpstr>
      <vt:lpstr>THG-Bewertungen &amp; Wertschöpfungsketten: THG-Emissionen im Vergleich</vt:lpstr>
      <vt:lpstr>THG-Bewertungen &amp; Wertschöpfungsketten Aluminiumprodukte und Alternativen</vt:lpstr>
      <vt:lpstr>Bewertungsverfahren</vt:lpstr>
      <vt:lpstr>Bewertungsverfahren: Stoffstromanalyse Al Vom Bergbau bis zum Recycling</vt:lpstr>
      <vt:lpstr>Bewertungsverfahren: Stoffstromanalyse Al Bauxit-Gewinnung</vt:lpstr>
      <vt:lpstr>Bewertungsverfahren: Stoffstromanalyse Al Aluminiumoxid-Gewinnung</vt:lpstr>
      <vt:lpstr>Bewertungsverfahren: Stoffstromanalyse Al Aluminiumherstellung</vt:lpstr>
      <vt:lpstr>Bewertungsverfahren: Stoffstromanalyse Al Aluminiumherstellung</vt:lpstr>
      <vt:lpstr>Bewertungsverfahren: Stoffstromanalyse Al Transporte</vt:lpstr>
      <vt:lpstr>Bewertungsverfahren: Stoffstromanalyse Al Produktion von Halbzeug und Gussmaterial</vt:lpstr>
      <vt:lpstr>Bewertungsverfahren: Stoffstromanalyse Al Aluminiumprodukte</vt:lpstr>
      <vt:lpstr>Bewertungsverfahren: Stoffstromanalyse Al Nutzung von Aluminiumprodukten</vt:lpstr>
      <vt:lpstr>Bewertungsverfahren: Stoffstromanalyse Al Recycling von Aluminiumprodukten</vt:lpstr>
      <vt:lpstr>Bewertungsverfahren: Stoffstromanalyse Al Rekultivierung des Bergbaus</vt:lpstr>
      <vt:lpstr>Aluminium und ein Leben im Wohlstand: Bedeutung für die Produktionsländer</vt:lpstr>
      <vt:lpstr>Lieferkettengesetz Gründe</vt:lpstr>
      <vt:lpstr>Bewertungsverfahren</vt:lpstr>
      <vt:lpstr>Bewertungen mit Ökobilanzen:  Die Struktur einer Ökobilanz</vt:lpstr>
      <vt:lpstr>Bewertungen mit Ökobilanzen:  Die Faktoren einer Ökobilanz</vt:lpstr>
      <vt:lpstr>Produktbewertung mit Ökobilanzen:  Aluminiumfolie oder Brotdose?</vt:lpstr>
      <vt:lpstr>Produktbewertung mit Ökobilanzen:  Aluminiumfolie oder Brotdose? </vt:lpstr>
      <vt:lpstr>Produktbewertung mit Ökobilanzen:  Aluminiumfolie oder Brotdose?</vt:lpstr>
      <vt:lpstr>Produktbewertung mit Ökobilanzen:  Aluminiumfolie oder Brotdose? Empfehlungen</vt:lpstr>
      <vt:lpstr>Produktbewertung mit Ökobilanzen:  Aluminiumfolie oder PE-Folie?</vt:lpstr>
      <vt:lpstr>PowerPoint-Präsentation</vt:lpstr>
      <vt:lpstr>Produktbewertung mit Umweltbelastungspunkten:  Methodik und das Beispiel Baubleche</vt:lpstr>
      <vt:lpstr>Produktbewertung mit Umweltbelastungspunkten:  Methodik und Bauteile</vt:lpstr>
      <vt:lpstr>THG-Bewertungen &amp; Wertschöpfungsketten</vt:lpstr>
      <vt:lpstr>THG-Bewertungen &amp; Wertschöpfungsketten: Bestimmung des Energie- und Ressourcen-aufwand für einen Fahrrad-Rahmen</vt:lpstr>
      <vt:lpstr>THG-Bewertungen &amp; Wertschöpfungsketten: Bestimmung des Energie- und Ressourcen-aufwand für einen Fahrrad-Rahmen</vt:lpstr>
      <vt:lpstr>THG-Bewertungen &amp; Wertschöpfungsketten: Bestimmung des Energie- und Ressourcen-aufwand für einen Fahrrad-Rahmen</vt:lpstr>
      <vt:lpstr>THG-Bewertungen &amp; Wertschöpfungsketten: Fahrradrahmen - Ökonomische Aspekte</vt:lpstr>
      <vt:lpstr>THG-Bewertungen &amp; Wertschöpfungsketten: Fahrradrahmen - Ökonomische Aspekte</vt:lpstr>
      <vt:lpstr>THG-Bewertungen &amp; Wertschöpfungsketten: Fahrradrahmen - Ökonomische Aspekte</vt:lpstr>
      <vt:lpstr>THG-Bewertungen &amp; Wertschöpfungsketten: Fahrradrahmen - Ökonomische Aspekte</vt:lpstr>
      <vt:lpstr>THG-Bewertungen &amp; Wertschöpfungsketten: Fahrradrahmen - Pro- und Contra für unterschiedliche Typen</vt:lpstr>
      <vt:lpstr>Wertschöpfungsketten: Fahrradrahmen - Pro- und Contra für unterschiedliche Typen</vt:lpstr>
      <vt:lpstr>Wertschöpfungskettenanalysen</vt:lpstr>
      <vt:lpstr>THG-Bewertungen &amp; Wertschöpfungsketten: Coffee-To-Go-Becher: Verbrauch    </vt:lpstr>
      <vt:lpstr>THG-Bewertungen &amp; Wertschöpfungsketten: Coffee-To-Go-Becher: Vergleich der Becher Einwegbecher</vt:lpstr>
      <vt:lpstr>THG-Bewertungen &amp; Wertschöpfungsketten: Coffee-To-Go-Becher: Vergleich der Becher Einwegbecher</vt:lpstr>
      <vt:lpstr>THG-Bewertungen &amp; Wertschöpfungsketten: Coffee-To-Go-Becher: Vergleich der Becher Mehrweg und Einweg</vt:lpstr>
      <vt:lpstr>THG-Bewertungen &amp; Wertschöpfungsketten: Coffee-To-Go-Becher: Vergleich der Becher Mehrweg und Einweg</vt:lpstr>
      <vt:lpstr>THG-Bewertungen &amp; Wertschöpfungsketten: Coffee-To-Go-Becher: Vergleich der Becher Mehrweg und Einweg</vt:lpstr>
      <vt:lpstr>THG-Bewertungen &amp; Wertschöpfungsketten: Coffee-To-Go-Becher: Vergleich der Becher Mehrweg und Einweg</vt:lpstr>
      <vt:lpstr>THG-Bewertungen &amp; Wertschöpfungsketten: Coffee-To-Go-Becher: Vergleich der Becher Mehrweg und Bio-Kunststoffe</vt:lpstr>
      <vt:lpstr>THG-Bewertungen &amp; Wertschöpfungsketten: Coffee-To-Go-Becher: Vergleich der Becher Mehrweg und Bio-Kunststoffe</vt:lpstr>
      <vt:lpstr>THG-Bewertungen &amp; Wertschöpfungsketten: Coffee-To-Go-Becher: Vergleich der Becher Herausforderungen</vt:lpstr>
      <vt:lpstr>Wertschöpfungskettenanalysen</vt:lpstr>
      <vt:lpstr>Energieverbrauch der Produktion: Klimaschutz: Beste Technologien</vt:lpstr>
      <vt:lpstr>Energieverbrauch der Produktion: Klimaschutz: Beste Technologien und Emissionen</vt:lpstr>
      <vt:lpstr>Energieverbrauch der Produktion: Klimaschutz: Beste Technologie und Transport</vt:lpstr>
      <vt:lpstr>Energieverbrauch der Produktion: Klimaschutz: Globale Transporte</vt:lpstr>
      <vt:lpstr>Wertschöpfungskettenanalysen</vt:lpstr>
      <vt:lpstr>Energieverbrauch des Transports: THG-Emissionen: Globaler versus regionaler Transport</vt:lpstr>
      <vt:lpstr>THG-Emissionen des Transports: Alu-Dosen, Prägeflaschen (P-Glas) und Einheitsflaschen (EFI) - Basiswerte</vt:lpstr>
      <vt:lpstr>THG-Emissionen des Transports: Bierflaschen und Bierdosen Transportdistanzen</vt:lpstr>
      <vt:lpstr>THG-Emissionen des Transports: Biergefäße: Alu-Dosen, Prägeflaschen (P-Glas) und Einheitsflaschen (EFI) </vt:lpstr>
      <vt:lpstr>THG-Emissionen des Transports: Biergefäße: Alu-Dosen, Prägeflaschen (P-Glas) und Einheitsflaschen (EFI) </vt:lpstr>
      <vt:lpstr>Eco-Design, Produkte und Nachhaltigkeit</vt:lpstr>
      <vt:lpstr>Nachhaltigkeitsbewertungen von Aluminium Inhaltsverzeichnis</vt:lpstr>
      <vt:lpstr>Produkte, Eco-Design und Nachhaltigkeit: Perspektiven von Kunden und Unternehmen</vt:lpstr>
      <vt:lpstr>Produkte, Eco-Design und Nachhaltigkeit: Perspektiven von Kunden und Unternehmen</vt:lpstr>
      <vt:lpstr>Produkte, Eco-Design und Nachhaltigkeit: Perspektiven von Kunden und Unternehmen</vt:lpstr>
      <vt:lpstr>Produkte, Eco-Design und Nachhaltigkeit: Perspektiven von Kunden und Unternehmen</vt:lpstr>
      <vt:lpstr>Eco-Design und Nachhaltigkeit: Bedeutung der deutschen Aluminiumindustrie</vt:lpstr>
      <vt:lpstr>Eco-Design und Nachhaltigkeit: Aluminium und Kaffeekapseln</vt:lpstr>
      <vt:lpstr>Eco-Design und Nachhaltigkeit: Aluminium im Bauwesen</vt:lpstr>
      <vt:lpstr>Eco-Design und Nachhaltigkeit: Aluminiumleichtbau für die Mobilität</vt:lpstr>
      <vt:lpstr>Eco-Design und Nachhaltigkeit: Aluminiumgehäuse für IT-Geräte</vt:lpstr>
      <vt:lpstr>Eco-Design und Nachhaltigkeit: Aluminium und die Energiewende</vt:lpstr>
      <vt:lpstr>Eco-Design und Nachhaltigkeit: Aluminium und Beleuchtungstechnik</vt:lpstr>
      <vt:lpstr>Eco-Design und Nachhaltigkeit: Aluminium und Beleuchtungstechnik</vt:lpstr>
      <vt:lpstr>RessKoRo –  Ressourcenkompetenz für Rohstoffnutzung in globalen Wertschöpfungsketten</vt:lpstr>
    </vt:vector>
  </TitlesOfParts>
  <Manager/>
  <Company>IZT</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Berufsbildung 2.0 - Die Standardberufsbildposition „Nachhaltigkeit“, SDGs und die Angenda 2030</dc:title>
  <dc:subject/>
  <dc:creator>Dr. Michael Scharp</dc:creator>
  <cp:keywords/>
  <dc:description/>
  <cp:lastModifiedBy>Michael Scharp</cp:lastModifiedBy>
  <cp:revision>626</cp:revision>
  <cp:lastPrinted>2022-07-25T12:24:56Z</cp:lastPrinted>
  <dcterms:modified xsi:type="dcterms:W3CDTF">2023-12-11T09:31:25Z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0x01010014AF5BC8074AEC4C8C14AFF9D35B6BE8</vt:lpwstr>
  </property>
</Properties>
</file>